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70" r:id="rId4"/>
    <p:sldId id="274" r:id="rId5"/>
    <p:sldId id="275" r:id="rId6"/>
    <p:sldId id="260" r:id="rId7"/>
    <p:sldId id="27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78" d="100"/>
          <a:sy n="78" d="100"/>
        </p:scale>
        <p:origin x="-114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3E2C6-3821-4A68-A184-A3D4E726C1A1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32D6F-CB3E-43C8-9958-252559296B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32D6F-CB3E-43C8-9958-252559296B2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1" name="TextBox 37"/>
          <p:cNvSpPr txBox="1"/>
          <p:nvPr userDrawn="1"/>
        </p:nvSpPr>
        <p:spPr>
          <a:xfrm>
            <a:off x="2575324" y="6453336"/>
            <a:ext cx="398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smtClean="0">
                <a:solidFill>
                  <a:schemeClr val="bg1">
                    <a:alpha val="10000"/>
                  </a:schemeClr>
                </a:solidFill>
                <a:latin typeface="다음_Regular" pitchFamily="2" charset="-127"/>
                <a:ea typeface="다음_Regular" pitchFamily="2" charset="-127"/>
              </a:rPr>
              <a:t>Copyrightⓒ. CANONNAM. All Rights Reserved.</a:t>
            </a:r>
            <a:endParaRPr lang="ko-KR" altLang="en-US" sz="1050" dirty="0">
              <a:solidFill>
                <a:schemeClr val="bg1">
                  <a:alpha val="10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24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5659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843808" y="3419475"/>
            <a:ext cx="3528392" cy="0"/>
          </a:xfrm>
          <a:prstGeom prst="line">
            <a:avLst/>
          </a:prstGeom>
          <a:ln w="63500" cap="rnd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83768" y="3563491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2015182014 </a:t>
            </a:r>
            <a:r>
              <a:rPr lang="ko-KR" altLang="en-US" sz="2000" spc="-60" dirty="0" err="1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성예솔</a:t>
            </a:r>
            <a:endParaRPr lang="ko-KR" altLang="en-US" sz="2000" spc="-60" dirty="0">
              <a:solidFill>
                <a:schemeClr val="bg1">
                  <a:alpha val="8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2421"/>
            <a:ext cx="70009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300" spc="-6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2D </a:t>
            </a:r>
            <a:r>
              <a:rPr lang="ko-KR" altLang="en-US" sz="3300" spc="-6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게임 프로그래밍 </a:t>
            </a:r>
            <a:r>
              <a:rPr lang="en-US" altLang="ko-KR" sz="3300" spc="-6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sz="3300" spc="-6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차 프로젝트 </a:t>
            </a:r>
            <a:r>
              <a:rPr lang="ko-KR" altLang="en-US" sz="3300" spc="-6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발표</a:t>
            </a:r>
          </a:p>
        </p:txBody>
      </p:sp>
    </p:spTree>
    <p:extLst>
      <p:ext uri="{BB962C8B-B14F-4D97-AF65-F5344CB8AC3E}">
        <p14:creationId xmlns="" xmlns:p14="http://schemas.microsoft.com/office/powerpoint/2010/main" val="19198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85720" y="285728"/>
            <a:ext cx="1921261" cy="504056"/>
            <a:chOff x="323527" y="289570"/>
            <a:chExt cx="1921261" cy="50405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23527" y="289570"/>
              <a:ext cx="1921261" cy="504056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98862" y="351117"/>
              <a:ext cx="1770591" cy="3809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57158" y="428604"/>
            <a:ext cx="1770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게임 </a:t>
            </a:r>
            <a:r>
              <a:rPr lang="ko-KR" altLang="en-US" sz="1400" b="1" spc="-60" dirty="0" err="1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컨셉</a:t>
            </a:r>
            <a:endParaRPr lang="ko-KR" altLang="en-US" sz="1400" b="1" spc="-60" dirty="0" smtClean="0">
              <a:solidFill>
                <a:schemeClr val="bg1">
                  <a:alpha val="8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14882" y="1484784"/>
            <a:ext cx="3122627" cy="1800200"/>
            <a:chOff x="899592" y="1268760"/>
            <a:chExt cx="3122627" cy="1800200"/>
          </a:xfrm>
        </p:grpSpPr>
        <p:sp>
          <p:nvSpPr>
            <p:cNvPr id="2" name="타원 1"/>
            <p:cNvSpPr/>
            <p:nvPr/>
          </p:nvSpPr>
          <p:spPr>
            <a:xfrm>
              <a:off x="899592" y="1268760"/>
              <a:ext cx="432048" cy="432048"/>
            </a:xfrm>
            <a:custGeom>
              <a:avLst/>
              <a:gdLst/>
              <a:ahLst/>
              <a:cxnLst/>
              <a:rect l="l" t="t" r="r" b="b"/>
              <a:pathLst>
                <a:path w="432048" h="432048">
                  <a:moveTo>
                    <a:pt x="339849" y="120774"/>
                  </a:moveTo>
                  <a:lnTo>
                    <a:pt x="211262" y="211262"/>
                  </a:lnTo>
                  <a:lnTo>
                    <a:pt x="92199" y="149349"/>
                  </a:lnTo>
                  <a:lnTo>
                    <a:pt x="216024" y="311274"/>
                  </a:ln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cubicBezTo>
                    <a:pt x="432048" y="335331"/>
                    <a:pt x="335331" y="432048"/>
                    <a:pt x="216024" y="432048"/>
                  </a:cubicBezTo>
                  <a:cubicBezTo>
                    <a:pt x="96717" y="432048"/>
                    <a:pt x="0" y="335331"/>
                    <a:pt x="0" y="216024"/>
                  </a:cubicBez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00B0F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115616" y="1484784"/>
              <a:ext cx="2906603" cy="1584176"/>
            </a:xfrm>
            <a:custGeom>
              <a:avLst/>
              <a:gdLst/>
              <a:ahLst/>
              <a:cxnLst/>
              <a:rect l="l" t="t" r="r" b="b"/>
              <a:pathLst>
                <a:path w="2906603" h="1584176">
                  <a:moveTo>
                    <a:pt x="252028" y="0"/>
                  </a:moveTo>
                  <a:lnTo>
                    <a:pt x="2728288" y="0"/>
                  </a:lnTo>
                  <a:cubicBezTo>
                    <a:pt x="2826769" y="0"/>
                    <a:pt x="2906603" y="79834"/>
                    <a:pt x="2906603" y="178315"/>
                  </a:cubicBezTo>
                  <a:lnTo>
                    <a:pt x="2906603" y="1405861"/>
                  </a:lnTo>
                  <a:cubicBezTo>
                    <a:pt x="2906603" y="1504342"/>
                    <a:pt x="2826769" y="1584176"/>
                    <a:pt x="2728288" y="1584176"/>
                  </a:cubicBezTo>
                  <a:lnTo>
                    <a:pt x="178315" y="1584176"/>
                  </a:lnTo>
                  <a:cubicBezTo>
                    <a:pt x="79834" y="1584176"/>
                    <a:pt x="0" y="1504342"/>
                    <a:pt x="0" y="1405861"/>
                  </a:cubicBezTo>
                  <a:lnTo>
                    <a:pt x="0" y="252028"/>
                  </a:lnTo>
                  <a:cubicBezTo>
                    <a:pt x="139191" y="252028"/>
                    <a:pt x="252028" y="139191"/>
                    <a:pt x="252028" y="0"/>
                  </a:cubicBezTo>
                  <a:close/>
                </a:path>
              </a:pathLst>
            </a:custGeom>
            <a:noFill/>
            <a:ln w="3175">
              <a:solidFill>
                <a:schemeClr val="bg1">
                  <a:alpha val="3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14348" y="4286256"/>
            <a:ext cx="3122627" cy="1800200"/>
            <a:chOff x="4283968" y="1268760"/>
            <a:chExt cx="3122627" cy="1800200"/>
          </a:xfrm>
        </p:grpSpPr>
        <p:sp>
          <p:nvSpPr>
            <p:cNvPr id="48" name="타원 1"/>
            <p:cNvSpPr/>
            <p:nvPr/>
          </p:nvSpPr>
          <p:spPr>
            <a:xfrm>
              <a:off x="4283968" y="1268760"/>
              <a:ext cx="432048" cy="432048"/>
            </a:xfrm>
            <a:custGeom>
              <a:avLst/>
              <a:gdLst/>
              <a:ahLst/>
              <a:cxnLst/>
              <a:rect l="l" t="t" r="r" b="b"/>
              <a:pathLst>
                <a:path w="432048" h="432048">
                  <a:moveTo>
                    <a:pt x="339849" y="120774"/>
                  </a:moveTo>
                  <a:lnTo>
                    <a:pt x="211262" y="211262"/>
                  </a:lnTo>
                  <a:lnTo>
                    <a:pt x="92199" y="149349"/>
                  </a:lnTo>
                  <a:lnTo>
                    <a:pt x="216024" y="311274"/>
                  </a:ln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cubicBezTo>
                    <a:pt x="432048" y="335331"/>
                    <a:pt x="335331" y="432048"/>
                    <a:pt x="216024" y="432048"/>
                  </a:cubicBezTo>
                  <a:cubicBezTo>
                    <a:pt x="96717" y="432048"/>
                    <a:pt x="0" y="335331"/>
                    <a:pt x="0" y="216024"/>
                  </a:cubicBez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00B0F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"/>
            <p:cNvSpPr/>
            <p:nvPr/>
          </p:nvSpPr>
          <p:spPr>
            <a:xfrm>
              <a:off x="4499992" y="1484784"/>
              <a:ext cx="2906603" cy="1584176"/>
            </a:xfrm>
            <a:custGeom>
              <a:avLst/>
              <a:gdLst/>
              <a:ahLst/>
              <a:cxnLst/>
              <a:rect l="l" t="t" r="r" b="b"/>
              <a:pathLst>
                <a:path w="2906603" h="1584176">
                  <a:moveTo>
                    <a:pt x="252028" y="0"/>
                  </a:moveTo>
                  <a:lnTo>
                    <a:pt x="2728288" y="0"/>
                  </a:lnTo>
                  <a:cubicBezTo>
                    <a:pt x="2826769" y="0"/>
                    <a:pt x="2906603" y="79834"/>
                    <a:pt x="2906603" y="178315"/>
                  </a:cubicBezTo>
                  <a:lnTo>
                    <a:pt x="2906603" y="1405861"/>
                  </a:lnTo>
                  <a:cubicBezTo>
                    <a:pt x="2906603" y="1504342"/>
                    <a:pt x="2826769" y="1584176"/>
                    <a:pt x="2728288" y="1584176"/>
                  </a:cubicBezTo>
                  <a:lnTo>
                    <a:pt x="178315" y="1584176"/>
                  </a:lnTo>
                  <a:cubicBezTo>
                    <a:pt x="79834" y="1584176"/>
                    <a:pt x="0" y="1504342"/>
                    <a:pt x="0" y="1405861"/>
                  </a:cubicBezTo>
                  <a:lnTo>
                    <a:pt x="0" y="252028"/>
                  </a:lnTo>
                  <a:cubicBezTo>
                    <a:pt x="139191" y="252028"/>
                    <a:pt x="252028" y="139191"/>
                    <a:pt x="252028" y="0"/>
                  </a:cubicBezTo>
                  <a:close/>
                </a:path>
              </a:pathLst>
            </a:custGeom>
            <a:noFill/>
            <a:ln w="3175">
              <a:solidFill>
                <a:schemeClr val="bg1">
                  <a:alpha val="3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793022" y="1988840"/>
            <a:ext cx="112758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b="1" spc="-60" dirty="0" smtClean="0">
                <a:solidFill>
                  <a:schemeClr val="bg1">
                    <a:alpha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텍스트 입력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71538" y="4786322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60" dirty="0" smtClean="0">
                <a:solidFill>
                  <a:schemeClr val="bg1">
                    <a:alpha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방향키로 이동하며  </a:t>
            </a:r>
            <a:r>
              <a:rPr lang="ko-KR" altLang="en-US" sz="1400" spc="-60" dirty="0" err="1" smtClean="0">
                <a:solidFill>
                  <a:schemeClr val="bg1">
                    <a:alpha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몬스터</a:t>
            </a:r>
            <a:r>
              <a:rPr lang="ko-KR" altLang="en-US" sz="1400" spc="-60" dirty="0" smtClean="0">
                <a:solidFill>
                  <a:schemeClr val="bg1">
                    <a:alpha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잡기 게임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214422"/>
            <a:ext cx="4214842" cy="287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3286124"/>
            <a:ext cx="3914773" cy="292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1071538" y="5143512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60" dirty="0" err="1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메이플</a:t>
            </a:r>
            <a:r>
              <a:rPr lang="ko-KR" altLang="en-US" sz="14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스토리와 고전게임 </a:t>
            </a:r>
            <a:r>
              <a:rPr lang="ko-KR" altLang="en-US" sz="1400" spc="-60" dirty="0" err="1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미스틱아츠와</a:t>
            </a:r>
            <a:r>
              <a:rPr lang="ko-KR" altLang="en-US" sz="14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비슷하다</a:t>
            </a:r>
            <a:r>
              <a:rPr lang="en-US" altLang="ko-KR" sz="14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1400" spc="-60" dirty="0" smtClean="0">
              <a:solidFill>
                <a:schemeClr val="bg1">
                  <a:alpha val="8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86380" y="1142984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60" dirty="0" smtClean="0">
                <a:solidFill>
                  <a:srgbClr val="0070C0"/>
                </a:solidFill>
                <a:latin typeface="배달의민족 주아" pitchFamily="18" charset="-127"/>
                <a:ea typeface="배달의민족 주아" pitchFamily="18" charset="-127"/>
              </a:rPr>
              <a:t>이동</a:t>
            </a:r>
            <a:r>
              <a:rPr lang="ko-KR" altLang="en-US" sz="36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하고</a:t>
            </a:r>
            <a:r>
              <a:rPr lang="en-US" altLang="ko-KR" sz="36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</a:p>
          <a:p>
            <a:pPr algn="ctr"/>
            <a:r>
              <a:rPr lang="ko-KR" altLang="en-US" sz="3600" spc="-60" dirty="0" smtClean="0">
                <a:solidFill>
                  <a:srgbClr val="0070C0"/>
                </a:solidFill>
                <a:latin typeface="배달의민족 주아" pitchFamily="18" charset="-127"/>
                <a:ea typeface="배달의민족 주아" pitchFamily="18" charset="-127"/>
              </a:rPr>
              <a:t>피하</a:t>
            </a:r>
            <a:r>
              <a:rPr lang="ko-KR" altLang="en-US" sz="36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고</a:t>
            </a:r>
            <a:r>
              <a:rPr lang="en-US" altLang="ko-KR" sz="36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3600" spc="-60" dirty="0" smtClean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맞추</a:t>
            </a:r>
            <a:r>
              <a:rPr lang="ko-KR" altLang="en-US" sz="36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어라</a:t>
            </a:r>
            <a:r>
              <a:rPr lang="en-US" altLang="ko-KR" sz="3600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sz="3600" spc="-60" dirty="0" smtClean="0">
              <a:solidFill>
                <a:schemeClr val="bg1">
                  <a:alpha val="8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64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323527" y="289570"/>
            <a:ext cx="1921261" cy="504056"/>
            <a:chOff x="323527" y="289570"/>
            <a:chExt cx="1921261" cy="50405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23527" y="289570"/>
              <a:ext cx="1921261" cy="504056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98862" y="351117"/>
              <a:ext cx="1770591" cy="3809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8862" y="413494"/>
            <a:ext cx="1770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개발 범위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0034" y="785794"/>
          <a:ext cx="8072493" cy="57864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9652"/>
                <a:gridCol w="3864772"/>
                <a:gridCol w="2638069"/>
              </a:tblGrid>
              <a:tr h="321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내용</a:t>
                      </a:r>
                      <a:endParaRPr lang="ko-KR" altLang="en-US" sz="1400" b="1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최소 범위</a:t>
                      </a:r>
                      <a:endParaRPr lang="ko-KR" altLang="en-US" sz="1400" b="1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추가 범위</a:t>
                      </a:r>
                      <a:endParaRPr lang="ko-KR" altLang="en-US" sz="1400" b="1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54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캐릭터</a:t>
                      </a:r>
                      <a:endParaRPr lang="en-US" altLang="ko-KR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컨트롤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방향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좌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우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을 통해 이동 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점프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사다리를 활용한 줄타기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733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게임주요</a:t>
                      </a:r>
                      <a:endParaRPr lang="en-US" altLang="ko-KR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기능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ctrl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키 입력 시 공격 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alt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키 입력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시 점프</a:t>
                      </a:r>
                      <a:endParaRPr lang="en-US" altLang="ko-KR" sz="1400" baseline="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아이템에 따른 새로운 스킬 획득</a:t>
                      </a:r>
                      <a:endParaRPr lang="en-US" altLang="ko-KR" sz="1400" baseline="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무기 변경 가능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554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맵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횡 스크롤 기본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Stage1,2 +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보스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Stage 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포탈을 이용하여 다음스테이지로 이동</a:t>
                      </a:r>
                      <a:endParaRPr lang="en-US" altLang="ko-KR" sz="1400" baseline="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1722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난이도</a:t>
                      </a:r>
                      <a:endParaRPr lang="en-US" altLang="ko-KR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및</a:t>
                      </a:r>
                      <a:endParaRPr lang="en-US" altLang="ko-KR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몬스터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AI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스테이지를 넘어갈 수록 </a:t>
                      </a:r>
                      <a:r>
                        <a:rPr lang="ko-KR" altLang="en-US" sz="14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몬스터의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체력이 증가  </a:t>
                      </a:r>
                      <a:endParaRPr lang="en-US" altLang="ko-KR" sz="140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다가오는 속도 또한 증가</a:t>
                      </a:r>
                      <a:endParaRPr lang="en-US" altLang="ko-KR" sz="140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endParaRPr lang="en-US" altLang="ko-KR" sz="140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Stage1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: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유저를 향해 달려옴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.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부딪히면 유저의 체력이 감소</a:t>
                      </a:r>
                      <a:endParaRPr lang="en-US" altLang="ko-KR" sz="1400" baseline="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          Stage2 : 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유저를 향해 달려옴과 동시에 일정 규칙에 따라  번개공격</a:t>
                      </a:r>
                      <a:endParaRPr lang="en-US" altLang="ko-KR" sz="1400" baseline="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Stage3 :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보스는  유저를 향해 빠르게 달려옴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.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점프로 피할 수 있다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원거리 공격도 가능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endParaRPr lang="en-US" altLang="ko-KR" sz="140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</a:tr>
              <a:tr h="1146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모델링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캐릭터 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1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종 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Stage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배경 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1~3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무기 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2~3</a:t>
                      </a:r>
                    </a:p>
                    <a:p>
                      <a:pPr algn="ctr" latinLnBrk="1"/>
                      <a:r>
                        <a:rPr lang="ko-KR" altLang="en-US" sz="1400" baseline="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몬스터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2~3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종 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</a:t>
                      </a:r>
                      <a:r>
                        <a:rPr lang="ko-KR" altLang="en-US" sz="1400" baseline="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몬스터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보스 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1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종 등</a:t>
                      </a:r>
                      <a:endParaRPr lang="en-US" altLang="ko-KR" sz="140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ea typeface="a파도소리"/>
                      </a:endParaRPr>
                    </a:p>
                  </a:txBody>
                  <a:tcPr anchor="ctr"/>
                </a:tc>
              </a:tr>
              <a:tr h="433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사운드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스킬 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 </a:t>
                      </a:r>
                      <a:r>
                        <a:rPr lang="ko-KR" altLang="en-US" sz="14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배경음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기본공격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보스 등장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점프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5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종 이상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1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애니메이션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이동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공격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스킬 </a:t>
                      </a:r>
                      <a:r>
                        <a:rPr lang="ko-KR" altLang="en-US" sz="1400" baseline="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시전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,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점프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</a:t>
                      </a:r>
                      <a:r>
                        <a:rPr lang="ko-KR" altLang="en-US" sz="1400" baseline="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몬스터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등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351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323527" y="289570"/>
            <a:ext cx="1921261" cy="504056"/>
            <a:chOff x="323527" y="289570"/>
            <a:chExt cx="1921261" cy="50405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23527" y="289570"/>
              <a:ext cx="1921261" cy="504056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98862" y="351117"/>
              <a:ext cx="1770591" cy="3809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98862" y="413494"/>
            <a:ext cx="1770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개발 일정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02794673"/>
              </p:ext>
            </p:extLst>
          </p:nvPr>
        </p:nvGraphicFramePr>
        <p:xfrm>
          <a:off x="500034" y="857232"/>
          <a:ext cx="8286808" cy="5851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6"/>
                <a:gridCol w="3661436"/>
                <a:gridCol w="3661436"/>
              </a:tblGrid>
              <a:tr h="407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일정</a:t>
                      </a:r>
                      <a:endParaRPr lang="ko-KR" altLang="en-US" sz="1400" b="1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내용</a:t>
                      </a:r>
                      <a:endParaRPr lang="ko-KR" altLang="en-US" sz="1400" b="1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결과</a:t>
                      </a:r>
                      <a:endParaRPr lang="ko-KR" altLang="en-US" sz="1400" b="1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92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1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리소스 수집 및 상세 기획서 작성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리소스 수집 및 상세 기획서 작성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(100%)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392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2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게임 시작메뉴 만들기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캐릭터 조작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이동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)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구현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Stage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배경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타일 깔기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게임 시작메뉴 만들기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캐릭터 조작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이동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)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구현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Stage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배경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타일 깔기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(100%)</a:t>
                      </a:r>
                      <a:endParaRPr lang="ko-KR" altLang="en-US" sz="140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413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3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캐릭터 조작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점프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)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구현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타일 충돌체크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캐릭터 조작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점프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)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구현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타일 충돌체크 못함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(50%)</a:t>
                      </a:r>
                      <a:endParaRPr lang="ko-KR" altLang="en-US" sz="1400" dirty="0" smtClean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583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4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캐릭터 기본 공격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Stage1,2 </a:t>
                      </a:r>
                      <a:r>
                        <a:rPr lang="ko-KR" altLang="en-US" sz="14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몬스터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이동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진행중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410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5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몬스터와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충돌체크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사운드 넣기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39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6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Stage2 </a:t>
                      </a:r>
                      <a:r>
                        <a:rPr lang="ko-KR" altLang="en-US" sz="1400" dirty="0" err="1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몬스터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공격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구현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스킬 획득 아이템 구현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392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7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스킬 구현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스킬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충돌처리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화면 이동하기 구현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583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8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Stage3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배경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타일 깔기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충돌체크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583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9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Stage3(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최종보스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)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완성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사운드 넣기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586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10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캐릭터 체력</a:t>
                      </a:r>
                      <a:r>
                        <a:rPr lang="en-US" altLang="ko-KR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다시 시작하기 만들기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  <a:tr h="459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11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주아" pitchFamily="18" charset="-127"/>
                          <a:ea typeface="배달의민족 주아" pitchFamily="18" charset="-127"/>
                        </a:rPr>
                        <a:t>최종 점검</a:t>
                      </a:r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713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323527" y="289570"/>
            <a:ext cx="1921261" cy="504056"/>
          </a:xfrm>
          <a:prstGeom prst="roundRect">
            <a:avLst>
              <a:gd name="adj" fmla="val 50000"/>
            </a:avLst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8862" y="413494"/>
            <a:ext cx="1770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60" dirty="0" err="1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Git_hub</a:t>
            </a:r>
            <a:endParaRPr lang="ko-KR" altLang="en-US" sz="1400" b="1" spc="-60" dirty="0" smtClean="0">
              <a:solidFill>
                <a:schemeClr val="bg1">
                  <a:alpha val="8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540344" cy="417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713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928926" y="2643182"/>
            <a:ext cx="5500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r>
              <a:rPr lang="en-US" altLang="ko-KR" sz="6000" b="1" spc="-60" dirty="0" smtClean="0">
                <a:solidFill>
                  <a:schemeClr val="bg1">
                    <a:alpha val="8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6000" b="1" spc="-60" dirty="0" smtClean="0">
              <a:solidFill>
                <a:schemeClr val="bg1">
                  <a:alpha val="8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43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/>
          <p:nvPr/>
        </p:nvGrpSpPr>
        <p:grpSpPr>
          <a:xfrm>
            <a:off x="323527" y="289570"/>
            <a:ext cx="1921261" cy="504056"/>
            <a:chOff x="323527" y="289570"/>
            <a:chExt cx="1921261" cy="50405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23527" y="289570"/>
              <a:ext cx="1921261" cy="504056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98862" y="351117"/>
              <a:ext cx="1770591" cy="3809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배달의민족 주아" pitchFamily="18" charset="-127"/>
                  <a:ea typeface="배달의민족 주아" pitchFamily="18" charset="-127"/>
                </a:rPr>
                <a:t>자체 평가</a:t>
              </a:r>
              <a:endParaRPr lang="ko-KR" altLang="en-US" sz="14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5536" y="1277476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713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1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400" spc="-60" smtClean="0">
            <a:solidFill>
              <a:schemeClr val="bg1">
                <a:alpha val="80000"/>
              </a:schemeClr>
            </a:solidFill>
            <a:latin typeface="나눔바른고딕 UltraLight" pitchFamily="50" charset="-127"/>
            <a:ea typeface="나눔바른고딕 UltraLight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408</Words>
  <Application>Microsoft Office PowerPoint</Application>
  <PresentationFormat>화면 슬라이드 쇼(4:3)</PresentationFormat>
  <Paragraphs>93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canonnam</dc:creator>
  <cp:lastModifiedBy>Registered User</cp:lastModifiedBy>
  <cp:revision>54</cp:revision>
  <dcterms:created xsi:type="dcterms:W3CDTF">2015-06-04T09:27:14Z</dcterms:created>
  <dcterms:modified xsi:type="dcterms:W3CDTF">2016-10-18T13:44:09Z</dcterms:modified>
</cp:coreProperties>
</file>