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58" r:id="rId7"/>
    <p:sldId id="259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77ABE-058D-4C14-8D0F-AAE8CA9C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9E5D4-0714-44AF-990C-2F4ACC43D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ABC8C-B45C-4F18-8EA8-AB62B23A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B6A1-A468-4941-BCDB-8BF0095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2215-FC5D-4612-91F4-94EE0E81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9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4E957-3795-457A-BAA9-39A3DD9E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2F16F-65C2-4E2F-81DD-A91B9143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0393D-D0A7-472D-968C-E36DD0F8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AF35-239D-497B-B00C-00A881A5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01E61-E5B3-4D96-A23D-C8D177C5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CF9AC8-4FC3-4A60-B580-84B0D9418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A9176-D54D-459A-9554-A73355EB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53534-C2B9-4C0B-87EF-5C11462A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76414-158D-48AD-9DB8-47982274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882B1-F1DD-4002-B121-E508F555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5FED0-83F3-4F94-AA6A-CF9070B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1DB76-BA6A-46B5-8435-E751181F4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02C22-C796-4661-ACC8-B03F47C5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89435-926E-4513-9DF1-4787BD68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1F93F-6F17-4EB5-9E0C-05FACBB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0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54D49-E67C-44D6-8ECE-D2C3D477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EA723-5EE8-47C4-ACDA-60AE531E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0574E-179E-43E4-BC89-E7C139CE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D19EF-29F2-4EBF-B838-07E98568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3F754-BE18-4A33-A6CF-22E53478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4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7A4D3-C944-4B4B-8E66-B79E2E4C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19E3FC-03DC-47EA-B9E5-06F26DE1B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7D24F-395D-4CEF-B7F2-0BBC11EF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7EA7A-9859-4C84-906A-0B5D0B92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62A54-67DB-4F4F-9E35-CBD7AE0E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24B80-94C4-48C3-90D6-3707A386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5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CF2DB-0B44-46E7-8C07-B101D8DB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640DBF-68EC-441A-BB3A-33906508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69AC25-C99F-4174-A3DC-0C1CDA88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D43F64-4409-4189-BD9F-EF77C212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5F4167-8B8D-4D94-8C0F-C6EBBE97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50E72D-E3E5-48F1-8C2B-4F5ECD71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AC9806-F72B-4F86-9948-42F7B1A2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8D26D4-7CFE-4390-A02E-DA9689B1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8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1102C-8152-433E-A080-B722A330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E662A-4A8D-42DC-995C-3684B80E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1505C-2E24-4AE0-9045-54766E65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20D5D7-784B-4BA1-9B1E-6C22AFAB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0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EF5B33-8478-4A7D-AC0C-F180484D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A2BC7A-D495-412B-AD89-87D86B21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94E32-4B86-422C-8078-D1BEAAFB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4C6DB-DB50-4755-9952-CE660982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471F9-81A1-45E7-BB86-2666BA9E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B6617-1148-4460-BFF9-D292DF12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5696AE-9ACF-4D74-8CFB-2BF17E2A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035EA1-DA43-4EB8-A23F-5FAF9093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916BC-4ED7-40E4-8321-D87C0E82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9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77ADF-6F1A-4DBE-AA5B-0608CD2D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03F6E7-CC6D-4E9C-804C-86F4E2542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CD2A62-DB55-4565-904F-8BFC61714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A8C72-18D2-445A-924B-7483814E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D3CE6-C30D-49B9-8D8D-2FB85EAB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C1CDEA-4C41-41CA-A87C-99CED730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0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65744-5E57-4062-8450-210962C6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F0908D-4E1A-4B06-941D-F63880BD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52814-EB15-41E5-A7FF-B5851D100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211C-DDE7-4836-827C-A14E84ACF181}" type="datetimeFigureOut">
              <a:rPr lang="zh-CN" altLang="en-US" smtClean="0"/>
              <a:t>2020/5/11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81588-D406-4C2A-9333-04DF8639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449F2-7D7D-4498-92D5-6E22B0E25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60FF-26B0-4CB4-9642-9179AAD50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3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qx.io/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qx.io/downloads/broker/v4.0.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qx/emq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CBD5-B944-4EEE-937A-4865ABBB5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Emqx</a:t>
            </a:r>
            <a:r>
              <a:rPr lang="zh-CN" altLang="en-US" dirty="0"/>
              <a:t>消息中间件应用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6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675EA-5F62-437C-BA5A-7C8AB43A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 WebSocket</a:t>
            </a:r>
            <a:r>
              <a:rPr lang="zh-CN" altLang="en-US" b="1" dirty="0"/>
              <a:t>连接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CE4B0-231F-4928-A5F4-5E50AB9B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协议除支持</a:t>
            </a:r>
            <a:r>
              <a:rPr lang="en-US" altLang="zh-CN" dirty="0"/>
              <a:t>TCP</a:t>
            </a:r>
            <a:r>
              <a:rPr lang="zh-CN" altLang="en-US" dirty="0"/>
              <a:t>传输层外，还支持</a:t>
            </a:r>
            <a:r>
              <a:rPr lang="en-US" altLang="zh-CN" dirty="0"/>
              <a:t>WebSocket</a:t>
            </a:r>
            <a:r>
              <a:rPr lang="zh-CN" altLang="en-US" dirty="0"/>
              <a:t>作为传输层。通过</a:t>
            </a:r>
            <a:r>
              <a:rPr lang="en-US" altLang="zh-CN" dirty="0"/>
              <a:t>WebSocket</a:t>
            </a:r>
            <a:r>
              <a:rPr lang="zh-CN" altLang="en-US" dirty="0"/>
              <a:t>浏览器可以直连</a:t>
            </a:r>
            <a:r>
              <a:rPr lang="en-US" altLang="zh-CN" dirty="0"/>
              <a:t>MQTT</a:t>
            </a:r>
            <a:r>
              <a:rPr lang="zh-CN" altLang="en-US" dirty="0"/>
              <a:t>消息服务器，发布订阅模式与其他</a:t>
            </a:r>
            <a:r>
              <a:rPr lang="en-US" altLang="zh-CN" dirty="0"/>
              <a:t>MQTT</a:t>
            </a:r>
            <a:r>
              <a:rPr lang="zh-CN" altLang="en-US" dirty="0"/>
              <a:t>客户端通信</a:t>
            </a:r>
          </a:p>
        </p:txBody>
      </p:sp>
    </p:spTree>
    <p:extLst>
      <p:ext uri="{BB962C8B-B14F-4D97-AF65-F5344CB8AC3E}">
        <p14:creationId xmlns:p14="http://schemas.microsoft.com/office/powerpoint/2010/main" val="273282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F6B50-C1E4-4224-841D-015CED1B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</a:t>
            </a:r>
            <a:r>
              <a:rPr lang="zh-CN" altLang="en-US" b="1" dirty="0"/>
              <a:t>基于主题</a:t>
            </a:r>
            <a:r>
              <a:rPr lang="en-US" altLang="zh-CN" b="1" dirty="0"/>
              <a:t>(Topic)</a:t>
            </a:r>
            <a:r>
              <a:rPr lang="zh-CN" altLang="en-US" b="1" dirty="0"/>
              <a:t>消息路由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1CE0C-9E00-4BD5-B5A3-750471B6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MQTT</a:t>
            </a:r>
            <a:r>
              <a:rPr lang="zh-CN" altLang="en-US" dirty="0"/>
              <a:t>协议基于主题</a:t>
            </a:r>
            <a:r>
              <a:rPr lang="en-US" altLang="zh-CN" dirty="0"/>
              <a:t>(Topic)</a:t>
            </a:r>
            <a:r>
              <a:rPr lang="zh-CN" altLang="en-US" dirty="0"/>
              <a:t>进行消息路由，主题</a:t>
            </a:r>
            <a:r>
              <a:rPr lang="en-US" altLang="zh-CN" dirty="0"/>
              <a:t>(Topic)</a:t>
            </a:r>
            <a:r>
              <a:rPr lang="zh-CN" altLang="en-US" dirty="0"/>
              <a:t>类似</a:t>
            </a:r>
            <a:r>
              <a:rPr lang="en-US" altLang="zh-CN" dirty="0"/>
              <a:t>URL</a:t>
            </a:r>
            <a:r>
              <a:rPr lang="zh-CN" altLang="en-US" dirty="0"/>
              <a:t>路径，例如：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chat/room/1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主题</a:t>
            </a:r>
            <a:r>
              <a:rPr lang="en-US" altLang="zh-CN" dirty="0"/>
              <a:t>(Topic)</a:t>
            </a:r>
            <a:r>
              <a:rPr lang="zh-CN" altLang="en-US" dirty="0"/>
              <a:t>通过’</a:t>
            </a:r>
            <a:r>
              <a:rPr lang="en-US" altLang="zh-CN" dirty="0"/>
              <a:t>/’</a:t>
            </a:r>
            <a:r>
              <a:rPr lang="zh-CN" altLang="en-US" dirty="0"/>
              <a:t>分割层级，支持’</a:t>
            </a:r>
            <a:r>
              <a:rPr lang="en-US" altLang="zh-CN" dirty="0"/>
              <a:t>+’, ‘#’</a:t>
            </a:r>
            <a:r>
              <a:rPr lang="zh-CN" altLang="en-US" dirty="0"/>
              <a:t>通配符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'+': </a:t>
            </a:r>
            <a:r>
              <a:rPr lang="zh-CN" altLang="en-US" dirty="0"/>
              <a:t>表示通配一个层级，例如</a:t>
            </a:r>
            <a:r>
              <a:rPr lang="en-US" altLang="zh-CN" dirty="0"/>
              <a:t>a/+</a:t>
            </a:r>
            <a:r>
              <a:rPr lang="zh-CN" altLang="en-US" dirty="0"/>
              <a:t>，匹配</a:t>
            </a:r>
            <a:r>
              <a:rPr lang="en-US" altLang="zh-CN" dirty="0"/>
              <a:t>a/x, a/y</a:t>
            </a:r>
          </a:p>
          <a:p>
            <a:pPr marL="0" indent="0">
              <a:buNone/>
            </a:pPr>
            <a:r>
              <a:rPr lang="en-US" altLang="zh-CN" dirty="0"/>
              <a:t>'#': </a:t>
            </a:r>
            <a:r>
              <a:rPr lang="zh-CN" altLang="en-US" dirty="0"/>
              <a:t>表示通配多个层级，例如</a:t>
            </a:r>
            <a:r>
              <a:rPr lang="en-US" altLang="zh-CN" dirty="0"/>
              <a:t>a/#</a:t>
            </a:r>
            <a:r>
              <a:rPr lang="zh-CN" altLang="en-US" dirty="0"/>
              <a:t>，匹配</a:t>
            </a:r>
            <a:r>
              <a:rPr lang="en-US" altLang="zh-CN" dirty="0"/>
              <a:t>a/x, a/b/c/d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订阅者可以订阅含通配符主题，但发布者不允许向含通配符主题发布消息。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1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1060B-F32E-4302-876C-CDEF8253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</a:t>
            </a:r>
            <a:r>
              <a:rPr lang="zh-CN" altLang="en-US" b="1" dirty="0"/>
              <a:t>消息</a:t>
            </a:r>
            <a:r>
              <a:rPr lang="en-US" altLang="zh-CN" b="1" dirty="0"/>
              <a:t>QoS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E35BD-5FA7-4AF0-AE9B-92383B29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Qos</a:t>
            </a:r>
            <a:r>
              <a:rPr lang="zh-CN" altLang="en-US" dirty="0"/>
              <a:t>的全称是服务质量</a:t>
            </a:r>
            <a:r>
              <a:rPr lang="en-US" altLang="zh-CN" dirty="0"/>
              <a:t>(Quality of Service)</a:t>
            </a:r>
            <a:r>
              <a:rPr lang="zh-CN" altLang="en-US" dirty="0"/>
              <a:t>。</a:t>
            </a:r>
            <a:r>
              <a:rPr lang="en-US" altLang="zh-CN" dirty="0"/>
              <a:t>MQTT</a:t>
            </a:r>
            <a:r>
              <a:rPr lang="zh-CN" altLang="en-US" dirty="0"/>
              <a:t>支持三种</a:t>
            </a:r>
            <a:r>
              <a:rPr lang="en-US" altLang="zh-CN" dirty="0"/>
              <a:t>QoS</a:t>
            </a:r>
            <a:r>
              <a:rPr lang="zh-CN" altLang="en-US" dirty="0"/>
              <a:t>，分别是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。级别越高，交互越复杂，越能保证正确性和到达率，但是开销也更大</a:t>
            </a:r>
          </a:p>
        </p:txBody>
      </p:sp>
    </p:spTree>
    <p:extLst>
      <p:ext uri="{BB962C8B-B14F-4D97-AF65-F5344CB8AC3E}">
        <p14:creationId xmlns:p14="http://schemas.microsoft.com/office/powerpoint/2010/main" val="78377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174D2-A251-497D-A209-864B340F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QoS 0 (At Most Once,</a:t>
            </a:r>
            <a:r>
              <a:rPr lang="zh-CN" altLang="en-US" dirty="0"/>
              <a:t>尽力而为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7B667-1929-4259-933A-87641D69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Sender </a:t>
            </a:r>
            <a:r>
              <a:rPr lang="zh-CN" altLang="en-US" dirty="0"/>
              <a:t>发送的一条消息，</a:t>
            </a:r>
            <a:r>
              <a:rPr lang="en-US" altLang="zh-CN" dirty="0"/>
              <a:t>Receiver </a:t>
            </a:r>
            <a:r>
              <a:rPr lang="zh-CN" altLang="en-US" dirty="0"/>
              <a:t>最多能收到一次，也就是说 </a:t>
            </a:r>
            <a:r>
              <a:rPr lang="en-US" altLang="zh-CN" dirty="0"/>
              <a:t>Sender </a:t>
            </a:r>
            <a:r>
              <a:rPr lang="zh-CN" altLang="en-US" dirty="0"/>
              <a:t>尽力向 </a:t>
            </a:r>
            <a:r>
              <a:rPr lang="en-US" altLang="zh-CN" dirty="0"/>
              <a:t>Receiver </a:t>
            </a:r>
            <a:r>
              <a:rPr lang="zh-CN" altLang="en-US" dirty="0"/>
              <a:t>发送消息，如果发送失败，也就算了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1958F2-EBDE-4AC5-84F5-EB4FBA39A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77" y="2775012"/>
            <a:ext cx="5514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21548-D231-4956-9CDF-36824100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QoS 1 (At Last Once,</a:t>
            </a:r>
            <a:r>
              <a:rPr lang="zh-CN" altLang="en-US" dirty="0"/>
              <a:t>至少一次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CB936-3938-4937-8355-DFFF6C0B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Sender </a:t>
            </a:r>
            <a:r>
              <a:rPr lang="zh-CN" altLang="en-US" dirty="0"/>
              <a:t>发送的一条消息，</a:t>
            </a:r>
            <a:r>
              <a:rPr lang="en-US" altLang="zh-CN" dirty="0"/>
              <a:t>Receiver </a:t>
            </a:r>
            <a:r>
              <a:rPr lang="zh-CN" altLang="en-US" dirty="0"/>
              <a:t>至少能收到一次，也就是说 </a:t>
            </a:r>
            <a:r>
              <a:rPr lang="en-US" altLang="zh-CN" dirty="0"/>
              <a:t>Sender </a:t>
            </a:r>
            <a:r>
              <a:rPr lang="zh-CN" altLang="en-US" dirty="0"/>
              <a:t>向 </a:t>
            </a:r>
            <a:r>
              <a:rPr lang="en-US" altLang="zh-CN" dirty="0"/>
              <a:t>Receiver </a:t>
            </a:r>
            <a:r>
              <a:rPr lang="zh-CN" altLang="en-US" dirty="0"/>
              <a:t>发送消息，如果发送失败，会继续重试，直到 </a:t>
            </a:r>
            <a:r>
              <a:rPr lang="en-US" altLang="zh-CN" dirty="0"/>
              <a:t>Receiver </a:t>
            </a:r>
            <a:r>
              <a:rPr lang="zh-CN" altLang="en-US" dirty="0"/>
              <a:t>收到消息为止，但是因为重传的原因，</a:t>
            </a:r>
            <a:r>
              <a:rPr lang="en-US" altLang="zh-CN" dirty="0"/>
              <a:t>Receiver </a:t>
            </a:r>
            <a:r>
              <a:rPr lang="zh-CN" altLang="en-US" dirty="0"/>
              <a:t>有可能会收到重复的消息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2B514-237E-4C5D-B981-6D4FBDE6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40" y="3157176"/>
            <a:ext cx="3859567" cy="35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EB9DF-48C8-4402-9B15-309AF3AA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Qos</a:t>
            </a:r>
            <a:r>
              <a:rPr lang="en-US" altLang="zh-CN" dirty="0"/>
              <a:t> 2 (Exactly Once </a:t>
            </a:r>
            <a:r>
              <a:rPr lang="zh-CN" altLang="en-US" dirty="0"/>
              <a:t>恰好一次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F125F-2B3F-45EC-9458-D59F8418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Sender </a:t>
            </a:r>
            <a:r>
              <a:rPr lang="zh-CN" altLang="en-US" dirty="0"/>
              <a:t>发送的一条消息，</a:t>
            </a:r>
            <a:r>
              <a:rPr lang="en-US" altLang="zh-CN" dirty="0"/>
              <a:t>Receiver </a:t>
            </a:r>
            <a:r>
              <a:rPr lang="zh-CN" altLang="en-US" dirty="0"/>
              <a:t>确保能收到而且只收到一次，也就是说 </a:t>
            </a:r>
            <a:r>
              <a:rPr lang="en-US" altLang="zh-CN" dirty="0"/>
              <a:t>Sender </a:t>
            </a:r>
            <a:r>
              <a:rPr lang="zh-CN" altLang="en-US" dirty="0"/>
              <a:t>尽力向 </a:t>
            </a:r>
            <a:r>
              <a:rPr lang="en-US" altLang="zh-CN" dirty="0"/>
              <a:t>Receiver </a:t>
            </a:r>
            <a:r>
              <a:rPr lang="zh-CN" altLang="en-US" dirty="0"/>
              <a:t>发送消息，如果发送失败，会继续重试，直到 </a:t>
            </a:r>
            <a:r>
              <a:rPr lang="en-US" altLang="zh-CN" dirty="0"/>
              <a:t>Receiver </a:t>
            </a:r>
            <a:r>
              <a:rPr lang="zh-CN" altLang="en-US" dirty="0"/>
              <a:t>收到消息为止，同时保证 </a:t>
            </a:r>
            <a:r>
              <a:rPr lang="en-US" altLang="zh-CN" dirty="0"/>
              <a:t>Receiver </a:t>
            </a:r>
            <a:r>
              <a:rPr lang="zh-CN" altLang="en-US" dirty="0"/>
              <a:t>不会因为消息重传而收到重复的消息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39770F-A90B-456E-A0B1-540FBDFF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22" y="3151573"/>
            <a:ext cx="3037985" cy="34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2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4B445-7E7B-46D3-B132-5C6FDA3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订阅者收到</a:t>
            </a:r>
            <a:r>
              <a:rPr lang="en-US" altLang="zh-CN" sz="3200" dirty="0"/>
              <a:t>MQTT</a:t>
            </a:r>
            <a:r>
              <a:rPr lang="zh-CN" altLang="en-US" sz="3200" dirty="0"/>
              <a:t>消息的</a:t>
            </a:r>
            <a:r>
              <a:rPr lang="en-US" altLang="zh-CN" sz="3200" dirty="0"/>
              <a:t>QoS</a:t>
            </a:r>
            <a:r>
              <a:rPr lang="zh-CN" altLang="en-US" sz="3200" dirty="0"/>
              <a:t>级别，最终取决于发布消息的</a:t>
            </a:r>
            <a:r>
              <a:rPr lang="en-US" altLang="zh-CN" sz="3200" dirty="0"/>
              <a:t>QoS</a:t>
            </a:r>
            <a:r>
              <a:rPr lang="zh-CN" altLang="en-US" sz="3200" dirty="0"/>
              <a:t>和主题订阅的</a:t>
            </a:r>
            <a:r>
              <a:rPr lang="en-US" altLang="zh-CN" sz="3200" dirty="0"/>
              <a:t>QoS</a:t>
            </a:r>
            <a:endParaRPr lang="zh-CN" altLang="en-US" sz="32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37A3E1A-9A92-4FDB-A7F6-F9EBAB95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51200"/>
              </p:ext>
            </p:extLst>
          </p:nvPr>
        </p:nvGraphicFramePr>
        <p:xfrm>
          <a:off x="843379" y="1825625"/>
          <a:ext cx="1051041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020">
                  <a:extLst>
                    <a:ext uri="{9D8B030D-6E8A-4147-A177-3AD203B41FA5}">
                      <a16:colId xmlns:a16="http://schemas.microsoft.com/office/drawing/2014/main" val="738811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437670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3683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发布消息的</a:t>
                      </a:r>
                      <a:r>
                        <a:rPr lang="en-US" altLang="zh-CN" dirty="0"/>
                        <a:t>QoS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主题订阅的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接收消息的</a:t>
                      </a:r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1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57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5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64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3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9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8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50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8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99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83FB8-8B7B-4237-8918-6C05ADAD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</a:t>
            </a:r>
            <a:r>
              <a:rPr lang="zh-CN" altLang="en-US" b="1" dirty="0"/>
              <a:t>会话</a:t>
            </a:r>
            <a:r>
              <a:rPr lang="en-US" altLang="zh-CN" b="1" dirty="0"/>
              <a:t>(Clean Session)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F7B0B-36DD-4841-B2D6-E52BF51C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客户端向服务器发起</a:t>
            </a:r>
            <a:r>
              <a:rPr lang="en-US" altLang="zh-CN" dirty="0"/>
              <a:t>CONNECT</a:t>
            </a:r>
            <a:r>
              <a:rPr lang="zh-CN" altLang="en-US" dirty="0"/>
              <a:t>请求时，可以通过’</a:t>
            </a:r>
            <a:r>
              <a:rPr lang="en-US" altLang="zh-CN" dirty="0"/>
              <a:t>Clean Session’</a:t>
            </a:r>
            <a:r>
              <a:rPr lang="zh-CN" altLang="en-US" dirty="0"/>
              <a:t>标志设置会话。</a:t>
            </a:r>
          </a:p>
          <a:p>
            <a:r>
              <a:rPr lang="zh-CN" altLang="en-US" dirty="0"/>
              <a:t>‘</a:t>
            </a:r>
            <a:r>
              <a:rPr lang="en-US" altLang="zh-CN" dirty="0"/>
              <a:t>Clean Session’</a:t>
            </a:r>
            <a:r>
              <a:rPr lang="zh-CN" altLang="en-US" dirty="0"/>
              <a:t>设置为</a:t>
            </a:r>
            <a:r>
              <a:rPr lang="en-US" altLang="zh-CN" dirty="0"/>
              <a:t>0</a:t>
            </a:r>
            <a:r>
              <a:rPr lang="zh-CN" altLang="en-US" dirty="0"/>
              <a:t>，表示创建一个持久会话，在客户端断开连接时，会话仍然保持并保存离线消息，直到会话超时注销。</a:t>
            </a:r>
          </a:p>
          <a:p>
            <a:r>
              <a:rPr lang="zh-CN" altLang="en-US" dirty="0"/>
              <a:t>‘</a:t>
            </a:r>
            <a:r>
              <a:rPr lang="en-US" altLang="zh-CN" dirty="0"/>
              <a:t>Clean Session’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，表示创建一个新的临时会话，在客户端断开时，会话自动销毁。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12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643C-6B04-401B-AF38-9F2091C8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</a:t>
            </a:r>
            <a:r>
              <a:rPr lang="zh-CN" altLang="en-US" b="1" dirty="0"/>
              <a:t>保留消息</a:t>
            </a:r>
            <a:r>
              <a:rPr lang="en-US" altLang="zh-CN" b="1" dirty="0"/>
              <a:t>(Retained Message)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5B6B3-9D72-4CE5-90D0-2A85CF65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MQTT</a:t>
            </a:r>
            <a:r>
              <a:rPr lang="zh-CN" altLang="en-US" dirty="0"/>
              <a:t>客户端向服务器发布</a:t>
            </a:r>
            <a:r>
              <a:rPr lang="en-US" altLang="zh-CN" dirty="0"/>
              <a:t>(PUBLISH)</a:t>
            </a:r>
            <a:r>
              <a:rPr lang="zh-CN" altLang="en-US" dirty="0"/>
              <a:t>消息时，可以设置保留消息</a:t>
            </a:r>
            <a:r>
              <a:rPr lang="en-US" altLang="zh-CN" dirty="0"/>
              <a:t>(Retained Message)</a:t>
            </a:r>
            <a:r>
              <a:rPr lang="zh-CN" altLang="en-US" dirty="0"/>
              <a:t>标志。保留消息</a:t>
            </a:r>
            <a:r>
              <a:rPr lang="en-US" altLang="zh-CN" dirty="0"/>
              <a:t>(Retained Message)</a:t>
            </a:r>
            <a:r>
              <a:rPr lang="zh-CN" altLang="en-US" dirty="0"/>
              <a:t>会驻留在消息服务器，后来的订阅者订阅主题时仍可以接收该消息。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保留消息</a:t>
            </a:r>
            <a:r>
              <a:rPr lang="en-US" altLang="zh-CN" dirty="0"/>
              <a:t>(Retained Message)</a:t>
            </a:r>
            <a:r>
              <a:rPr lang="zh-CN" altLang="en-US" dirty="0"/>
              <a:t>有两种清除方式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客户端向有保留消息的主题发布一个空消息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消息服务器设置保留消息的超期时间</a:t>
            </a:r>
          </a:p>
        </p:txBody>
      </p:sp>
    </p:spTree>
    <p:extLst>
      <p:ext uri="{BB962C8B-B14F-4D97-AF65-F5344CB8AC3E}">
        <p14:creationId xmlns:p14="http://schemas.microsoft.com/office/powerpoint/2010/main" val="219866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2B20C-8B2B-4E6F-A1AD-BEE3857F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MQTT</a:t>
            </a:r>
            <a:r>
              <a:rPr lang="zh-CN" altLang="en-US" b="1" dirty="0"/>
              <a:t>遗愿消息</a:t>
            </a:r>
            <a:r>
              <a:rPr lang="en-US" altLang="zh-CN" b="1" dirty="0"/>
              <a:t>(Last Will)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EEC44-FC1D-44EE-BF0B-7882EF52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客户端向服务器端</a:t>
            </a:r>
            <a:r>
              <a:rPr lang="en-US" altLang="zh-CN" dirty="0"/>
              <a:t>CONNECT</a:t>
            </a:r>
            <a:r>
              <a:rPr lang="zh-CN" altLang="en-US" dirty="0"/>
              <a:t>请求时，可以设置是否发送遗愿消息</a:t>
            </a:r>
            <a:r>
              <a:rPr lang="en-US" altLang="zh-CN" dirty="0"/>
              <a:t>(Will Message)</a:t>
            </a:r>
            <a:r>
              <a:rPr lang="zh-CN" altLang="en-US" dirty="0"/>
              <a:t>标志，和遗愿消息主题</a:t>
            </a:r>
            <a:r>
              <a:rPr lang="en-US" altLang="zh-CN" dirty="0"/>
              <a:t>(Topic)</a:t>
            </a:r>
            <a:r>
              <a:rPr lang="zh-CN" altLang="en-US" dirty="0"/>
              <a:t>与内容</a:t>
            </a:r>
            <a:r>
              <a:rPr lang="en-US" altLang="zh-CN" dirty="0"/>
              <a:t>(Payload)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MQTT</a:t>
            </a:r>
            <a:r>
              <a:rPr lang="zh-CN" altLang="en-US" dirty="0"/>
              <a:t>客户端异常下线时</a:t>
            </a:r>
            <a:r>
              <a:rPr lang="en-US" altLang="zh-CN" dirty="0"/>
              <a:t>(</a:t>
            </a:r>
            <a:r>
              <a:rPr lang="zh-CN" altLang="en-US" dirty="0"/>
              <a:t>客户端断开前未向服务器发送</a:t>
            </a:r>
            <a:r>
              <a:rPr lang="en-US" altLang="zh-CN" dirty="0"/>
              <a:t>DISCONNECT</a:t>
            </a:r>
            <a:r>
              <a:rPr lang="zh-CN" altLang="en-US" dirty="0"/>
              <a:t>消息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MQTT</a:t>
            </a:r>
            <a:r>
              <a:rPr lang="zh-CN" altLang="en-US" dirty="0"/>
              <a:t>消息服务器会发布遗愿消息。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8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759DD-481B-4BFB-A0C1-81971146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Emqx</a:t>
            </a:r>
            <a:r>
              <a:rPr lang="zh-CN" altLang="en-US" dirty="0"/>
              <a:t>消息中间件简介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72832-BBFE-4560-882B-9F3D09F8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https://www.emqx.io/cn/</a:t>
            </a:r>
            <a:endParaRPr lang="en-US" altLang="zh-CN" dirty="0"/>
          </a:p>
          <a:p>
            <a:r>
              <a:rPr lang="en-US" altLang="zh-CN" dirty="0"/>
              <a:t>EMQ X Broker </a:t>
            </a:r>
            <a:r>
              <a:rPr lang="zh-CN" altLang="en-US" dirty="0"/>
              <a:t>是基于高并发的 </a:t>
            </a:r>
            <a:r>
              <a:rPr lang="en-US" altLang="zh-CN" dirty="0"/>
              <a:t>Erlang/OTP </a:t>
            </a:r>
            <a:r>
              <a:rPr lang="zh-CN" altLang="en-US" dirty="0"/>
              <a:t>语言平台开发，支持百万级连接和分布式集群架构，发布订阅模式的开源 </a:t>
            </a:r>
            <a:r>
              <a:rPr lang="en-US" altLang="zh-CN" dirty="0"/>
              <a:t>MQTT </a:t>
            </a:r>
            <a:r>
              <a:rPr lang="zh-CN" altLang="en-US" dirty="0"/>
              <a:t>消息服务器。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58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ED8FB-39E2-4BAC-8B02-C186B2E3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Emqx</a:t>
            </a:r>
            <a:r>
              <a:rPr lang="en-US" altLang="zh-CN" dirty="0"/>
              <a:t> Broker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A1A82-AFD6-48E1-8F08-62C127A0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产品部署建议 </a:t>
            </a:r>
            <a:r>
              <a:rPr lang="en-US" altLang="zh-CN" dirty="0"/>
              <a:t>Linux </a:t>
            </a:r>
            <a:r>
              <a:rPr lang="zh-CN" altLang="en-US" dirty="0"/>
              <a:t>服务器，不推荐 </a:t>
            </a:r>
            <a:r>
              <a:rPr lang="en-US" altLang="zh-CN" dirty="0"/>
              <a:t>Windows 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zh-CN" altLang="en-US" dirty="0"/>
              <a:t>这里演示一下二进制包安装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28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0D0A-2944-46EB-8FF4-21D4537B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二进制包安装过程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C3171-FAAD-4B7F-B2B1-0E103DC5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https://www.emqx.io/downloads/broker/v4.0.0/</a:t>
            </a:r>
            <a:r>
              <a:rPr lang="en-US" altLang="zh-CN" dirty="0"/>
              <a:t> </a:t>
            </a:r>
            <a:r>
              <a:rPr lang="zh-CN" altLang="en-US" dirty="0"/>
              <a:t>下载</a:t>
            </a:r>
            <a:r>
              <a:rPr lang="en-US" altLang="zh-CN" dirty="0"/>
              <a:t>rpm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rpm -</a:t>
            </a:r>
            <a:r>
              <a:rPr lang="en-US" altLang="zh-CN" dirty="0" err="1"/>
              <a:t>ivh</a:t>
            </a:r>
            <a:r>
              <a:rPr lang="en-US" altLang="zh-CN" dirty="0"/>
              <a:t> emqx-cenots7-v4.0.0.x86_64.rpm</a:t>
            </a:r>
          </a:p>
          <a:p>
            <a:r>
              <a:rPr lang="zh-CN" altLang="en-US" dirty="0"/>
              <a:t>直接启动：</a:t>
            </a:r>
            <a:r>
              <a:rPr lang="en-US" altLang="zh-CN" dirty="0" err="1"/>
              <a:t>emqx</a:t>
            </a:r>
            <a:r>
              <a:rPr lang="en-US" altLang="zh-CN" dirty="0"/>
              <a:t> start</a:t>
            </a:r>
          </a:p>
          <a:p>
            <a:r>
              <a:rPr lang="zh-CN" altLang="en-US" dirty="0"/>
              <a:t>停止： </a:t>
            </a:r>
            <a:r>
              <a:rPr lang="en-US" altLang="zh-CN" dirty="0" err="1"/>
              <a:t>emqx</a:t>
            </a:r>
            <a:r>
              <a:rPr lang="en-US" altLang="zh-CN" dirty="0"/>
              <a:t> stop</a:t>
            </a:r>
          </a:p>
          <a:p>
            <a:r>
              <a:rPr lang="zh-CN" altLang="en-US" dirty="0"/>
              <a:t>重启：</a:t>
            </a:r>
            <a:r>
              <a:rPr lang="en-US" altLang="zh-CN" dirty="0" err="1"/>
              <a:t>emqx</a:t>
            </a:r>
            <a:r>
              <a:rPr lang="en-US" altLang="zh-CN" dirty="0"/>
              <a:t> restart</a:t>
            </a:r>
          </a:p>
          <a:p>
            <a:r>
              <a:rPr lang="zh-CN" altLang="en-US" dirty="0"/>
              <a:t>卸载： </a:t>
            </a:r>
            <a:r>
              <a:rPr lang="en-US" altLang="zh-CN" dirty="0"/>
              <a:t>rpm -e </a:t>
            </a:r>
            <a:r>
              <a:rPr lang="en-US" altLang="zh-CN" dirty="0" err="1"/>
              <a:t>emqx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9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1200F-B190-44C6-BC33-24F25A86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默认占用的 </a:t>
            </a:r>
            <a:r>
              <a:rPr lang="en-US" altLang="zh-CN" dirty="0"/>
              <a:t>TCP </a:t>
            </a:r>
            <a:r>
              <a:rPr lang="zh-CN" altLang="en-US" dirty="0"/>
              <a:t>端口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0F52DE1-0A2E-46DA-8460-9B8646391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821321"/>
              </p:ext>
            </p:extLst>
          </p:nvPr>
        </p:nvGraphicFramePr>
        <p:xfrm>
          <a:off x="861134" y="2689934"/>
          <a:ext cx="1049266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866">
                  <a:extLst>
                    <a:ext uri="{9D8B030D-6E8A-4147-A177-3AD203B41FA5}">
                      <a16:colId xmlns:a16="http://schemas.microsoft.com/office/drawing/2014/main" val="41221830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53409247"/>
                    </a:ext>
                  </a:extLst>
                </a:gridCol>
              </a:tblGrid>
              <a:tr h="3392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端口号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4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MQTT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协议端口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MQTT/SSL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94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MQTT/WebSocket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4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 API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3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管理控制台端口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4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4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17D8A-F2B2-4F0D-96E7-F360F20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Emqx</a:t>
            </a:r>
            <a:r>
              <a:rPr lang="zh-CN" altLang="en-US" dirty="0"/>
              <a:t>消息中间件的特性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652BB-F3DA-495F-8FB2-55CB3AB2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17"/>
            <a:ext cx="10515600" cy="395754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j-lt"/>
              </a:rPr>
              <a:t>完全开放源码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基于 </a:t>
            </a:r>
            <a:r>
              <a:rPr lang="en-US" altLang="zh-CN" dirty="0">
                <a:latin typeface="+mj-lt"/>
              </a:rPr>
              <a:t>Apache Version 2.0 </a:t>
            </a:r>
            <a:r>
              <a:rPr lang="zh-CN" altLang="en-US" dirty="0">
                <a:latin typeface="+mj-lt"/>
              </a:rPr>
              <a:t>开源协议</a:t>
            </a:r>
            <a:r>
              <a:rPr lang="en-US" altLang="zh-CN" dirty="0">
                <a:latin typeface="+mj-lt"/>
              </a:rPr>
              <a:t>,</a:t>
            </a:r>
            <a:r>
              <a:rPr lang="en-US" altLang="zh-CN" dirty="0">
                <a:latin typeface="+mj-lt"/>
                <a:hlinkClick r:id="rId2"/>
              </a:rPr>
              <a:t> https://github.com/emqx/emqx</a:t>
            </a:r>
            <a:endParaRPr lang="en-US" altLang="zh-CN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j-lt"/>
              </a:rPr>
              <a:t>分布式集群架构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多个 </a:t>
            </a:r>
            <a:r>
              <a:rPr lang="en-US" altLang="zh-CN" dirty="0">
                <a:latin typeface="+mj-lt"/>
              </a:rPr>
              <a:t>EMQ X Broker </a:t>
            </a:r>
            <a:r>
              <a:rPr lang="zh-CN" altLang="en-US" dirty="0">
                <a:latin typeface="+mj-lt"/>
              </a:rPr>
              <a:t>节点可以作为集群一起工作，提供更高的性能和可用性</a:t>
            </a:r>
            <a:endParaRPr lang="en-US" altLang="zh-CN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j-lt"/>
              </a:rPr>
              <a:t>完整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MQTT </a:t>
            </a:r>
            <a:r>
              <a:rPr lang="zh-CN" altLang="en-US" dirty="0">
                <a:solidFill>
                  <a:srgbClr val="FF0000"/>
                </a:solidFill>
                <a:latin typeface="+mj-lt"/>
              </a:rPr>
              <a:t>协议支持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完整支持 </a:t>
            </a:r>
            <a:r>
              <a:rPr lang="en-US" altLang="zh-CN" dirty="0">
                <a:latin typeface="+mj-lt"/>
              </a:rPr>
              <a:t>MQTT V3.1.1/V5.0 </a:t>
            </a:r>
            <a:r>
              <a:rPr lang="zh-CN" altLang="en-US" dirty="0">
                <a:latin typeface="+mj-lt"/>
              </a:rPr>
              <a:t>协议规范，完整支持 </a:t>
            </a:r>
            <a:r>
              <a:rPr lang="en-US" altLang="zh-CN" dirty="0">
                <a:latin typeface="+mj-lt"/>
              </a:rPr>
              <a:t>TCP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TLS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WebSocket </a:t>
            </a:r>
            <a:r>
              <a:rPr lang="zh-CN" altLang="en-US" dirty="0">
                <a:latin typeface="+mj-lt"/>
              </a:rPr>
              <a:t>连接</a:t>
            </a:r>
            <a:endParaRPr lang="en-US" altLang="zh-CN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j-lt"/>
              </a:rPr>
              <a:t>高并发低时延</a:t>
            </a:r>
            <a:r>
              <a:rPr lang="en-US" altLang="zh-CN" dirty="0">
                <a:latin typeface="+mj-lt"/>
              </a:rPr>
              <a:t>,</a:t>
            </a:r>
            <a:r>
              <a:rPr lang="zh-CN" altLang="en-US" dirty="0">
                <a:latin typeface="+mj-lt"/>
              </a:rPr>
              <a:t>单集群百万并发 </a:t>
            </a:r>
            <a:r>
              <a:rPr lang="en-US" altLang="zh-CN" dirty="0">
                <a:latin typeface="+mj-lt"/>
              </a:rPr>
              <a:t>MQTT/TCP </a:t>
            </a:r>
            <a:r>
              <a:rPr lang="zh-CN" altLang="en-US" dirty="0">
                <a:latin typeface="+mj-lt"/>
              </a:rPr>
              <a:t>连接支持，基于 </a:t>
            </a:r>
            <a:r>
              <a:rPr lang="en-US" altLang="zh-CN" dirty="0">
                <a:latin typeface="+mj-lt"/>
              </a:rPr>
              <a:t>Erlang/OTP </a:t>
            </a:r>
            <a:r>
              <a:rPr lang="zh-CN" altLang="en-US" dirty="0">
                <a:latin typeface="+mj-lt"/>
              </a:rPr>
              <a:t>电信级软实时消息架构</a:t>
            </a:r>
            <a:endParaRPr lang="en-US" altLang="zh-CN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j-lt"/>
              </a:rPr>
              <a:t>扩展模块与插件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LDAP, MySQL, Redis, MongoDB </a:t>
            </a:r>
            <a:r>
              <a:rPr lang="zh-CN" altLang="en-US" dirty="0">
                <a:latin typeface="+mj-lt"/>
              </a:rPr>
              <a:t>等扩展插件集成，支持插件模式扩展服务器功能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j-lt"/>
              </a:rPr>
              <a:t>跨平台或云部署</a:t>
            </a:r>
            <a:r>
              <a:rPr lang="zh-CN" altLang="en-US" dirty="0">
                <a:latin typeface="+mj-lt"/>
              </a:rPr>
              <a:t>，支持跨 </a:t>
            </a:r>
            <a:r>
              <a:rPr lang="en-US" altLang="zh-CN" dirty="0">
                <a:latin typeface="+mj-lt"/>
              </a:rPr>
              <a:t>Linux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Windows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macOS </a:t>
            </a:r>
            <a:r>
              <a:rPr lang="zh-CN" altLang="en-US" dirty="0">
                <a:latin typeface="+mj-lt"/>
              </a:rPr>
              <a:t>平台安装，支持公有云、私有云、</a:t>
            </a:r>
            <a:r>
              <a:rPr lang="en-US" altLang="zh-CN" dirty="0">
                <a:latin typeface="+mj-lt"/>
              </a:rPr>
              <a:t>K8S</a:t>
            </a:r>
            <a:r>
              <a:rPr lang="zh-CN" altLang="en-US" dirty="0">
                <a:latin typeface="+mj-lt"/>
              </a:rPr>
              <a:t>容器部署</a:t>
            </a:r>
            <a:br>
              <a:rPr lang="zh-CN" altLang="en-US" dirty="0">
                <a:latin typeface="+mj-lt"/>
              </a:rPr>
            </a:br>
            <a:endParaRPr lang="zh-CN" altLang="en-US" dirty="0">
              <a:latin typeface="+mj-lt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68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56803-4C8D-4062-8F62-105ECD71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CF8C6-F5AA-464B-A118-05BC600C8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是一个轻量的发布订阅模式消息传输协议，专门针对低带宽和不稳定网络环境的物联网应用设计。</a:t>
            </a:r>
          </a:p>
        </p:txBody>
      </p:sp>
    </p:spTree>
    <p:extLst>
      <p:ext uri="{BB962C8B-B14F-4D97-AF65-F5344CB8AC3E}">
        <p14:creationId xmlns:p14="http://schemas.microsoft.com/office/powerpoint/2010/main" val="87645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52068-01E9-484A-8382-D38584A1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C0E84-0B4B-43AC-8DDE-6175152C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开放消息协议，简单易实现</a:t>
            </a:r>
            <a:endParaRPr lang="en-US" altLang="zh-CN" dirty="0"/>
          </a:p>
          <a:p>
            <a:r>
              <a:rPr lang="zh-CN" altLang="en-US" dirty="0"/>
              <a:t>发布订阅模式，一对多消息发布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TCP/IP</a:t>
            </a:r>
            <a:r>
              <a:rPr lang="zh-CN" altLang="en-US" dirty="0"/>
              <a:t>网络连接</a:t>
            </a:r>
            <a:endParaRPr lang="en-US" altLang="zh-CN" dirty="0"/>
          </a:p>
          <a:p>
            <a:r>
              <a:rPr lang="zh-CN" altLang="en-US" dirty="0"/>
              <a:t>消息</a:t>
            </a:r>
            <a:r>
              <a:rPr lang="en-US" altLang="zh-CN" dirty="0"/>
              <a:t>QoS</a:t>
            </a:r>
            <a:r>
              <a:rPr lang="zh-CN" altLang="en-US" dirty="0"/>
              <a:t>支持，可靠传输保证</a:t>
            </a:r>
          </a:p>
        </p:txBody>
      </p:sp>
    </p:spTree>
    <p:extLst>
      <p:ext uri="{BB962C8B-B14F-4D97-AF65-F5344CB8AC3E}">
        <p14:creationId xmlns:p14="http://schemas.microsoft.com/office/powerpoint/2010/main" val="150182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D5355-4A0E-4B36-A6B8-F3B0AC30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MQTT</a:t>
            </a:r>
            <a:r>
              <a:rPr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CB4CC-4336-4AE6-A82B-79D59A2F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物联网大数据采集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消息推送，</a:t>
            </a:r>
            <a:r>
              <a:rPr lang="en-US" altLang="zh-CN" dirty="0"/>
              <a:t>WEB</a:t>
            </a:r>
            <a:r>
              <a:rPr lang="zh-CN" altLang="en-US" dirty="0"/>
              <a:t>消息推送</a:t>
            </a:r>
            <a:endParaRPr lang="en-US" altLang="zh-CN" dirty="0"/>
          </a:p>
          <a:p>
            <a:r>
              <a:rPr lang="zh-CN" altLang="en-US" dirty="0"/>
              <a:t>移动即时消息，例如</a:t>
            </a:r>
            <a:r>
              <a:rPr lang="en-US" altLang="zh-CN" dirty="0"/>
              <a:t>Facebook Messenger</a:t>
            </a:r>
          </a:p>
          <a:p>
            <a:r>
              <a:rPr lang="zh-CN" altLang="en-US" dirty="0"/>
              <a:t>智能硬件、智能家具、智能电器</a:t>
            </a:r>
            <a:endParaRPr lang="en-US" altLang="zh-CN" dirty="0"/>
          </a:p>
          <a:p>
            <a:r>
              <a:rPr lang="zh-CN" altLang="en-US" dirty="0"/>
              <a:t>车联网通信，电动车站桩采集</a:t>
            </a:r>
            <a:endParaRPr lang="en-US" altLang="zh-CN" dirty="0"/>
          </a:p>
          <a:p>
            <a:r>
              <a:rPr lang="zh-CN" altLang="en-US" dirty="0"/>
              <a:t>智慧城市、远程医疗、远程教育</a:t>
            </a:r>
            <a:endParaRPr lang="en-US" altLang="zh-CN" dirty="0"/>
          </a:p>
          <a:p>
            <a:r>
              <a:rPr lang="zh-CN" altLang="en-US" dirty="0"/>
              <a:t>电力、石油与能源等行业市场</a:t>
            </a:r>
          </a:p>
        </p:txBody>
      </p:sp>
    </p:spTree>
    <p:extLst>
      <p:ext uri="{BB962C8B-B14F-4D97-AF65-F5344CB8AC3E}">
        <p14:creationId xmlns:p14="http://schemas.microsoft.com/office/powerpoint/2010/main" val="272983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1066</Words>
  <Application>Microsoft Office PowerPoint</Application>
  <PresentationFormat>宽屏</PresentationFormat>
  <Paragraphs>116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Emqx消息中间件应用 </vt:lpstr>
      <vt:lpstr>Emqx消息中间件简介</vt:lpstr>
      <vt:lpstr>Emqx Broker 安装</vt:lpstr>
      <vt:lpstr>二进制包安装过程</vt:lpstr>
      <vt:lpstr>默认占用的 TCP 端口</vt:lpstr>
      <vt:lpstr>Emqx消息中间件的特性</vt:lpstr>
      <vt:lpstr>MQTT是什么</vt:lpstr>
      <vt:lpstr>MQTT特点</vt:lpstr>
      <vt:lpstr>MQTT应用</vt:lpstr>
      <vt:lpstr>MQTT WebSocket连接</vt:lpstr>
      <vt:lpstr>MQTT基于主题(Topic)消息路由</vt:lpstr>
      <vt:lpstr>MQTT消息QoS</vt:lpstr>
      <vt:lpstr>QoS 0 (At Most Once,尽力而为)</vt:lpstr>
      <vt:lpstr>QoS 1 (At Last Once,至少一次)</vt:lpstr>
      <vt:lpstr>Qos 2 (Exactly Once 恰好一次)</vt:lpstr>
      <vt:lpstr>订阅者收到MQTT消息的QoS级别，最终取决于发布消息的QoS和主题订阅的QoS</vt:lpstr>
      <vt:lpstr>MQTT会话(Clean Session)</vt:lpstr>
      <vt:lpstr>MQTT保留消息(Retained Message)</vt:lpstr>
      <vt:lpstr>MQTT遗愿消息(Last Will)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Emqx消息中间件入门及应用 </dc:title>
  <dc:creator>xin yang</dc:creator>
  <cp:lastModifiedBy>xin yang</cp:lastModifiedBy>
  <cp:revision>16</cp:revision>
  <dcterms:created xsi:type="dcterms:W3CDTF">2020-05-04T07:16:11Z</dcterms:created>
  <dcterms:modified xsi:type="dcterms:W3CDTF">2020-05-11T13:12:57Z</dcterms:modified>
</cp:coreProperties>
</file>