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MROfSmGnSImdjuIPc0oL2J1+2V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09"/>
  </p:normalViewPr>
  <p:slideViewPr>
    <p:cSldViewPr snapToGrid="0">
      <p:cViewPr varScale="1">
        <p:scale>
          <a:sx n="143" d="100"/>
          <a:sy n="143" d="100"/>
        </p:scale>
        <p:origin x="1624"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ceb55a1435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gceb55a1435_0_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1" name="Google Shape;15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eb55a1435_0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gceb55a1435_0_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ceb55a1435_0_5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9" name="Google Shape;169;gceb55a1435_0_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eb55a1435_0_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ceb55a1435_0_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8" name="Google Shape;188;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4" name="Google Shape;194;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eb55a1435_0_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0" name="Google Shape;200;gceb55a1435_0_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6" name="Google Shape;9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0" name="Google Shape;220;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2" name="Google Shape;10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1" name="Google Shape;311;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4" name="Google Shape;11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eb55a143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gceb55a1435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eb55a1435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 name="Google Shape;127;gceb55a1435_0_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eb55a1435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gceb55a1435_0_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9" name="Google Shape;13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38"/>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38"/>
          <p:cNvSpPr txBox="1">
            <a:spLocks noGrp="1"/>
          </p:cNvSpPr>
          <p:nvPr>
            <p:ph type="body" idx="1"/>
          </p:nvPr>
        </p:nvSpPr>
        <p:spPr>
          <a:xfrm rot="5400000">
            <a:off x="2735262" y="174626"/>
            <a:ext cx="3673475"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2060"/>
              </a:buClr>
              <a:buSzPts val="1800"/>
              <a:buChar char="•"/>
              <a:defRPr/>
            </a:lvl1pPr>
            <a:lvl2pPr marL="914400" lvl="1" indent="-342900" algn="l">
              <a:spcBef>
                <a:spcPts val="360"/>
              </a:spcBef>
              <a:spcAft>
                <a:spcPts val="0"/>
              </a:spcAft>
              <a:buClr>
                <a:srgbClr val="0070C0"/>
              </a:buClr>
              <a:buSzPts val="1800"/>
              <a:buChar char="–"/>
              <a:defRPr/>
            </a:lvl2pPr>
            <a:lvl3pPr marL="1371600" lvl="2" indent="-342900" algn="l">
              <a:spcBef>
                <a:spcPts val="360"/>
              </a:spcBef>
              <a:spcAft>
                <a:spcPts val="0"/>
              </a:spcAft>
              <a:buClr>
                <a:srgbClr val="0070C0"/>
              </a:buClr>
              <a:buSzPts val="1800"/>
              <a:buChar char="•"/>
              <a:defRPr/>
            </a:lvl3pPr>
            <a:lvl4pPr marL="1828800" lvl="3" indent="-342900" algn="l">
              <a:spcBef>
                <a:spcPts val="360"/>
              </a:spcBef>
              <a:spcAft>
                <a:spcPts val="0"/>
              </a:spcAft>
              <a:buClr>
                <a:srgbClr val="0070C0"/>
              </a:buClr>
              <a:buSzPts val="1800"/>
              <a:buChar char="–"/>
              <a:defRPr/>
            </a:lvl4pPr>
            <a:lvl5pPr marL="2286000" lvl="4" indent="-342900" algn="l">
              <a:spcBef>
                <a:spcPts val="360"/>
              </a:spcBef>
              <a:spcAft>
                <a:spcPts val="0"/>
              </a:spcAft>
              <a:buClr>
                <a:srgbClr val="0070C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39"/>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3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2060"/>
              </a:buClr>
              <a:buSzPts val="1800"/>
              <a:buChar char="•"/>
              <a:defRPr/>
            </a:lvl1pPr>
            <a:lvl2pPr marL="914400" lvl="1" indent="-342900" algn="l">
              <a:spcBef>
                <a:spcPts val="360"/>
              </a:spcBef>
              <a:spcAft>
                <a:spcPts val="0"/>
              </a:spcAft>
              <a:buClr>
                <a:srgbClr val="0070C0"/>
              </a:buClr>
              <a:buSzPts val="1800"/>
              <a:buChar char="–"/>
              <a:defRPr/>
            </a:lvl2pPr>
            <a:lvl3pPr marL="1371600" lvl="2" indent="-342900" algn="l">
              <a:spcBef>
                <a:spcPts val="360"/>
              </a:spcBef>
              <a:spcAft>
                <a:spcPts val="0"/>
              </a:spcAft>
              <a:buClr>
                <a:srgbClr val="0070C0"/>
              </a:buClr>
              <a:buSzPts val="1800"/>
              <a:buChar char="•"/>
              <a:defRPr/>
            </a:lvl3pPr>
            <a:lvl4pPr marL="1828800" lvl="3" indent="-342900" algn="l">
              <a:spcBef>
                <a:spcPts val="360"/>
              </a:spcBef>
              <a:spcAft>
                <a:spcPts val="0"/>
              </a:spcAft>
              <a:buClr>
                <a:srgbClr val="0070C0"/>
              </a:buClr>
              <a:buSzPts val="1800"/>
              <a:buChar char="–"/>
              <a:defRPr/>
            </a:lvl4pPr>
            <a:lvl5pPr marL="2286000" lvl="4" indent="-342900" algn="l">
              <a:spcBef>
                <a:spcPts val="360"/>
              </a:spcBef>
              <a:spcAft>
                <a:spcPts val="0"/>
              </a:spcAft>
              <a:buClr>
                <a:srgbClr val="0070C0"/>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3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30"/>
          <p:cNvSpPr txBox="1">
            <a:spLocks noGrp="1"/>
          </p:cNvSpPr>
          <p:nvPr>
            <p:ph type="body" idx="1"/>
          </p:nvPr>
        </p:nvSpPr>
        <p:spPr>
          <a:xfrm>
            <a:off x="457200" y="2452688"/>
            <a:ext cx="8229600" cy="36734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2060"/>
              </a:buClr>
              <a:buSzPts val="1800"/>
              <a:buChar char="•"/>
              <a:defRPr/>
            </a:lvl1pPr>
            <a:lvl2pPr marL="914400" lvl="1" indent="-342900" algn="l">
              <a:spcBef>
                <a:spcPts val="360"/>
              </a:spcBef>
              <a:spcAft>
                <a:spcPts val="0"/>
              </a:spcAft>
              <a:buClr>
                <a:srgbClr val="0070C0"/>
              </a:buClr>
              <a:buSzPts val="1800"/>
              <a:buChar char="–"/>
              <a:defRPr/>
            </a:lvl2pPr>
            <a:lvl3pPr marL="1371600" lvl="2" indent="-342900" algn="l">
              <a:spcBef>
                <a:spcPts val="360"/>
              </a:spcBef>
              <a:spcAft>
                <a:spcPts val="0"/>
              </a:spcAft>
              <a:buClr>
                <a:srgbClr val="0070C0"/>
              </a:buClr>
              <a:buSzPts val="1800"/>
              <a:buChar char="•"/>
              <a:defRPr/>
            </a:lvl3pPr>
            <a:lvl4pPr marL="1828800" lvl="3" indent="-342900" algn="l">
              <a:spcBef>
                <a:spcPts val="360"/>
              </a:spcBef>
              <a:spcAft>
                <a:spcPts val="0"/>
              </a:spcAft>
              <a:buClr>
                <a:srgbClr val="0070C0"/>
              </a:buClr>
              <a:buSzPts val="1800"/>
              <a:buChar char="–"/>
              <a:defRPr/>
            </a:lvl4pPr>
            <a:lvl5pPr marL="2286000" lvl="4" indent="-342900" algn="l">
              <a:spcBef>
                <a:spcPts val="360"/>
              </a:spcBef>
              <a:spcAft>
                <a:spcPts val="0"/>
              </a:spcAft>
              <a:buClr>
                <a:srgbClr val="0070C0"/>
              </a:buClr>
              <a:buSzPts val="1800"/>
              <a:buChar char="»"/>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3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lvl1pPr>
            <a:lvl2pPr marL="914400" lvl="1" indent="-381000" algn="l">
              <a:spcBef>
                <a:spcPts val="480"/>
              </a:spcBef>
              <a:spcAft>
                <a:spcPts val="0"/>
              </a:spcAft>
              <a:buClr>
                <a:srgbClr val="0070C0"/>
              </a:buClr>
              <a:buSzPts val="2400"/>
              <a:buChar char="–"/>
              <a:defRPr sz="2400"/>
            </a:lvl2pPr>
            <a:lvl3pPr marL="1371600" lvl="2" indent="-355600" algn="l">
              <a:spcBef>
                <a:spcPts val="400"/>
              </a:spcBef>
              <a:spcAft>
                <a:spcPts val="0"/>
              </a:spcAft>
              <a:buClr>
                <a:srgbClr val="0070C0"/>
              </a:buClr>
              <a:buSzPts val="2000"/>
              <a:buChar char="•"/>
              <a:defRPr sz="2000"/>
            </a:lvl3pPr>
            <a:lvl4pPr marL="1828800" lvl="3" indent="-342900" algn="l">
              <a:spcBef>
                <a:spcPts val="360"/>
              </a:spcBef>
              <a:spcAft>
                <a:spcPts val="0"/>
              </a:spcAft>
              <a:buClr>
                <a:srgbClr val="0070C0"/>
              </a:buClr>
              <a:buSzPts val="1800"/>
              <a:buChar char="–"/>
              <a:defRPr sz="1800"/>
            </a:lvl4pPr>
            <a:lvl5pPr marL="2286000" lvl="4" indent="-342900" algn="l">
              <a:spcBef>
                <a:spcPts val="360"/>
              </a:spcBef>
              <a:spcAft>
                <a:spcPts val="0"/>
              </a:spcAft>
              <a:buClr>
                <a:srgbClr val="0070C0"/>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3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rgbClr val="002060"/>
              </a:buClr>
              <a:buSzPts val="2800"/>
              <a:buChar char="•"/>
              <a:defRPr sz="2800"/>
            </a:lvl1pPr>
            <a:lvl2pPr marL="914400" lvl="1" indent="-381000" algn="l">
              <a:spcBef>
                <a:spcPts val="480"/>
              </a:spcBef>
              <a:spcAft>
                <a:spcPts val="0"/>
              </a:spcAft>
              <a:buClr>
                <a:srgbClr val="0070C0"/>
              </a:buClr>
              <a:buSzPts val="2400"/>
              <a:buChar char="–"/>
              <a:defRPr sz="2400"/>
            </a:lvl2pPr>
            <a:lvl3pPr marL="1371600" lvl="2" indent="-355600" algn="l">
              <a:spcBef>
                <a:spcPts val="400"/>
              </a:spcBef>
              <a:spcAft>
                <a:spcPts val="0"/>
              </a:spcAft>
              <a:buClr>
                <a:srgbClr val="0070C0"/>
              </a:buClr>
              <a:buSzPts val="2000"/>
              <a:buChar char="•"/>
              <a:defRPr sz="2000"/>
            </a:lvl3pPr>
            <a:lvl4pPr marL="1828800" lvl="3" indent="-342900" algn="l">
              <a:spcBef>
                <a:spcPts val="360"/>
              </a:spcBef>
              <a:spcAft>
                <a:spcPts val="0"/>
              </a:spcAft>
              <a:buClr>
                <a:srgbClr val="0070C0"/>
              </a:buClr>
              <a:buSzPts val="1800"/>
              <a:buChar char="–"/>
              <a:defRPr sz="1800"/>
            </a:lvl4pPr>
            <a:lvl5pPr marL="2286000" lvl="4" indent="-342900" algn="l">
              <a:spcBef>
                <a:spcPts val="360"/>
              </a:spcBef>
              <a:spcAft>
                <a:spcPts val="0"/>
              </a:spcAft>
              <a:buClr>
                <a:srgbClr val="0070C0"/>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33"/>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3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2060"/>
              </a:buClr>
              <a:buSzPts val="2400"/>
              <a:buNone/>
              <a:defRPr sz="2400" b="1"/>
            </a:lvl1pPr>
            <a:lvl2pPr marL="914400" lvl="1" indent="-228600" algn="l">
              <a:spcBef>
                <a:spcPts val="400"/>
              </a:spcBef>
              <a:spcAft>
                <a:spcPts val="0"/>
              </a:spcAft>
              <a:buClr>
                <a:srgbClr val="0070C0"/>
              </a:buClr>
              <a:buSzPts val="2000"/>
              <a:buNone/>
              <a:defRPr sz="2000" b="1"/>
            </a:lvl2pPr>
            <a:lvl3pPr marL="1371600" lvl="2" indent="-228600" algn="l">
              <a:spcBef>
                <a:spcPts val="360"/>
              </a:spcBef>
              <a:spcAft>
                <a:spcPts val="0"/>
              </a:spcAft>
              <a:buClr>
                <a:srgbClr val="0070C0"/>
              </a:buClr>
              <a:buSzPts val="1800"/>
              <a:buNone/>
              <a:defRPr sz="1800" b="1"/>
            </a:lvl3pPr>
            <a:lvl4pPr marL="1828800" lvl="3" indent="-228600" algn="l">
              <a:spcBef>
                <a:spcPts val="320"/>
              </a:spcBef>
              <a:spcAft>
                <a:spcPts val="0"/>
              </a:spcAft>
              <a:buClr>
                <a:srgbClr val="0070C0"/>
              </a:buClr>
              <a:buSzPts val="1600"/>
              <a:buNone/>
              <a:defRPr sz="1600" b="1"/>
            </a:lvl4pPr>
            <a:lvl5pPr marL="2286000" lvl="4" indent="-228600" algn="l">
              <a:spcBef>
                <a:spcPts val="320"/>
              </a:spcBef>
              <a:spcAft>
                <a:spcPts val="0"/>
              </a:spcAft>
              <a:buClr>
                <a:srgbClr val="0070C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2060"/>
              </a:buClr>
              <a:buSzPts val="2400"/>
              <a:buChar char="•"/>
              <a:defRPr sz="2400"/>
            </a:lvl1pPr>
            <a:lvl2pPr marL="914400" lvl="1" indent="-355600" algn="l">
              <a:spcBef>
                <a:spcPts val="400"/>
              </a:spcBef>
              <a:spcAft>
                <a:spcPts val="0"/>
              </a:spcAft>
              <a:buClr>
                <a:srgbClr val="0070C0"/>
              </a:buClr>
              <a:buSzPts val="2000"/>
              <a:buChar char="–"/>
              <a:defRPr sz="2000"/>
            </a:lvl2pPr>
            <a:lvl3pPr marL="1371600" lvl="2" indent="-342900" algn="l">
              <a:spcBef>
                <a:spcPts val="360"/>
              </a:spcBef>
              <a:spcAft>
                <a:spcPts val="0"/>
              </a:spcAft>
              <a:buClr>
                <a:srgbClr val="0070C0"/>
              </a:buClr>
              <a:buSzPts val="1800"/>
              <a:buChar char="•"/>
              <a:defRPr sz="1800"/>
            </a:lvl3pPr>
            <a:lvl4pPr marL="1828800" lvl="3" indent="-330200" algn="l">
              <a:spcBef>
                <a:spcPts val="320"/>
              </a:spcBef>
              <a:spcAft>
                <a:spcPts val="0"/>
              </a:spcAft>
              <a:buClr>
                <a:srgbClr val="0070C0"/>
              </a:buClr>
              <a:buSzPts val="1600"/>
              <a:buChar char="–"/>
              <a:defRPr sz="1600"/>
            </a:lvl4pPr>
            <a:lvl5pPr marL="2286000" lvl="4" indent="-330200" algn="l">
              <a:spcBef>
                <a:spcPts val="320"/>
              </a:spcBef>
              <a:spcAft>
                <a:spcPts val="0"/>
              </a:spcAft>
              <a:buClr>
                <a:srgbClr val="0070C0"/>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rgbClr val="002060"/>
              </a:buClr>
              <a:buSzPts val="2400"/>
              <a:buNone/>
              <a:defRPr sz="2400" b="1"/>
            </a:lvl1pPr>
            <a:lvl2pPr marL="914400" lvl="1" indent="-228600" algn="l">
              <a:spcBef>
                <a:spcPts val="400"/>
              </a:spcBef>
              <a:spcAft>
                <a:spcPts val="0"/>
              </a:spcAft>
              <a:buClr>
                <a:srgbClr val="0070C0"/>
              </a:buClr>
              <a:buSzPts val="2000"/>
              <a:buNone/>
              <a:defRPr sz="2000" b="1"/>
            </a:lvl2pPr>
            <a:lvl3pPr marL="1371600" lvl="2" indent="-228600" algn="l">
              <a:spcBef>
                <a:spcPts val="360"/>
              </a:spcBef>
              <a:spcAft>
                <a:spcPts val="0"/>
              </a:spcAft>
              <a:buClr>
                <a:srgbClr val="0070C0"/>
              </a:buClr>
              <a:buSzPts val="1800"/>
              <a:buNone/>
              <a:defRPr sz="1800" b="1"/>
            </a:lvl3pPr>
            <a:lvl4pPr marL="1828800" lvl="3" indent="-228600" algn="l">
              <a:spcBef>
                <a:spcPts val="320"/>
              </a:spcBef>
              <a:spcAft>
                <a:spcPts val="0"/>
              </a:spcAft>
              <a:buClr>
                <a:srgbClr val="0070C0"/>
              </a:buClr>
              <a:buSzPts val="1600"/>
              <a:buNone/>
              <a:defRPr sz="1600" b="1"/>
            </a:lvl4pPr>
            <a:lvl5pPr marL="2286000" lvl="4" indent="-228600" algn="l">
              <a:spcBef>
                <a:spcPts val="320"/>
              </a:spcBef>
              <a:spcAft>
                <a:spcPts val="0"/>
              </a:spcAft>
              <a:buClr>
                <a:srgbClr val="0070C0"/>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3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rgbClr val="002060"/>
              </a:buClr>
              <a:buSzPts val="2400"/>
              <a:buChar char="•"/>
              <a:defRPr sz="2400"/>
            </a:lvl1pPr>
            <a:lvl2pPr marL="914400" lvl="1" indent="-355600" algn="l">
              <a:spcBef>
                <a:spcPts val="400"/>
              </a:spcBef>
              <a:spcAft>
                <a:spcPts val="0"/>
              </a:spcAft>
              <a:buClr>
                <a:srgbClr val="0070C0"/>
              </a:buClr>
              <a:buSzPts val="2000"/>
              <a:buChar char="–"/>
              <a:defRPr sz="2000"/>
            </a:lvl2pPr>
            <a:lvl3pPr marL="1371600" lvl="2" indent="-342900" algn="l">
              <a:spcBef>
                <a:spcPts val="360"/>
              </a:spcBef>
              <a:spcAft>
                <a:spcPts val="0"/>
              </a:spcAft>
              <a:buClr>
                <a:srgbClr val="0070C0"/>
              </a:buClr>
              <a:buSzPts val="1800"/>
              <a:buChar char="•"/>
              <a:defRPr sz="1800"/>
            </a:lvl3pPr>
            <a:lvl4pPr marL="1828800" lvl="3" indent="-330200" algn="l">
              <a:spcBef>
                <a:spcPts val="320"/>
              </a:spcBef>
              <a:spcAft>
                <a:spcPts val="0"/>
              </a:spcAft>
              <a:buClr>
                <a:srgbClr val="0070C0"/>
              </a:buClr>
              <a:buSzPts val="1600"/>
              <a:buChar char="–"/>
              <a:defRPr sz="1600"/>
            </a:lvl4pPr>
            <a:lvl5pPr marL="2286000" lvl="4" indent="-330200" algn="l">
              <a:spcBef>
                <a:spcPts val="320"/>
              </a:spcBef>
              <a:spcAft>
                <a:spcPts val="0"/>
              </a:spcAft>
              <a:buClr>
                <a:srgbClr val="0070C0"/>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34"/>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36"/>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36"/>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rgbClr val="002060"/>
              </a:buClr>
              <a:buSzPts val="3200"/>
              <a:buChar char="•"/>
              <a:defRPr sz="3200"/>
            </a:lvl1pPr>
            <a:lvl2pPr marL="914400" lvl="1" indent="-406400" algn="l">
              <a:spcBef>
                <a:spcPts val="560"/>
              </a:spcBef>
              <a:spcAft>
                <a:spcPts val="0"/>
              </a:spcAft>
              <a:buClr>
                <a:srgbClr val="0070C0"/>
              </a:buClr>
              <a:buSzPts val="2800"/>
              <a:buChar char="–"/>
              <a:defRPr sz="2800"/>
            </a:lvl2pPr>
            <a:lvl3pPr marL="1371600" lvl="2" indent="-381000" algn="l">
              <a:spcBef>
                <a:spcPts val="480"/>
              </a:spcBef>
              <a:spcAft>
                <a:spcPts val="0"/>
              </a:spcAft>
              <a:buClr>
                <a:srgbClr val="0070C0"/>
              </a:buClr>
              <a:buSzPts val="2400"/>
              <a:buChar char="•"/>
              <a:defRPr sz="2400"/>
            </a:lvl3pPr>
            <a:lvl4pPr marL="1828800" lvl="3" indent="-355600" algn="l">
              <a:spcBef>
                <a:spcPts val="400"/>
              </a:spcBef>
              <a:spcAft>
                <a:spcPts val="0"/>
              </a:spcAft>
              <a:buClr>
                <a:srgbClr val="0070C0"/>
              </a:buClr>
              <a:buSzPts val="2000"/>
              <a:buChar char="–"/>
              <a:defRPr sz="2000"/>
            </a:lvl4pPr>
            <a:lvl5pPr marL="2286000" lvl="4" indent="-355600" algn="l">
              <a:spcBef>
                <a:spcPts val="400"/>
              </a:spcBef>
              <a:spcAft>
                <a:spcPts val="0"/>
              </a:spcAft>
              <a:buClr>
                <a:srgbClr val="0070C0"/>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36"/>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2060"/>
              </a:buClr>
              <a:buSzPts val="1400"/>
              <a:buNone/>
              <a:defRPr sz="1400"/>
            </a:lvl1pPr>
            <a:lvl2pPr marL="914400" lvl="1" indent="-228600" algn="l">
              <a:spcBef>
                <a:spcPts val="240"/>
              </a:spcBef>
              <a:spcAft>
                <a:spcPts val="0"/>
              </a:spcAft>
              <a:buClr>
                <a:srgbClr val="0070C0"/>
              </a:buClr>
              <a:buSzPts val="1200"/>
              <a:buNone/>
              <a:defRPr sz="1200"/>
            </a:lvl2pPr>
            <a:lvl3pPr marL="1371600" lvl="2" indent="-228600" algn="l">
              <a:spcBef>
                <a:spcPts val="200"/>
              </a:spcBef>
              <a:spcAft>
                <a:spcPts val="0"/>
              </a:spcAft>
              <a:buClr>
                <a:srgbClr val="0070C0"/>
              </a:buClr>
              <a:buSzPts val="1000"/>
              <a:buNone/>
              <a:defRPr sz="1000"/>
            </a:lvl3pPr>
            <a:lvl4pPr marL="1828800" lvl="3" indent="-228600" algn="l">
              <a:spcBef>
                <a:spcPts val="180"/>
              </a:spcBef>
              <a:spcAft>
                <a:spcPts val="0"/>
              </a:spcAft>
              <a:buClr>
                <a:srgbClr val="0070C0"/>
              </a:buClr>
              <a:buSzPts val="900"/>
              <a:buNone/>
              <a:defRPr sz="900"/>
            </a:lvl4pPr>
            <a:lvl5pPr marL="2286000" lvl="4" indent="-228600" algn="l">
              <a:spcBef>
                <a:spcPts val="180"/>
              </a:spcBef>
              <a:spcAft>
                <a:spcPts val="0"/>
              </a:spcAft>
              <a:buClr>
                <a:srgbClr val="0070C0"/>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3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3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rgbClr val="002060"/>
              </a:buClr>
              <a:buSzPts val="3200"/>
              <a:buFont typeface="Arial"/>
              <a:buNone/>
              <a:defRPr sz="3200" b="0" i="0" u="none" strike="noStrike" cap="none">
                <a:solidFill>
                  <a:srgbClr val="002060"/>
                </a:solidFill>
                <a:latin typeface="Calibri"/>
                <a:ea typeface="Calibri"/>
                <a:cs typeface="Calibri"/>
                <a:sym typeface="Calibri"/>
              </a:defRPr>
            </a:lvl1pPr>
            <a:lvl2pPr marR="0" lvl="1" algn="l" rtl="0">
              <a:spcBef>
                <a:spcPts val="560"/>
              </a:spcBef>
              <a:spcAft>
                <a:spcPts val="0"/>
              </a:spcAft>
              <a:buClr>
                <a:srgbClr val="0070C0"/>
              </a:buClr>
              <a:buSzPts val="2800"/>
              <a:buFont typeface="Arial"/>
              <a:buNone/>
              <a:defRPr sz="2800" b="0" i="0" u="none" strike="noStrike" cap="none">
                <a:solidFill>
                  <a:srgbClr val="0070C0"/>
                </a:solidFill>
                <a:latin typeface="Calibri"/>
                <a:ea typeface="Calibri"/>
                <a:cs typeface="Calibri"/>
                <a:sym typeface="Calibri"/>
              </a:defRPr>
            </a:lvl2pPr>
            <a:lvl3pPr marR="0" lvl="2" algn="l" rtl="0">
              <a:spcBef>
                <a:spcPts val="480"/>
              </a:spcBef>
              <a:spcAft>
                <a:spcPts val="0"/>
              </a:spcAft>
              <a:buClr>
                <a:srgbClr val="0070C0"/>
              </a:buClr>
              <a:buSzPts val="2400"/>
              <a:buFont typeface="Arial"/>
              <a:buNone/>
              <a:defRPr sz="2400" b="0" i="0" u="none" strike="noStrike" cap="none">
                <a:solidFill>
                  <a:srgbClr val="0070C0"/>
                </a:solidFill>
                <a:latin typeface="Calibri"/>
                <a:ea typeface="Calibri"/>
                <a:cs typeface="Calibri"/>
                <a:sym typeface="Calibri"/>
              </a:defRPr>
            </a:lvl3pPr>
            <a:lvl4pPr marR="0" lvl="3" algn="l" rtl="0">
              <a:spcBef>
                <a:spcPts val="400"/>
              </a:spcBef>
              <a:spcAft>
                <a:spcPts val="0"/>
              </a:spcAft>
              <a:buClr>
                <a:srgbClr val="0070C0"/>
              </a:buClr>
              <a:buSzPts val="2000"/>
              <a:buFont typeface="Arial"/>
              <a:buNone/>
              <a:defRPr sz="2000" b="0" i="0" u="none" strike="noStrike" cap="none">
                <a:solidFill>
                  <a:srgbClr val="0070C0"/>
                </a:solidFill>
                <a:latin typeface="Calibri"/>
                <a:ea typeface="Calibri"/>
                <a:cs typeface="Calibri"/>
                <a:sym typeface="Calibri"/>
              </a:defRPr>
            </a:lvl4pPr>
            <a:lvl5pPr marR="0" lvl="4" algn="l" rtl="0">
              <a:spcBef>
                <a:spcPts val="400"/>
              </a:spcBef>
              <a:spcAft>
                <a:spcPts val="0"/>
              </a:spcAft>
              <a:buClr>
                <a:srgbClr val="0070C0"/>
              </a:buClr>
              <a:buSzPts val="2000"/>
              <a:buFont typeface="Arial"/>
              <a:buNone/>
              <a:defRPr sz="2000" b="0" i="0" u="none" strike="noStrike" cap="none">
                <a:solidFill>
                  <a:srgbClr val="0070C0"/>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3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rgbClr val="002060"/>
              </a:buClr>
              <a:buSzPts val="1400"/>
              <a:buNone/>
              <a:defRPr sz="1400"/>
            </a:lvl1pPr>
            <a:lvl2pPr marL="914400" lvl="1" indent="-228600" algn="l">
              <a:spcBef>
                <a:spcPts val="240"/>
              </a:spcBef>
              <a:spcAft>
                <a:spcPts val="0"/>
              </a:spcAft>
              <a:buClr>
                <a:srgbClr val="0070C0"/>
              </a:buClr>
              <a:buSzPts val="1200"/>
              <a:buNone/>
              <a:defRPr sz="1200"/>
            </a:lvl2pPr>
            <a:lvl3pPr marL="1371600" lvl="2" indent="-228600" algn="l">
              <a:spcBef>
                <a:spcPts val="200"/>
              </a:spcBef>
              <a:spcAft>
                <a:spcPts val="0"/>
              </a:spcAft>
              <a:buClr>
                <a:srgbClr val="0070C0"/>
              </a:buClr>
              <a:buSzPts val="1000"/>
              <a:buNone/>
              <a:defRPr sz="1000"/>
            </a:lvl3pPr>
            <a:lvl4pPr marL="1828800" lvl="3" indent="-228600" algn="l">
              <a:spcBef>
                <a:spcPts val="180"/>
              </a:spcBef>
              <a:spcAft>
                <a:spcPts val="0"/>
              </a:spcAft>
              <a:buClr>
                <a:srgbClr val="0070C0"/>
              </a:buClr>
              <a:buSzPts val="900"/>
              <a:buNone/>
              <a:defRPr sz="900"/>
            </a:lvl4pPr>
            <a:lvl5pPr marL="2286000" lvl="4" indent="-228600" algn="l">
              <a:spcBef>
                <a:spcPts val="180"/>
              </a:spcBef>
              <a:spcAft>
                <a:spcPts val="0"/>
              </a:spcAft>
              <a:buClr>
                <a:srgbClr val="0070C0"/>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b="0" i="0" u="none" strike="noStrike" cap="none">
                <a:solidFill>
                  <a:schemeClr val="dk1"/>
                </a:solidFill>
                <a:latin typeface="Calibri"/>
                <a:ea typeface="Calibri"/>
                <a:cs typeface="Calibri"/>
                <a:sym typeface="Calibri"/>
              </a:defRPr>
            </a:lvl1pPr>
            <a:lvl2pPr marL="0" marR="0" lvl="1" indent="0" algn="l" rtl="0">
              <a:spcBef>
                <a:spcPts val="0"/>
              </a:spcBef>
              <a:spcAft>
                <a:spcPts val="0"/>
              </a:spcAft>
              <a:buNone/>
              <a:defRPr sz="1800" b="0" i="0" u="none" strike="noStrike" cap="none">
                <a:solidFill>
                  <a:schemeClr val="dk1"/>
                </a:solidFill>
                <a:latin typeface="Calibri"/>
                <a:ea typeface="Calibri"/>
                <a:cs typeface="Calibri"/>
                <a:sym typeface="Calibri"/>
              </a:defRPr>
            </a:lvl2pPr>
            <a:lvl3pPr marL="0" marR="0" lvl="2" indent="0" algn="l" rtl="0">
              <a:spcBef>
                <a:spcPts val="0"/>
              </a:spcBef>
              <a:spcAft>
                <a:spcPts val="0"/>
              </a:spcAft>
              <a:buNone/>
              <a:defRPr sz="1800" b="0" i="0" u="none" strike="noStrike" cap="none">
                <a:solidFill>
                  <a:schemeClr val="dk1"/>
                </a:solidFill>
                <a:latin typeface="Calibri"/>
                <a:ea typeface="Calibri"/>
                <a:cs typeface="Calibri"/>
                <a:sym typeface="Calibri"/>
              </a:defRPr>
            </a:lvl3pPr>
            <a:lvl4pPr marL="0" marR="0" lvl="3" indent="0" algn="l" rtl="0">
              <a:spcBef>
                <a:spcPts val="0"/>
              </a:spcBef>
              <a:spcAft>
                <a:spcPts val="0"/>
              </a:spcAft>
              <a:buNone/>
              <a:defRPr sz="1800" b="0" i="0" u="none" strike="noStrike" cap="none">
                <a:solidFill>
                  <a:schemeClr val="dk1"/>
                </a:solidFill>
                <a:latin typeface="Calibri"/>
                <a:ea typeface="Calibri"/>
                <a:cs typeface="Calibri"/>
                <a:sym typeface="Calibri"/>
              </a:defRPr>
            </a:lvl4pPr>
            <a:lvl5pPr marL="0" marR="0" lvl="4" indent="0" algn="l" rtl="0">
              <a:spcBef>
                <a:spcPts val="0"/>
              </a:spcBef>
              <a:spcAft>
                <a:spcPts val="0"/>
              </a:spcAft>
              <a:buNone/>
              <a:defRPr sz="1800" b="0" i="0" u="none" strike="noStrike" cap="none">
                <a:solidFill>
                  <a:schemeClr val="dk1"/>
                </a:solidFill>
                <a:latin typeface="Calibri"/>
                <a:ea typeface="Calibri"/>
                <a:cs typeface="Calibri"/>
                <a:sym typeface="Calibri"/>
              </a:defRPr>
            </a:lvl5pPr>
            <a:lvl6pPr marL="0" marR="0" lvl="5" indent="0" algn="l" rtl="0">
              <a:spcBef>
                <a:spcPts val="0"/>
              </a:spcBef>
              <a:spcAft>
                <a:spcPts val="0"/>
              </a:spcAft>
              <a:buNone/>
              <a:defRPr sz="1800" b="0" i="0" u="none" strike="noStrike" cap="none">
                <a:solidFill>
                  <a:schemeClr val="dk1"/>
                </a:solidFill>
                <a:latin typeface="Calibri"/>
                <a:ea typeface="Calibri"/>
                <a:cs typeface="Calibri"/>
                <a:sym typeface="Calibri"/>
              </a:defRPr>
            </a:lvl6pPr>
            <a:lvl7pPr marL="0" marR="0" lvl="6" indent="0" algn="l" rtl="0">
              <a:spcBef>
                <a:spcPts val="0"/>
              </a:spcBef>
              <a:spcAft>
                <a:spcPts val="0"/>
              </a:spcAft>
              <a:buNone/>
              <a:defRPr sz="1800" b="0" i="0" u="none" strike="noStrike" cap="none">
                <a:solidFill>
                  <a:schemeClr val="dk1"/>
                </a:solidFill>
                <a:latin typeface="Calibri"/>
                <a:ea typeface="Calibri"/>
                <a:cs typeface="Calibri"/>
                <a:sym typeface="Calibri"/>
              </a:defRPr>
            </a:lvl7pPr>
            <a:lvl8pPr marL="0" marR="0" lvl="7" indent="0" algn="l" rtl="0">
              <a:spcBef>
                <a:spcPts val="0"/>
              </a:spcBef>
              <a:spcAft>
                <a:spcPts val="0"/>
              </a:spcAft>
              <a:buNone/>
              <a:defRPr sz="1800" b="0" i="0" u="none" strike="noStrike" cap="none">
                <a:solidFill>
                  <a:schemeClr val="dk1"/>
                </a:solidFill>
                <a:latin typeface="Calibri"/>
                <a:ea typeface="Calibri"/>
                <a:cs typeface="Calibri"/>
                <a:sym typeface="Calibri"/>
              </a:defRPr>
            </a:lvl8pPr>
            <a:lvl9pPr marL="0" marR="0" lvl="8" indent="0" algn="l" rtl="0">
              <a:spcBef>
                <a:spcPts val="0"/>
              </a:spcBef>
              <a:spcAft>
                <a:spcPts val="0"/>
              </a:spcAft>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1" i="0" u="none" strike="noStrike" cap="none">
                <a:solidFill>
                  <a:srgbClr val="002060"/>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28"/>
          <p:cNvSpPr txBox="1">
            <a:spLocks noGrp="1"/>
          </p:cNvSpPr>
          <p:nvPr>
            <p:ph type="body" idx="1"/>
          </p:nvPr>
        </p:nvSpPr>
        <p:spPr>
          <a:xfrm>
            <a:off x="457200" y="2452688"/>
            <a:ext cx="8229600" cy="367347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rgbClr val="002060"/>
              </a:buClr>
              <a:buSzPts val="3200"/>
              <a:buFont typeface="Arial"/>
              <a:buChar char="•"/>
              <a:defRPr sz="3200" b="0" i="0" u="none" strike="noStrike" cap="none">
                <a:solidFill>
                  <a:srgbClr val="002060"/>
                </a:solidFill>
                <a:latin typeface="Calibri"/>
                <a:ea typeface="Calibri"/>
                <a:cs typeface="Calibri"/>
                <a:sym typeface="Calibri"/>
              </a:defRPr>
            </a:lvl1pPr>
            <a:lvl2pPr marL="914400" marR="0" lvl="1" indent="-406400" algn="l" rtl="0">
              <a:spcBef>
                <a:spcPts val="560"/>
              </a:spcBef>
              <a:spcAft>
                <a:spcPts val="0"/>
              </a:spcAft>
              <a:buClr>
                <a:srgbClr val="0070C0"/>
              </a:buClr>
              <a:buSzPts val="2800"/>
              <a:buFont typeface="Arial"/>
              <a:buChar char="–"/>
              <a:defRPr sz="2800" b="0" i="0" u="none" strike="noStrike" cap="none">
                <a:solidFill>
                  <a:srgbClr val="0070C0"/>
                </a:solidFill>
                <a:latin typeface="Calibri"/>
                <a:ea typeface="Calibri"/>
                <a:cs typeface="Calibri"/>
                <a:sym typeface="Calibri"/>
              </a:defRPr>
            </a:lvl2pPr>
            <a:lvl3pPr marL="1371600" marR="0" lvl="2" indent="-381000" algn="l" rtl="0">
              <a:spcBef>
                <a:spcPts val="480"/>
              </a:spcBef>
              <a:spcAft>
                <a:spcPts val="0"/>
              </a:spcAft>
              <a:buClr>
                <a:srgbClr val="0070C0"/>
              </a:buClr>
              <a:buSzPts val="2400"/>
              <a:buFont typeface="Arial"/>
              <a:buChar char="•"/>
              <a:defRPr sz="2400" b="0" i="0" u="none" strike="noStrike" cap="none">
                <a:solidFill>
                  <a:srgbClr val="0070C0"/>
                </a:solidFill>
                <a:latin typeface="Calibri"/>
                <a:ea typeface="Calibri"/>
                <a:cs typeface="Calibri"/>
                <a:sym typeface="Calibri"/>
              </a:defRPr>
            </a:lvl3pPr>
            <a:lvl4pPr marL="1828800" marR="0" lvl="3" indent="-355600" algn="l" rtl="0">
              <a:spcBef>
                <a:spcPts val="400"/>
              </a:spcBef>
              <a:spcAft>
                <a:spcPts val="0"/>
              </a:spcAft>
              <a:buClr>
                <a:srgbClr val="0070C0"/>
              </a:buClr>
              <a:buSzPts val="2000"/>
              <a:buFont typeface="Arial"/>
              <a:buChar char="–"/>
              <a:defRPr sz="2000" b="0" i="0" u="none" strike="noStrike" cap="none">
                <a:solidFill>
                  <a:srgbClr val="0070C0"/>
                </a:solidFill>
                <a:latin typeface="Calibri"/>
                <a:ea typeface="Calibri"/>
                <a:cs typeface="Calibri"/>
                <a:sym typeface="Calibri"/>
              </a:defRPr>
            </a:lvl4pPr>
            <a:lvl5pPr marL="2286000" marR="0" lvl="4" indent="-342900" algn="l" rtl="0">
              <a:spcBef>
                <a:spcPts val="360"/>
              </a:spcBef>
              <a:spcAft>
                <a:spcPts val="0"/>
              </a:spcAft>
              <a:buClr>
                <a:srgbClr val="0070C0"/>
              </a:buClr>
              <a:buSzPts val="1800"/>
              <a:buFont typeface="Arial"/>
              <a:buChar char="»"/>
              <a:defRPr sz="1800" b="0" i="0" u="none" strike="noStrike" cap="none">
                <a:solidFill>
                  <a:srgbClr val="0070C0"/>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8"/>
          <p:cNvSpPr/>
          <p:nvPr/>
        </p:nvSpPr>
        <p:spPr>
          <a:xfrm>
            <a:off x="0" y="6569075"/>
            <a:ext cx="9144000" cy="288925"/>
          </a:xfrm>
          <a:prstGeom prst="rect">
            <a:avLst/>
          </a:prstGeom>
          <a:solidFill>
            <a:srgbClr val="FFCC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8"/>
          <p:cNvSpPr/>
          <p:nvPr/>
        </p:nvSpPr>
        <p:spPr>
          <a:xfrm>
            <a:off x="0" y="0"/>
            <a:ext cx="9144000" cy="831850"/>
          </a:xfrm>
          <a:prstGeom prst="rect">
            <a:avLst/>
          </a:prstGeom>
          <a:solidFill>
            <a:schemeClr val="dk1"/>
          </a:solidFill>
          <a:ln>
            <a:noFill/>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pic>
        <p:nvPicPr>
          <p:cNvPr id="14" name="Google Shape;14;p28" descr="UMBClogo_offset_cmyk-W.eps"/>
          <p:cNvPicPr preferRelativeResize="0"/>
          <p:nvPr/>
        </p:nvPicPr>
        <p:blipFill rotWithShape="1">
          <a:blip r:embed="rId13">
            <a:alphaModFix/>
          </a:blip>
          <a:srcRect/>
          <a:stretch/>
        </p:blipFill>
        <p:spPr>
          <a:xfrm>
            <a:off x="168275" y="127000"/>
            <a:ext cx="3316288" cy="604838"/>
          </a:xfrm>
          <a:prstGeom prst="rect">
            <a:avLst/>
          </a:prstGeom>
          <a:noFill/>
          <a:ln>
            <a:noFill/>
          </a:ln>
        </p:spPr>
      </p:pic>
      <p:sp>
        <p:nvSpPr>
          <p:cNvPr id="15" name="Google Shape;15;p28"/>
          <p:cNvSpPr txBox="1"/>
          <p:nvPr/>
        </p:nvSpPr>
        <p:spPr>
          <a:xfrm>
            <a:off x="7181850" y="6542088"/>
            <a:ext cx="1822450" cy="3079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b="0" i="0" u="none" strike="noStrike" cap="none">
                <a:solidFill>
                  <a:schemeClr val="dk1"/>
                </a:solidFill>
                <a:latin typeface="Arial"/>
                <a:ea typeface="Arial"/>
                <a:cs typeface="Arial"/>
                <a:sym typeface="Arial"/>
              </a:rPr>
              <a:t>www.umbc.edu</a:t>
            </a:r>
            <a:endParaRPr/>
          </a:p>
        </p:txBody>
      </p:sp>
      <p:sp>
        <p:nvSpPr>
          <p:cNvPr id="16" name="Google Shape;16;p28"/>
          <p:cNvSpPr/>
          <p:nvPr/>
        </p:nvSpPr>
        <p:spPr>
          <a:xfrm>
            <a:off x="7396317" y="580648"/>
            <a:ext cx="1713931" cy="24622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b="0" i="0" u="none" strike="noStrike" cap="none">
                <a:solidFill>
                  <a:srgbClr val="FFC000"/>
                </a:solidFill>
                <a:latin typeface="Calibri"/>
                <a:ea typeface="Calibri"/>
                <a:cs typeface="Calibri"/>
                <a:sym typeface="Calibri"/>
              </a:rPr>
              <a:t>Data 603 - Big Data Platforms</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park.apache.org/docs/3.1.1/ml-classification-regression.html#tree-ensembl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park.apache.org/docs/3.1.1/mllib-ensembles.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Ensemble_learn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achinelearningmastery.com/difference-between-a-parameter-and-a-hyperparame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lflow.or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databricks.com/_static/notebooks/binary-classification.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medium.com/data-design/visiting-categorical-features-and-encoding-in-decision-trees-53400fa65931" TargetMode="External"/><Relationship Id="rId5" Type="http://schemas.openxmlformats.org/officeDocument/2006/relationships/hyperlink" Target="https://pages.databricks.com/rs/094-YMS-629/images/Distributed%20Hyperopt%20%2B%20Automated%20MLflow%20Tracking.html" TargetMode="External"/><Relationship Id="rId4" Type="http://schemas.openxmlformats.org/officeDocument/2006/relationships/hyperlink" Target="https://docs.databricks.com/_static/notebooks/mllib-mlflow-integration.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Decision_tree_learn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park.apache.org/docs/3.1.1/ml-classification-regression.html#decision-tre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park.apache.org/docs/3.1.1/mllib-decision-tr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p:nvPr/>
        </p:nvSpPr>
        <p:spPr>
          <a:xfrm>
            <a:off x="0" y="4981903"/>
            <a:ext cx="9144000"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Lecture 10</a:t>
            </a:r>
            <a:endParaRPr sz="32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3200" b="0" i="0" u="none" strike="noStrike" cap="none">
                <a:solidFill>
                  <a:schemeClr val="dk1"/>
                </a:solidFill>
                <a:latin typeface="Calibri"/>
                <a:ea typeface="Calibri"/>
                <a:cs typeface="Calibri"/>
                <a:sym typeface="Calibri"/>
              </a:rPr>
              <a:t>Apache Spark MLlib - Part 2</a:t>
            </a:r>
            <a:endParaRPr/>
          </a:p>
        </p:txBody>
      </p:sp>
      <p:sp>
        <p:nvSpPr>
          <p:cNvPr id="92" name="Google Shape;92;p1"/>
          <p:cNvSpPr txBox="1">
            <a:spLocks noGrp="1"/>
          </p:cNvSpPr>
          <p:nvPr>
            <p:ph type="ctrTitle"/>
          </p:nvPr>
        </p:nvSpPr>
        <p:spPr>
          <a:xfrm>
            <a:off x="685800" y="1390592"/>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b="1">
                <a:solidFill>
                  <a:srgbClr val="002060"/>
                </a:solidFill>
              </a:rPr>
              <a:t>Data 603 – Big Data Platforms</a:t>
            </a:r>
            <a:endParaRPr/>
          </a:p>
        </p:txBody>
      </p:sp>
      <p:pic>
        <p:nvPicPr>
          <p:cNvPr id="93" name="Google Shape;93;p1" descr="Image result for umbc"/>
          <p:cNvPicPr preferRelativeResize="0"/>
          <p:nvPr/>
        </p:nvPicPr>
        <p:blipFill rotWithShape="1">
          <a:blip r:embed="rId3">
            <a:alphaModFix/>
          </a:blip>
          <a:srcRect/>
          <a:stretch/>
        </p:blipFill>
        <p:spPr>
          <a:xfrm>
            <a:off x="2476500" y="3105756"/>
            <a:ext cx="4191000" cy="1095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ceb55a1435_0_40"/>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 - Regression</a:t>
            </a:r>
            <a:endParaRPr/>
          </a:p>
        </p:txBody>
      </p:sp>
      <p:sp>
        <p:nvSpPr>
          <p:cNvPr id="148" name="Google Shape;148;gceb55a1435_0_40"/>
          <p:cNvSpPr/>
          <p:nvPr/>
        </p:nvSpPr>
        <p:spPr>
          <a:xfrm>
            <a:off x="413850" y="1839300"/>
            <a:ext cx="8316300" cy="46113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00050" lvl="1" indent="0" algn="l" rtl="0">
              <a:spcBef>
                <a:spcPts val="0"/>
              </a:spcBef>
              <a:spcAft>
                <a:spcPts val="0"/>
              </a:spcAft>
              <a:buNone/>
            </a:pPr>
            <a:r>
              <a:rPr lang="en-US">
                <a:solidFill>
                  <a:srgbClr val="0070C0"/>
                </a:solidFill>
                <a:latin typeface="Courier"/>
                <a:ea typeface="Courier"/>
                <a:cs typeface="Courier"/>
                <a:sym typeface="Courier"/>
              </a:rPr>
              <a:t>from pyspark.ml.regression import DecisionTreeRegressor</a:t>
            </a:r>
            <a:endParaRPr>
              <a:solidFill>
                <a:srgbClr val="0070C0"/>
              </a:solidFill>
              <a:latin typeface="Courier"/>
              <a:ea typeface="Courier"/>
              <a:cs typeface="Courier"/>
              <a:sym typeface="Courier"/>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dt = DecisionTreeRegressor(labelCol="price")</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endParaRPr>
              <a:solidFill>
                <a:srgbClr val="0070C0"/>
              </a:solidFill>
              <a:latin typeface="Courier"/>
              <a:ea typeface="Courier"/>
              <a:cs typeface="Courier"/>
              <a:sym typeface="Courier"/>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 Filter for just numeric columns (and exclude price, our label)</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numericCols = [field for (field, dataType) in trainDF.dtypes</a:t>
            </a:r>
            <a:endParaRPr>
              <a:solidFill>
                <a:srgbClr val="0070C0"/>
              </a:solidFill>
              <a:latin typeface="Courier"/>
              <a:ea typeface="Courier"/>
              <a:cs typeface="Courier"/>
              <a:sym typeface="Courier"/>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  if ((dataType == "double") &amp; (field != "price"))]</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endParaRPr>
              <a:solidFill>
                <a:srgbClr val="0070C0"/>
              </a:solidFill>
              <a:latin typeface="Courier"/>
              <a:ea typeface="Courier"/>
              <a:cs typeface="Courier"/>
              <a:sym typeface="Courier"/>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 Combine output of StringIndexer defined above and numeric columns</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assemblerInputs = indexOutputCols + numericCols</a:t>
            </a:r>
            <a:endParaRPr>
              <a:solidFill>
                <a:srgbClr val="0070C0"/>
              </a:solidFill>
              <a:latin typeface="Courier"/>
              <a:ea typeface="Courier"/>
              <a:cs typeface="Courier"/>
              <a:sym typeface="Courier"/>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vecAssembler = VectorAssembler(inputCols=assemblerInputs,</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   outputCol="features")</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endParaRPr>
              <a:solidFill>
                <a:srgbClr val="0070C0"/>
              </a:solidFill>
              <a:latin typeface="Courier"/>
              <a:ea typeface="Courier"/>
              <a:cs typeface="Courier"/>
              <a:sym typeface="Courier"/>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 Combine stages into pipeline</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stages = [stringIndexer, vecAssembler, dt]</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pipeline = Pipeline(stages=stages)</a:t>
            </a:r>
            <a:endParaRPr sz="2800">
              <a:solidFill>
                <a:srgbClr val="0070C0"/>
              </a:solidFill>
              <a:latin typeface="Calibri"/>
              <a:ea typeface="Calibri"/>
              <a:cs typeface="Calibri"/>
              <a:sym typeface="Calibri"/>
            </a:endParaRPr>
          </a:p>
          <a:p>
            <a:pPr marL="400050" lvl="1" indent="0" algn="l" rtl="0">
              <a:spcBef>
                <a:spcPts val="280"/>
              </a:spcBef>
              <a:spcAft>
                <a:spcPts val="0"/>
              </a:spcAft>
              <a:buNone/>
            </a:pPr>
            <a:r>
              <a:rPr lang="en-US">
                <a:solidFill>
                  <a:srgbClr val="0070C0"/>
                </a:solidFill>
                <a:latin typeface="Courier"/>
                <a:ea typeface="Courier"/>
                <a:cs typeface="Courier"/>
                <a:sym typeface="Courier"/>
              </a:rPr>
              <a:t>pipelineModel = pipeline.fit(trainDF)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7"/>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 - maxBins Parameter</a:t>
            </a:r>
            <a:endParaRPr/>
          </a:p>
        </p:txBody>
      </p:sp>
      <p:sp>
        <p:nvSpPr>
          <p:cNvPr id="154" name="Google Shape;154;p7"/>
          <p:cNvSpPr txBox="1">
            <a:spLocks noGrp="1"/>
          </p:cNvSpPr>
          <p:nvPr>
            <p:ph type="body" idx="1"/>
          </p:nvPr>
        </p:nvSpPr>
        <p:spPr>
          <a:xfrm>
            <a:off x="457200" y="1715114"/>
            <a:ext cx="8229600" cy="4578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400"/>
              <a:buNone/>
            </a:pPr>
            <a:r>
              <a:rPr lang="en-US" sz="2400" b="1"/>
              <a:t>maxBins Parameter</a:t>
            </a:r>
            <a:endParaRPr b="1"/>
          </a:p>
          <a:p>
            <a:pPr marL="342900" lvl="0" indent="-342900" algn="l" rtl="0">
              <a:spcBef>
                <a:spcPts val="480"/>
              </a:spcBef>
              <a:spcAft>
                <a:spcPts val="0"/>
              </a:spcAft>
              <a:buClr>
                <a:srgbClr val="002060"/>
              </a:buClr>
              <a:buSzPts val="2400"/>
              <a:buChar char="•"/>
            </a:pPr>
            <a:r>
              <a:rPr lang="en-US" sz="2400"/>
              <a:t>Determines the number of bins into which the continuous features are discretized (split)</a:t>
            </a:r>
            <a:endParaRPr/>
          </a:p>
          <a:p>
            <a:pPr marL="742950" lvl="1" indent="-285750" algn="l" rtl="0">
              <a:spcBef>
                <a:spcPts val="400"/>
              </a:spcBef>
              <a:spcAft>
                <a:spcPts val="0"/>
              </a:spcAft>
              <a:buClr>
                <a:srgbClr val="0070C0"/>
              </a:buClr>
              <a:buSzPts val="2000"/>
              <a:buChar char="–"/>
            </a:pPr>
            <a:r>
              <a:rPr lang="en-US" sz="2000">
                <a:solidFill>
                  <a:srgbClr val="B45F06"/>
                </a:solidFill>
              </a:rPr>
              <a:t>Discretization step</a:t>
            </a:r>
            <a:r>
              <a:rPr lang="en-US" sz="2000"/>
              <a:t> is crucial for performing </a:t>
            </a:r>
            <a:r>
              <a:rPr lang="en-US" sz="2000">
                <a:solidFill>
                  <a:srgbClr val="B45F06"/>
                </a:solidFill>
              </a:rPr>
              <a:t>distributed training</a:t>
            </a:r>
            <a:r>
              <a:rPr lang="en-US" sz="2000"/>
              <a:t>. </a:t>
            </a:r>
            <a:endParaRPr/>
          </a:p>
          <a:p>
            <a:pPr marL="742950" lvl="1" indent="-285750" algn="l" rtl="0">
              <a:spcBef>
                <a:spcPts val="400"/>
              </a:spcBef>
              <a:spcAft>
                <a:spcPts val="0"/>
              </a:spcAft>
              <a:buClr>
                <a:srgbClr val="0070C0"/>
              </a:buClr>
              <a:buSzPts val="2000"/>
              <a:buChar char="–"/>
            </a:pPr>
            <a:r>
              <a:rPr lang="en-US" sz="2000"/>
              <a:t>There is no maxBins parameter in </a:t>
            </a:r>
            <a:r>
              <a:rPr lang="en-US" sz="2000" i="1"/>
              <a:t>scikit-learn</a:t>
            </a:r>
            <a:r>
              <a:rPr lang="en-US" sz="2000"/>
              <a:t> because all of the data and the model reside on a single machine. </a:t>
            </a:r>
            <a:endParaRPr/>
          </a:p>
          <a:p>
            <a:pPr marL="742950" lvl="1" indent="-285750" algn="l" rtl="0">
              <a:spcBef>
                <a:spcPts val="400"/>
              </a:spcBef>
              <a:spcAft>
                <a:spcPts val="0"/>
              </a:spcAft>
              <a:buClr>
                <a:srgbClr val="0070C0"/>
              </a:buClr>
              <a:buSzPts val="2000"/>
              <a:buChar char="–"/>
            </a:pPr>
            <a:r>
              <a:rPr lang="en-US" sz="2000"/>
              <a:t>In Spark, workers have all the columns of the data, but only a subset of rows. It is important to use the same split values (features and values to split on) from the common discretization set up at training time.  </a:t>
            </a:r>
            <a:endParaRPr/>
          </a:p>
          <a:p>
            <a:pPr marL="742950" lvl="1" indent="-285750" algn="l" rtl="0">
              <a:spcBef>
                <a:spcPts val="400"/>
              </a:spcBef>
              <a:spcAft>
                <a:spcPts val="0"/>
              </a:spcAft>
              <a:buClr>
                <a:srgbClr val="0070C0"/>
              </a:buClr>
              <a:buSzPts val="2000"/>
              <a:buChar char="–"/>
            </a:pPr>
            <a:r>
              <a:rPr lang="en-US" sz="2000"/>
              <a:t>Every worker has to compute summary statistics for every feature possible split point which are then aggregated across the workers. </a:t>
            </a:r>
            <a:endParaRPr/>
          </a:p>
          <a:p>
            <a:pPr marL="742950" lvl="1" indent="-285750" algn="l" rtl="0">
              <a:spcBef>
                <a:spcPts val="400"/>
              </a:spcBef>
              <a:spcAft>
                <a:spcPts val="0"/>
              </a:spcAft>
              <a:buClr>
                <a:srgbClr val="0070C0"/>
              </a:buClr>
              <a:buSzPts val="2000"/>
              <a:buChar char="–"/>
            </a:pPr>
            <a:r>
              <a:rPr lang="en-US" sz="2000"/>
              <a:t>maxBins need to be large enough to handle the discretization of the categorical columns (default 32).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 </a:t>
            </a:r>
            <a:r>
              <a:rPr lang="en-US" sz="3900"/>
              <a:t>- </a:t>
            </a:r>
            <a:r>
              <a:rPr lang="en-US" sz="2700"/>
              <a:t>Numeric vs Categorical Features</a:t>
            </a:r>
            <a:endParaRPr sz="3100"/>
          </a:p>
        </p:txBody>
      </p:sp>
      <p:sp>
        <p:nvSpPr>
          <p:cNvPr id="160" name="Google Shape;160;p8"/>
          <p:cNvSpPr txBox="1">
            <a:spLocks noGrp="1"/>
          </p:cNvSpPr>
          <p:nvPr>
            <p:ph type="body" idx="1"/>
          </p:nvPr>
        </p:nvSpPr>
        <p:spPr>
          <a:xfrm>
            <a:off x="457200" y="2030421"/>
            <a:ext cx="8229600" cy="25941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000"/>
              <a:buChar char="•"/>
            </a:pPr>
            <a:r>
              <a:rPr lang="en-US" sz="2000"/>
              <a:t>It is possible to split on the same feature more than once, but at different split values</a:t>
            </a:r>
            <a:endParaRPr/>
          </a:p>
          <a:p>
            <a:pPr marL="342900" lvl="0" indent="-342900" algn="l" rtl="0">
              <a:spcBef>
                <a:spcPts val="400"/>
              </a:spcBef>
              <a:spcAft>
                <a:spcPts val="0"/>
              </a:spcAft>
              <a:buClr>
                <a:srgbClr val="002060"/>
              </a:buClr>
              <a:buSzPts val="2000"/>
              <a:buChar char="•"/>
            </a:pPr>
            <a:r>
              <a:rPr lang="en-US" sz="2000"/>
              <a:t>Difference between splits on numeric features versus categorical features</a:t>
            </a:r>
            <a:endParaRPr/>
          </a:p>
          <a:p>
            <a:pPr marL="742950" lvl="1" indent="-285750" algn="l" rtl="0">
              <a:spcBef>
                <a:spcPts val="400"/>
              </a:spcBef>
              <a:spcAft>
                <a:spcPts val="0"/>
              </a:spcAft>
              <a:buClr>
                <a:srgbClr val="0070C0"/>
              </a:buClr>
              <a:buSzPts val="2000"/>
              <a:buChar char="–"/>
            </a:pPr>
            <a:r>
              <a:rPr lang="en-US" sz="2000"/>
              <a:t>For numeric features it checks if the value is less than or equal to the threshold</a:t>
            </a:r>
            <a:endParaRPr/>
          </a:p>
          <a:p>
            <a:pPr marL="742950" lvl="1" indent="-285750" algn="l" rtl="0">
              <a:spcBef>
                <a:spcPts val="400"/>
              </a:spcBef>
              <a:spcAft>
                <a:spcPts val="0"/>
              </a:spcAft>
              <a:buClr>
                <a:srgbClr val="0070C0"/>
              </a:buClr>
              <a:buSzPts val="2000"/>
              <a:buChar char="–"/>
            </a:pPr>
            <a:r>
              <a:rPr lang="en-US" sz="2000"/>
              <a:t>For categorical features it checks if the value is in the set or not</a:t>
            </a:r>
            <a:endParaRPr/>
          </a:p>
          <a:p>
            <a:pPr marL="457200" lvl="1" indent="0" algn="l" rtl="0">
              <a:spcBef>
                <a:spcPts val="360"/>
              </a:spcBef>
              <a:spcAft>
                <a:spcPts val="0"/>
              </a:spcAft>
              <a:buClr>
                <a:srgbClr val="0070C0"/>
              </a:buClr>
              <a:buSzPts val="1800"/>
              <a:buNone/>
            </a:pPr>
            <a:endParaRPr sz="1800">
              <a:latin typeface="Courier"/>
              <a:ea typeface="Courier"/>
              <a:cs typeface="Courier"/>
              <a:sym typeface="Courier"/>
            </a:endParaRPr>
          </a:p>
          <a:p>
            <a:pPr marL="457200" lvl="1" indent="0" algn="l" rtl="0">
              <a:spcBef>
                <a:spcPts val="320"/>
              </a:spcBef>
              <a:spcAft>
                <a:spcPts val="0"/>
              </a:spcAft>
              <a:buClr>
                <a:srgbClr val="0070C0"/>
              </a:buClr>
              <a:buSzPts val="16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ceb55a1435_0_46"/>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a:t>
            </a:r>
            <a:endParaRPr/>
          </a:p>
        </p:txBody>
      </p:sp>
      <p:sp>
        <p:nvSpPr>
          <p:cNvPr id="166" name="Google Shape;166;gceb55a1435_0_46"/>
          <p:cNvSpPr/>
          <p:nvPr/>
        </p:nvSpPr>
        <p:spPr>
          <a:xfrm>
            <a:off x="413850" y="1839300"/>
            <a:ext cx="8316300" cy="45852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00050" lvl="1" indent="0" algn="l" rtl="0">
              <a:spcBef>
                <a:spcPts val="280"/>
              </a:spcBef>
              <a:spcAft>
                <a:spcPts val="0"/>
              </a:spcAft>
              <a:buClr>
                <a:srgbClr val="0070C0"/>
              </a:buClr>
              <a:buSzPts val="1400"/>
              <a:buFont typeface="Arial"/>
              <a:buNone/>
            </a:pPr>
            <a:r>
              <a:rPr lang="en-US" sz="1800">
                <a:solidFill>
                  <a:srgbClr val="0070C0"/>
                </a:solidFill>
                <a:latin typeface="Courier"/>
                <a:ea typeface="Courier"/>
                <a:cs typeface="Courier"/>
                <a:sym typeface="Courier"/>
              </a:rPr>
              <a:t># Printing if-then-else rules</a:t>
            </a:r>
            <a:endParaRPr sz="1800">
              <a:solidFill>
                <a:srgbClr val="0070C0"/>
              </a:solidFill>
              <a:latin typeface="Courier"/>
              <a:ea typeface="Courier"/>
              <a:cs typeface="Courier"/>
              <a:sym typeface="Courier"/>
            </a:endParaRPr>
          </a:p>
          <a:p>
            <a:pPr marL="400050" lvl="1" indent="0" algn="l" rtl="0">
              <a:spcBef>
                <a:spcPts val="280"/>
              </a:spcBef>
              <a:spcAft>
                <a:spcPts val="0"/>
              </a:spcAft>
              <a:buNone/>
            </a:pPr>
            <a:r>
              <a:rPr lang="en-US" sz="1800">
                <a:solidFill>
                  <a:srgbClr val="0070C0"/>
                </a:solidFill>
                <a:latin typeface="Courier"/>
                <a:ea typeface="Courier"/>
                <a:cs typeface="Courier"/>
                <a:sym typeface="Courier"/>
              </a:rPr>
              <a:t>dtModel = piplineModel.stages[-1]</a:t>
            </a:r>
            <a:endParaRPr sz="1800">
              <a:solidFill>
                <a:srgbClr val="0070C0"/>
              </a:solidFill>
              <a:latin typeface="Courier"/>
              <a:ea typeface="Courier"/>
              <a:cs typeface="Courier"/>
              <a:sym typeface="Courier"/>
            </a:endParaRPr>
          </a:p>
          <a:p>
            <a:pPr marL="400050" lvl="1" indent="0" algn="l" rtl="0">
              <a:spcBef>
                <a:spcPts val="280"/>
              </a:spcBef>
              <a:spcAft>
                <a:spcPts val="0"/>
              </a:spcAft>
              <a:buNone/>
            </a:pPr>
            <a:r>
              <a:rPr lang="en-US" sz="1800">
                <a:solidFill>
                  <a:srgbClr val="0070C0"/>
                </a:solidFill>
                <a:latin typeface="Courier"/>
                <a:ea typeface="Courier"/>
                <a:cs typeface="Courier"/>
                <a:sym typeface="Courier"/>
              </a:rPr>
              <a:t>print(dtModel.toDebugString)</a:t>
            </a:r>
            <a:endParaRPr sz="1800">
              <a:solidFill>
                <a:srgbClr val="0070C0"/>
              </a:solidFill>
              <a:latin typeface="Courier"/>
              <a:ea typeface="Courier"/>
              <a:cs typeface="Courier"/>
              <a:sym typeface="Courier"/>
            </a:endParaRPr>
          </a:p>
          <a:p>
            <a:pPr marL="400050" lvl="1" indent="0" algn="l" rtl="0">
              <a:spcBef>
                <a:spcPts val="280"/>
              </a:spcBef>
              <a:spcAft>
                <a:spcPts val="0"/>
              </a:spcAft>
              <a:buNone/>
            </a:pPr>
            <a:endParaRPr sz="1800">
              <a:solidFill>
                <a:srgbClr val="0070C0"/>
              </a:solidFill>
              <a:latin typeface="Courier"/>
              <a:ea typeface="Courier"/>
              <a:cs typeface="Courier"/>
              <a:sym typeface="Courier"/>
            </a:endParaRPr>
          </a:p>
          <a:p>
            <a:pPr marL="400050" lvl="1" indent="0" algn="l" rtl="0">
              <a:spcBef>
                <a:spcPts val="280"/>
              </a:spcBef>
              <a:spcAft>
                <a:spcPts val="0"/>
              </a:spcAft>
              <a:buNone/>
            </a:pPr>
            <a:r>
              <a:rPr lang="en-US" sz="1800">
                <a:solidFill>
                  <a:srgbClr val="0070C0"/>
                </a:solidFill>
                <a:latin typeface="Courier"/>
                <a:ea typeface="Courier"/>
                <a:cs typeface="Courier"/>
                <a:sym typeface="Courier"/>
              </a:rPr>
              <a:t># Extracting feature importance scores from the model</a:t>
            </a:r>
            <a:endParaRPr sz="1800">
              <a:solidFill>
                <a:srgbClr val="0070C0"/>
              </a:solidFill>
              <a:latin typeface="Courier"/>
              <a:ea typeface="Courier"/>
              <a:cs typeface="Courier"/>
              <a:sym typeface="Courier"/>
            </a:endParaRPr>
          </a:p>
          <a:p>
            <a:pPr marL="400050" lvl="0" indent="0" algn="l" rtl="0">
              <a:spcBef>
                <a:spcPts val="280"/>
              </a:spcBef>
              <a:spcAft>
                <a:spcPts val="0"/>
              </a:spcAft>
              <a:buClr>
                <a:schemeClr val="dk1"/>
              </a:buClr>
              <a:buSzPts val="1100"/>
              <a:buFont typeface="Arial"/>
              <a:buNone/>
            </a:pPr>
            <a:r>
              <a:rPr lang="en-US" sz="1800">
                <a:solidFill>
                  <a:srgbClr val="0070C0"/>
                </a:solidFill>
                <a:latin typeface="Courier"/>
                <a:ea typeface="Courier"/>
                <a:cs typeface="Courier"/>
                <a:sym typeface="Courier"/>
              </a:rPr>
              <a:t>import pandas as pd</a:t>
            </a:r>
            <a:endParaRPr sz="1800">
              <a:solidFill>
                <a:srgbClr val="0070C0"/>
              </a:solidFill>
              <a:latin typeface="Courier"/>
              <a:ea typeface="Courier"/>
              <a:cs typeface="Courier"/>
              <a:sym typeface="Courier"/>
            </a:endParaRPr>
          </a:p>
          <a:p>
            <a:pPr marL="400050" lvl="0" indent="0" algn="l" rtl="0">
              <a:spcBef>
                <a:spcPts val="280"/>
              </a:spcBef>
              <a:spcAft>
                <a:spcPts val="0"/>
              </a:spcAft>
              <a:buNone/>
            </a:pPr>
            <a:r>
              <a:rPr lang="en-US" sz="1800">
                <a:solidFill>
                  <a:srgbClr val="0070C0"/>
                </a:solidFill>
                <a:latin typeface="Courier"/>
                <a:ea typeface="Courier"/>
                <a:cs typeface="Courier"/>
                <a:sym typeface="Courier"/>
              </a:rPr>
              <a:t>featureImp = pd.DataFrame(</a:t>
            </a:r>
            <a:endParaRPr sz="1800">
              <a:solidFill>
                <a:srgbClr val="0070C0"/>
              </a:solidFill>
              <a:latin typeface="Courier"/>
              <a:ea typeface="Courier"/>
              <a:cs typeface="Courier"/>
              <a:sym typeface="Courier"/>
            </a:endParaRPr>
          </a:p>
          <a:p>
            <a:pPr marL="857250" lvl="0" indent="57150" algn="l" rtl="0">
              <a:spcBef>
                <a:spcPts val="280"/>
              </a:spcBef>
              <a:spcAft>
                <a:spcPts val="0"/>
              </a:spcAft>
              <a:buNone/>
            </a:pPr>
            <a:r>
              <a:rPr lang="en-US" sz="1800">
                <a:solidFill>
                  <a:srgbClr val="0070C0"/>
                </a:solidFill>
                <a:latin typeface="Courier"/>
                <a:ea typeface="Courier"/>
                <a:cs typeface="Courier"/>
                <a:sym typeface="Courier"/>
              </a:rPr>
              <a:t>list(zip(vecAssembler.getInputCols(), 	</a:t>
            </a:r>
            <a:endParaRPr sz="1800">
              <a:solidFill>
                <a:srgbClr val="0070C0"/>
              </a:solidFill>
              <a:latin typeface="Courier"/>
              <a:ea typeface="Courier"/>
              <a:cs typeface="Courier"/>
              <a:sym typeface="Courier"/>
            </a:endParaRPr>
          </a:p>
          <a:p>
            <a:pPr marL="2228850" lvl="0" indent="57150" algn="l" rtl="0">
              <a:spcBef>
                <a:spcPts val="280"/>
              </a:spcBef>
              <a:spcAft>
                <a:spcPts val="0"/>
              </a:spcAft>
              <a:buClr>
                <a:schemeClr val="dk1"/>
              </a:buClr>
              <a:buSzPts val="1100"/>
              <a:buFont typeface="Arial"/>
              <a:buNone/>
            </a:pPr>
            <a:r>
              <a:rPr lang="en-US" sz="1800">
                <a:solidFill>
                  <a:srgbClr val="0070C0"/>
                </a:solidFill>
                <a:latin typeface="Courier"/>
                <a:ea typeface="Courier"/>
                <a:cs typeface="Courier"/>
                <a:sym typeface="Courier"/>
              </a:rPr>
              <a:t>dtModel.featureImportances)),</a:t>
            </a:r>
            <a:endParaRPr sz="1800">
              <a:solidFill>
                <a:srgbClr val="0070C0"/>
              </a:solidFill>
              <a:latin typeface="Courier"/>
              <a:ea typeface="Courier"/>
              <a:cs typeface="Courier"/>
              <a:sym typeface="Courier"/>
            </a:endParaRPr>
          </a:p>
          <a:p>
            <a:pPr marL="400050" lvl="0" indent="0" algn="l" rtl="0">
              <a:spcBef>
                <a:spcPts val="280"/>
              </a:spcBef>
              <a:spcAft>
                <a:spcPts val="0"/>
              </a:spcAft>
              <a:buClr>
                <a:schemeClr val="dk1"/>
              </a:buClr>
              <a:buSzPts val="1100"/>
              <a:buFont typeface="Arial"/>
              <a:buNone/>
            </a:pPr>
            <a:r>
              <a:rPr lang="en-US" sz="1800">
                <a:solidFill>
                  <a:srgbClr val="0070C0"/>
                </a:solidFill>
                <a:latin typeface="Courier"/>
                <a:ea typeface="Courier"/>
                <a:cs typeface="Courier"/>
                <a:sym typeface="Courier"/>
              </a:rPr>
              <a:t>﻿columns=["feature", "importance"])</a:t>
            </a:r>
            <a:endParaRPr sz="1800">
              <a:solidFill>
                <a:srgbClr val="0070C0"/>
              </a:solidFill>
              <a:latin typeface="Courier"/>
              <a:ea typeface="Courier"/>
              <a:cs typeface="Courier"/>
              <a:sym typeface="Courier"/>
            </a:endParaRPr>
          </a:p>
          <a:p>
            <a:pPr marL="400050" lvl="0" indent="0" algn="l" rtl="0">
              <a:spcBef>
                <a:spcPts val="280"/>
              </a:spcBef>
              <a:spcAft>
                <a:spcPts val="0"/>
              </a:spcAft>
              <a:buClr>
                <a:schemeClr val="dk1"/>
              </a:buClr>
              <a:buSzPts val="1100"/>
              <a:buFont typeface="Arial"/>
              <a:buNone/>
            </a:pPr>
            <a:r>
              <a:rPr lang="en-US" sz="1800">
                <a:solidFill>
                  <a:srgbClr val="0070C0"/>
                </a:solidFill>
                <a:latin typeface="Courier"/>
                <a:ea typeface="Courier"/>
                <a:cs typeface="Courier"/>
                <a:sym typeface="Courier"/>
              </a:rPr>
              <a:t>featureImp.sort_values(by="importance", ascending=False)</a:t>
            </a:r>
            <a:endParaRPr sz="1800">
              <a:solidFill>
                <a:srgbClr val="0070C0"/>
              </a:solidFill>
              <a:latin typeface="Courier"/>
              <a:ea typeface="Courier"/>
              <a:cs typeface="Courier"/>
              <a:sym typeface="Courier"/>
            </a:endParaRPr>
          </a:p>
          <a:p>
            <a:pPr marL="0" lvl="1" indent="0" algn="l" rtl="0">
              <a:spcBef>
                <a:spcPts val="280"/>
              </a:spcBef>
              <a:spcAft>
                <a:spcPts val="0"/>
              </a:spcAft>
              <a:buClr>
                <a:srgbClr val="0070C0"/>
              </a:buClr>
              <a:buSzPts val="1400"/>
              <a:buFont typeface="Arial"/>
              <a:buNone/>
            </a:pPr>
            <a:endParaRPr sz="2200">
              <a:solidFill>
                <a:srgbClr val="0070C0"/>
              </a:solidFill>
              <a:latin typeface="Courier"/>
              <a:ea typeface="Courier"/>
              <a:cs typeface="Courier"/>
              <a:sym typeface="Couri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ceb55a1435_0_57"/>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Tree Ensembles</a:t>
            </a:r>
            <a:endParaRPr sz="3100"/>
          </a:p>
        </p:txBody>
      </p:sp>
      <p:sp>
        <p:nvSpPr>
          <p:cNvPr id="172" name="Google Shape;172;gceb55a1435_0_57"/>
          <p:cNvSpPr txBox="1">
            <a:spLocks noGrp="1"/>
          </p:cNvSpPr>
          <p:nvPr>
            <p:ph type="body" idx="1"/>
          </p:nvPr>
        </p:nvSpPr>
        <p:spPr>
          <a:xfrm>
            <a:off x="457200" y="2030427"/>
            <a:ext cx="8229600" cy="3763500"/>
          </a:xfrm>
          <a:prstGeom prst="rect">
            <a:avLst/>
          </a:prstGeom>
          <a:noFill/>
          <a:ln>
            <a:noFill/>
          </a:ln>
        </p:spPr>
        <p:txBody>
          <a:bodyPr spcFirstLastPara="1" wrap="square" lIns="91425" tIns="45700" rIns="91425" bIns="45700" anchor="t" anchorCtr="0">
            <a:noAutofit/>
          </a:bodyPr>
          <a:lstStyle/>
          <a:p>
            <a:pPr marL="457200" lvl="0" indent="-355600" algn="l" rtl="0">
              <a:spcBef>
                <a:spcPts val="360"/>
              </a:spcBef>
              <a:spcAft>
                <a:spcPts val="0"/>
              </a:spcAft>
              <a:buSzPts val="2000"/>
              <a:buChar char="•"/>
            </a:pPr>
            <a:r>
              <a:rPr lang="en-US" sz="2000"/>
              <a:t>DataFrame API supports two major tree ensemble algorithms</a:t>
            </a:r>
            <a:endParaRPr sz="2000"/>
          </a:p>
          <a:p>
            <a:pPr marL="914400" lvl="1" indent="-355600" algn="l" rtl="0">
              <a:spcBef>
                <a:spcPts val="0"/>
              </a:spcBef>
              <a:spcAft>
                <a:spcPts val="0"/>
              </a:spcAft>
              <a:buSzPts val="2000"/>
              <a:buChar char="–"/>
            </a:pPr>
            <a:r>
              <a:rPr lang="en-US" sz="2000"/>
              <a:t>Random Forests</a:t>
            </a:r>
            <a:endParaRPr sz="2000"/>
          </a:p>
          <a:p>
            <a:pPr marL="914400" lvl="1" indent="-355600" algn="l" rtl="0">
              <a:spcBef>
                <a:spcPts val="0"/>
              </a:spcBef>
              <a:spcAft>
                <a:spcPts val="0"/>
              </a:spcAft>
              <a:buSzPts val="2000"/>
              <a:buChar char="–"/>
            </a:pPr>
            <a:r>
              <a:rPr lang="en-US" sz="2000"/>
              <a:t>Gradient-Boosted Trees</a:t>
            </a:r>
            <a:endParaRPr sz="2000"/>
          </a:p>
          <a:p>
            <a:pPr marL="914400" lvl="1" indent="-355600" algn="l" rtl="0">
              <a:spcBef>
                <a:spcPts val="0"/>
              </a:spcBef>
              <a:spcAft>
                <a:spcPts val="0"/>
              </a:spcAft>
              <a:buSzPts val="2000"/>
              <a:buChar char="–"/>
            </a:pPr>
            <a:r>
              <a:rPr lang="en-US" sz="2000"/>
              <a:t>Both use spark.ml decision trees as their base models</a:t>
            </a:r>
            <a:endParaRPr sz="2000"/>
          </a:p>
          <a:p>
            <a:pPr marL="457200" lvl="0" indent="-355600" algn="l" rtl="0">
              <a:spcBef>
                <a:spcPts val="0"/>
              </a:spcBef>
              <a:spcAft>
                <a:spcPts val="0"/>
              </a:spcAft>
              <a:buSzPts val="2000"/>
              <a:buChar char="•"/>
            </a:pPr>
            <a:r>
              <a:rPr lang="en-US" sz="2000"/>
              <a:t>Difference between ML and MLlib implementations</a:t>
            </a:r>
            <a:endParaRPr sz="2000"/>
          </a:p>
          <a:p>
            <a:pPr marL="914400" lvl="1" indent="-355600" algn="l" rtl="0">
              <a:spcBef>
                <a:spcPts val="0"/>
              </a:spcBef>
              <a:spcAft>
                <a:spcPts val="0"/>
              </a:spcAft>
              <a:buSzPts val="2000"/>
              <a:buChar char="–"/>
            </a:pPr>
            <a:r>
              <a:rPr lang="en-US" sz="2000"/>
              <a:t>Support for DataFrames and ML Pipelines</a:t>
            </a:r>
            <a:endParaRPr sz="2000"/>
          </a:p>
          <a:p>
            <a:pPr marL="914400" lvl="1" indent="-355600" algn="l" rtl="0">
              <a:spcBef>
                <a:spcPts val="0"/>
              </a:spcBef>
              <a:spcAft>
                <a:spcPts val="0"/>
              </a:spcAft>
              <a:buSzPts val="2000"/>
              <a:buChar char="–"/>
            </a:pPr>
            <a:r>
              <a:rPr lang="en-US" sz="2000"/>
              <a:t>Separation of classification vs. regression</a:t>
            </a:r>
            <a:endParaRPr sz="2000"/>
          </a:p>
          <a:p>
            <a:pPr marL="914400" lvl="1" indent="-355600" algn="l" rtl="0">
              <a:spcBef>
                <a:spcPts val="0"/>
              </a:spcBef>
              <a:spcAft>
                <a:spcPts val="0"/>
              </a:spcAft>
              <a:buSzPts val="2000"/>
              <a:buChar char="–"/>
            </a:pPr>
            <a:r>
              <a:rPr lang="en-US" sz="2000"/>
              <a:t>Use of DataFrame metadata to distinguish continuous and categorical features</a:t>
            </a:r>
            <a:endParaRPr sz="2000"/>
          </a:p>
          <a:p>
            <a:pPr marL="914400" lvl="1" indent="-355600" algn="l" rtl="0">
              <a:spcBef>
                <a:spcPts val="0"/>
              </a:spcBef>
              <a:spcAft>
                <a:spcPts val="0"/>
              </a:spcAft>
              <a:buSzPts val="2000"/>
              <a:buChar char="–"/>
            </a:pPr>
            <a:r>
              <a:rPr lang="en-US" sz="2000"/>
              <a:t>More functionality for random forests: estimates of feature importance, as well as the predicted probability of each class (a.k.a. class conditional probabilities) for classification.</a:t>
            </a:r>
            <a:endParaRPr sz="2000"/>
          </a:p>
          <a:p>
            <a:pPr marL="457200" lvl="1" indent="0" algn="l" rtl="0">
              <a:spcBef>
                <a:spcPts val="320"/>
              </a:spcBef>
              <a:spcAft>
                <a:spcPts val="0"/>
              </a:spcAft>
              <a:buClr>
                <a:srgbClr val="0070C0"/>
              </a:buClr>
              <a:buSzPts val="1600"/>
              <a:buNone/>
            </a:pPr>
            <a:endParaRPr/>
          </a:p>
        </p:txBody>
      </p:sp>
      <p:sp>
        <p:nvSpPr>
          <p:cNvPr id="173" name="Google Shape;173;gceb55a1435_0_57"/>
          <p:cNvSpPr txBox="1"/>
          <p:nvPr/>
        </p:nvSpPr>
        <p:spPr>
          <a:xfrm>
            <a:off x="525500" y="5688725"/>
            <a:ext cx="7336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References: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u="sng">
                <a:solidFill>
                  <a:schemeClr val="hlink"/>
                </a:solidFill>
                <a:latin typeface="Calibri"/>
                <a:ea typeface="Calibri"/>
                <a:cs typeface="Calibri"/>
                <a:sym typeface="Calibri"/>
                <a:hlinkClick r:id="rId3"/>
              </a:rPr>
              <a:t>https://spark.apache.org/docs/3.1.1/ml-classification-regression.html#tree-ensembles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u="sng">
                <a:solidFill>
                  <a:schemeClr val="hlink"/>
                </a:solidFill>
                <a:latin typeface="Calibri"/>
                <a:ea typeface="Calibri"/>
                <a:cs typeface="Calibri"/>
                <a:sym typeface="Calibri"/>
                <a:hlinkClick r:id="rId4"/>
              </a:rPr>
              <a:t>https://spark.apache.org/docs/3.1.1/mllib-ensembles.html</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ceb55a1435_0_65"/>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Tree Ensembles </a:t>
            </a:r>
            <a:r>
              <a:rPr lang="en-US" sz="3500"/>
              <a:t>- GBT vs Random Forests</a:t>
            </a:r>
            <a:endParaRPr sz="2600"/>
          </a:p>
        </p:txBody>
      </p:sp>
      <p:sp>
        <p:nvSpPr>
          <p:cNvPr id="179" name="Google Shape;179;gceb55a1435_0_65"/>
          <p:cNvSpPr txBox="1">
            <a:spLocks noGrp="1"/>
          </p:cNvSpPr>
          <p:nvPr>
            <p:ph type="body" idx="1"/>
          </p:nvPr>
        </p:nvSpPr>
        <p:spPr>
          <a:xfrm>
            <a:off x="457200" y="2030427"/>
            <a:ext cx="8229600" cy="44070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rgbClr val="1D1F22"/>
              </a:buClr>
              <a:buSzPts val="2000"/>
              <a:buFont typeface="Roboto"/>
              <a:buChar char="●"/>
            </a:pPr>
            <a:r>
              <a:rPr lang="en-US" sz="2000">
                <a:solidFill>
                  <a:srgbClr val="1D1F22"/>
                </a:solidFill>
              </a:rPr>
              <a:t>GBTs train one tree at a time</a:t>
            </a:r>
            <a:endParaRPr sz="2000">
              <a:solidFill>
                <a:srgbClr val="1D1F22"/>
              </a:solidFill>
            </a:endParaRPr>
          </a:p>
          <a:p>
            <a:pPr marL="914400" lvl="1" indent="-355600" algn="l" rtl="0">
              <a:lnSpc>
                <a:spcPct val="115000"/>
              </a:lnSpc>
              <a:spcBef>
                <a:spcPts val="0"/>
              </a:spcBef>
              <a:spcAft>
                <a:spcPts val="0"/>
              </a:spcAft>
              <a:buClr>
                <a:srgbClr val="1D1F22"/>
              </a:buClr>
              <a:buSzPts val="2000"/>
              <a:buFont typeface="Roboto"/>
              <a:buChar char="○"/>
            </a:pPr>
            <a:r>
              <a:rPr lang="en-US" sz="2000">
                <a:solidFill>
                  <a:srgbClr val="1D1F22"/>
                </a:solidFill>
              </a:rPr>
              <a:t>Take longer to train than random forests. Random Forests can train multiple trees in parallel.</a:t>
            </a:r>
            <a:endParaRPr sz="2000">
              <a:solidFill>
                <a:srgbClr val="1D1F22"/>
              </a:solidFill>
            </a:endParaRPr>
          </a:p>
          <a:p>
            <a:pPr marL="914400" lvl="1" indent="-355600" algn="l" rtl="0">
              <a:lnSpc>
                <a:spcPct val="115000"/>
              </a:lnSpc>
              <a:spcBef>
                <a:spcPts val="0"/>
              </a:spcBef>
              <a:spcAft>
                <a:spcPts val="0"/>
              </a:spcAft>
              <a:buClr>
                <a:srgbClr val="1D1F22"/>
              </a:buClr>
              <a:buSzPts val="2000"/>
              <a:buFont typeface="Roboto"/>
              <a:buChar char="○"/>
            </a:pPr>
            <a:r>
              <a:rPr lang="en-US" sz="2000">
                <a:solidFill>
                  <a:srgbClr val="1D1F22"/>
                </a:solidFill>
              </a:rPr>
              <a:t>On the other hand, it is often reasonable to  use smaller (shallower) trees with GBTs than with Random Forests, and training smaller trees takes less time.</a:t>
            </a:r>
            <a:endParaRPr sz="2000">
              <a:solidFill>
                <a:srgbClr val="1D1F22"/>
              </a:solidFill>
            </a:endParaRPr>
          </a:p>
          <a:p>
            <a:pPr marL="457200" lvl="0" indent="-355600" algn="l" rtl="0">
              <a:lnSpc>
                <a:spcPct val="115000"/>
              </a:lnSpc>
              <a:spcBef>
                <a:spcPts val="0"/>
              </a:spcBef>
              <a:spcAft>
                <a:spcPts val="0"/>
              </a:spcAft>
              <a:buClr>
                <a:srgbClr val="1D1F22"/>
              </a:buClr>
              <a:buSzPts val="2000"/>
              <a:buFont typeface="Roboto"/>
              <a:buChar char="●"/>
            </a:pPr>
            <a:r>
              <a:rPr lang="en-US" sz="2000">
                <a:solidFill>
                  <a:srgbClr val="1D1F22"/>
                </a:solidFill>
              </a:rPr>
              <a:t>Random Forests can be less prone to overfitting. Training more trees in a Random Forest reduces the likelihood of overfitting, but training more trees with GBTs increases the likelihood of overfitting.</a:t>
            </a:r>
            <a:endParaRPr sz="2000">
              <a:solidFill>
                <a:srgbClr val="1D1F22"/>
              </a:solidFill>
            </a:endParaRPr>
          </a:p>
          <a:p>
            <a:pPr marL="457200" lvl="0" indent="-355600" algn="l" rtl="0">
              <a:lnSpc>
                <a:spcPct val="115000"/>
              </a:lnSpc>
              <a:spcBef>
                <a:spcPts val="0"/>
              </a:spcBef>
              <a:spcAft>
                <a:spcPts val="0"/>
              </a:spcAft>
              <a:buClr>
                <a:srgbClr val="1D1F22"/>
              </a:buClr>
              <a:buSzPts val="2000"/>
              <a:buFont typeface="Roboto"/>
              <a:buChar char="●"/>
            </a:pPr>
            <a:r>
              <a:rPr lang="en-US" sz="2000">
                <a:solidFill>
                  <a:srgbClr val="1D1F22"/>
                </a:solidFill>
              </a:rPr>
              <a:t>Random Forests can be easier to tune since performance improves monotonically with the number of trees (whereas performance can start to decrease for GBTs if the number of trees grows too large).</a:t>
            </a:r>
            <a:endParaRPr sz="2000">
              <a:solidFill>
                <a:srgbClr val="1D1F22"/>
              </a:solidFill>
            </a:endParaRPr>
          </a:p>
          <a:p>
            <a:pPr marL="457200" lvl="1" indent="0" algn="l" rtl="0">
              <a:spcBef>
                <a:spcPts val="1600"/>
              </a:spcBef>
              <a:spcAft>
                <a:spcPts val="0"/>
              </a:spcAft>
              <a:buClr>
                <a:srgbClr val="0070C0"/>
              </a:buClr>
              <a:buSzPts val="1600"/>
              <a:buNone/>
            </a:pPr>
            <a:endParaRPr sz="2000">
              <a:solidFill>
                <a:srgbClr val="002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a:t>
            </a:r>
            <a:endParaRPr/>
          </a:p>
        </p:txBody>
      </p:sp>
      <p:sp>
        <p:nvSpPr>
          <p:cNvPr id="185" name="Google Shape;185;p9"/>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000"/>
              <a:buChar char="•"/>
            </a:pPr>
            <a:r>
              <a:rPr lang="en-US" sz="2000">
                <a:latin typeface="Calibri"/>
                <a:ea typeface="Calibri"/>
                <a:cs typeface="Calibri"/>
                <a:sym typeface="Calibri"/>
              </a:rPr>
              <a:t>Random forests are an ensemble of decision trees.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In statistics and machine learning, ensemble methods use multiple learning algorithms to obtain better predictive performance than could be obtained from any of the constituent learning algorithms alone. (</a:t>
            </a:r>
            <a:r>
              <a:rPr lang="en-US" sz="2000" u="sng">
                <a:solidFill>
                  <a:schemeClr val="hlink"/>
                </a:solidFill>
                <a:latin typeface="Calibri"/>
                <a:ea typeface="Calibri"/>
                <a:cs typeface="Calibri"/>
                <a:sym typeface="Calibri"/>
                <a:hlinkClick r:id="rId3"/>
              </a:rPr>
              <a:t>https://en.wikipedia.org/wiki/Ensemble_learning</a:t>
            </a:r>
            <a:r>
              <a:rPr lang="en-US" sz="2000">
                <a:latin typeface="Calibri"/>
                <a:ea typeface="Calibri"/>
                <a:cs typeface="Calibri"/>
                <a:sym typeface="Calibri"/>
              </a:rPr>
              <a:t>)</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Building many models and combining/averaging their prediction produce more robust results than the ones produced by an individual model.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 - Bagging</a:t>
            </a:r>
            <a:endParaRPr/>
          </a:p>
        </p:txBody>
      </p:sp>
      <p:sp>
        <p:nvSpPr>
          <p:cNvPr id="191" name="Google Shape;191;p10"/>
          <p:cNvSpPr txBox="1">
            <a:spLocks noGrp="1"/>
          </p:cNvSpPr>
          <p:nvPr>
            <p:ph type="body" idx="1"/>
          </p:nvPr>
        </p:nvSpPr>
        <p:spPr>
          <a:xfrm>
            <a:off x="457200" y="2030427"/>
            <a:ext cx="8229600" cy="442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b="1">
                <a:latin typeface="Calibri"/>
                <a:ea typeface="Calibri"/>
                <a:cs typeface="Calibri"/>
                <a:sym typeface="Calibri"/>
              </a:rPr>
              <a:t>Bootstrapping samples by rows</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Bootstrapping: a technique for simulating new data by sampling with replacement from the original data.</a:t>
            </a:r>
            <a:endParaRPr sz="2000">
              <a:latin typeface="Calibri"/>
              <a:ea typeface="Calibri"/>
              <a:cs typeface="Calibri"/>
              <a:sym typeface="Calibri"/>
            </a:endParaRPr>
          </a:p>
          <a:p>
            <a:pPr marL="342900" lvl="0" indent="-342900" algn="l" rtl="0">
              <a:spcBef>
                <a:spcPts val="400"/>
              </a:spcBef>
              <a:spcAft>
                <a:spcPts val="0"/>
              </a:spcAft>
              <a:buSzPts val="2000"/>
              <a:buChar char="•"/>
            </a:pPr>
            <a:r>
              <a:rPr lang="en-US" sz="2000"/>
              <a:t>Each decision tree is trained on a different bootstrap sample of the data set</a:t>
            </a:r>
            <a:endParaRPr sz="2000"/>
          </a:p>
          <a:p>
            <a:pPr marL="742950" lvl="1" indent="-298450" algn="l" rtl="0">
              <a:spcBef>
                <a:spcPts val="400"/>
              </a:spcBef>
              <a:spcAft>
                <a:spcPts val="0"/>
              </a:spcAft>
              <a:buSzPts val="2000"/>
              <a:buChar char="–"/>
            </a:pPr>
            <a:r>
              <a:rPr lang="en-US" sz="2000"/>
              <a:t>This produces slightly different decision trees. </a:t>
            </a:r>
            <a:endParaRPr sz="2000"/>
          </a:p>
          <a:p>
            <a:pPr marL="742950" lvl="1" indent="-298450" algn="l" rtl="0">
              <a:spcBef>
                <a:spcPts val="400"/>
              </a:spcBef>
              <a:spcAft>
                <a:spcPts val="0"/>
              </a:spcAft>
              <a:buSzPts val="2000"/>
              <a:buChar char="–"/>
            </a:pPr>
            <a:r>
              <a:rPr lang="en-US" sz="2000"/>
              <a:t>The predictions are aggregated =&gt; </a:t>
            </a:r>
            <a:r>
              <a:rPr lang="en-US" sz="2000" i="1"/>
              <a:t>bootstrap aggregating</a:t>
            </a:r>
            <a:r>
              <a:rPr lang="en-US" sz="2000"/>
              <a:t>, or </a:t>
            </a:r>
            <a:r>
              <a:rPr lang="en-US" sz="2000" i="1"/>
              <a:t>bagging</a:t>
            </a:r>
            <a:endParaRPr sz="2000" i="1"/>
          </a:p>
          <a:p>
            <a:pPr marL="742950" lvl="1" indent="-298450" algn="l" rtl="0">
              <a:spcBef>
                <a:spcPts val="400"/>
              </a:spcBef>
              <a:spcAft>
                <a:spcPts val="0"/>
              </a:spcAft>
              <a:buSzPts val="2000"/>
              <a:buChar char="–"/>
            </a:pPr>
            <a:r>
              <a:rPr lang="en-US" sz="2000"/>
              <a:t>Each tree samples the same number of data points controlled through the </a:t>
            </a:r>
            <a:r>
              <a:rPr lang="en-US" sz="2000" i="1"/>
              <a:t>subsamplingRate</a:t>
            </a:r>
            <a:r>
              <a:rPr lang="en-US" sz="2000"/>
              <a:t> parameter</a:t>
            </a:r>
            <a:endParaRPr sz="2000"/>
          </a:p>
          <a:p>
            <a:pPr marL="342900" lvl="0" indent="-21590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 - Bagging</a:t>
            </a:r>
            <a:endParaRPr/>
          </a:p>
        </p:txBody>
      </p:sp>
      <p:sp>
        <p:nvSpPr>
          <p:cNvPr id="197" name="Google Shape;197;p11"/>
          <p:cNvSpPr txBox="1">
            <a:spLocks noGrp="1"/>
          </p:cNvSpPr>
          <p:nvPr>
            <p:ph type="body" idx="1"/>
          </p:nvPr>
        </p:nvSpPr>
        <p:spPr>
          <a:xfrm>
            <a:off x="457200" y="2030427"/>
            <a:ext cx="8229600" cy="4288800"/>
          </a:xfrm>
          <a:prstGeom prst="rect">
            <a:avLst/>
          </a:prstGeom>
          <a:noFill/>
          <a:ln>
            <a:noFill/>
          </a:ln>
        </p:spPr>
        <p:txBody>
          <a:bodyPr spcFirstLastPara="1" wrap="square" lIns="91425" tIns="45700" rIns="91425" bIns="45700" anchor="t" anchorCtr="0">
            <a:noAutofit/>
          </a:bodyPr>
          <a:lstStyle/>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Decision trees are sensitive to the specific data sets on which they are trained.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Bagging is the application of the Bootstrap procedure for high-variance algorithms.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Bagging of </a:t>
            </a:r>
            <a:r>
              <a:rPr lang="en-US" sz="2000"/>
              <a:t>Classification And Regression Trees (</a:t>
            </a:r>
            <a:r>
              <a:rPr lang="en-US" sz="2000">
                <a:latin typeface="Calibri"/>
                <a:ea typeface="Calibri"/>
                <a:cs typeface="Calibri"/>
                <a:sym typeface="Calibri"/>
              </a:rPr>
              <a:t>CART)</a:t>
            </a:r>
            <a:endParaRPr/>
          </a:p>
          <a:p>
            <a:pPr marL="914400" lvl="1" indent="-457200" algn="l" rtl="0">
              <a:spcBef>
                <a:spcPts val="400"/>
              </a:spcBef>
              <a:spcAft>
                <a:spcPts val="0"/>
              </a:spcAft>
              <a:buClr>
                <a:srgbClr val="0070C0"/>
              </a:buClr>
              <a:buSzPts val="2000"/>
              <a:buFont typeface="Calibri"/>
              <a:buAutoNum type="arabicPeriod"/>
            </a:pPr>
            <a:r>
              <a:rPr lang="en-US" sz="2000">
                <a:latin typeface="Calibri"/>
                <a:ea typeface="Calibri"/>
                <a:cs typeface="Calibri"/>
                <a:sym typeface="Calibri"/>
              </a:rPr>
              <a:t>Create many random sub-samples of the dataset with replacement</a:t>
            </a:r>
            <a:endParaRPr/>
          </a:p>
          <a:p>
            <a:pPr marL="914400" lvl="1" indent="-457200" algn="l" rtl="0">
              <a:spcBef>
                <a:spcPts val="400"/>
              </a:spcBef>
              <a:spcAft>
                <a:spcPts val="0"/>
              </a:spcAft>
              <a:buClr>
                <a:srgbClr val="0070C0"/>
              </a:buClr>
              <a:buSzPts val="2000"/>
              <a:buFont typeface="Calibri"/>
              <a:buAutoNum type="arabicPeriod"/>
            </a:pPr>
            <a:r>
              <a:rPr lang="en-US" sz="2000">
                <a:latin typeface="Calibri"/>
                <a:ea typeface="Calibri"/>
                <a:cs typeface="Calibri"/>
                <a:sym typeface="Calibri"/>
              </a:rPr>
              <a:t>Train a CART model using each sample</a:t>
            </a:r>
            <a:endParaRPr/>
          </a:p>
          <a:p>
            <a:pPr marL="914400" lvl="1" indent="-457200" algn="l" rtl="0">
              <a:spcBef>
                <a:spcPts val="400"/>
              </a:spcBef>
              <a:spcAft>
                <a:spcPts val="0"/>
              </a:spcAft>
              <a:buClr>
                <a:srgbClr val="0070C0"/>
              </a:buClr>
              <a:buSzPts val="2000"/>
              <a:buFont typeface="Calibri"/>
              <a:buAutoNum type="arabicPeriod"/>
            </a:pPr>
            <a:r>
              <a:rPr lang="en-US" sz="2000">
                <a:latin typeface="Calibri"/>
                <a:ea typeface="Calibri"/>
                <a:cs typeface="Calibri"/>
                <a:sym typeface="Calibri"/>
              </a:rPr>
              <a:t>For a new dataset, calculate the average prediction from each model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ceb55a1435_0_73"/>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 </a:t>
            </a:r>
            <a:r>
              <a:rPr lang="en-US" sz="3100"/>
              <a:t>- Random Feature Selection</a:t>
            </a:r>
            <a:endParaRPr sz="3500"/>
          </a:p>
        </p:txBody>
      </p:sp>
      <p:sp>
        <p:nvSpPr>
          <p:cNvPr id="203" name="Google Shape;203;gceb55a1435_0_73"/>
          <p:cNvSpPr txBox="1">
            <a:spLocks noGrp="1"/>
          </p:cNvSpPr>
          <p:nvPr>
            <p:ph type="body" idx="1"/>
          </p:nvPr>
        </p:nvSpPr>
        <p:spPr>
          <a:xfrm>
            <a:off x="457200" y="2030427"/>
            <a:ext cx="8229600" cy="4420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b="1"/>
              <a:t>Random feature selection by columns</a:t>
            </a:r>
            <a:endParaRPr/>
          </a:p>
          <a:p>
            <a:pPr marL="342900" lvl="0" indent="-342900" algn="l" rtl="0">
              <a:spcBef>
                <a:spcPts val="400"/>
              </a:spcBef>
              <a:spcAft>
                <a:spcPts val="0"/>
              </a:spcAft>
              <a:buClr>
                <a:srgbClr val="002060"/>
              </a:buClr>
              <a:buSzPts val="2000"/>
              <a:buChar char="•"/>
            </a:pPr>
            <a:r>
              <a:rPr lang="en-US" sz="2000"/>
              <a:t>Issue with the bagging: The trees are highly correlated, and learn similar patterns in the data.</a:t>
            </a:r>
            <a:endParaRPr sz="2000"/>
          </a:p>
          <a:p>
            <a:pPr marL="342900" lvl="0" indent="-342900" algn="l" rtl="0">
              <a:spcBef>
                <a:spcPts val="400"/>
              </a:spcBef>
              <a:spcAft>
                <a:spcPts val="0"/>
              </a:spcAft>
              <a:buSzPts val="2000"/>
              <a:buChar char="•"/>
            </a:pPr>
            <a:r>
              <a:rPr lang="en-US" sz="2000"/>
              <a:t>Solution: Each time a split is made, a random subset of the columns are selected. </a:t>
            </a:r>
            <a:endParaRPr sz="2000"/>
          </a:p>
          <a:p>
            <a:pPr marL="742950" lvl="1" indent="-298450" algn="l" rtl="0">
              <a:spcBef>
                <a:spcPts val="400"/>
              </a:spcBef>
              <a:spcAft>
                <a:spcPts val="0"/>
              </a:spcAft>
              <a:buSzPts val="2000"/>
              <a:buChar char="–"/>
            </a:pPr>
            <a:r>
              <a:rPr lang="en-US" sz="2000"/>
              <a:t>Due to the randomness, each tree will need to be shallow. </a:t>
            </a:r>
            <a:endParaRPr sz="2000"/>
          </a:p>
          <a:p>
            <a:pPr marL="742950" lvl="1" indent="-298450" algn="l" rtl="0">
              <a:spcBef>
                <a:spcPts val="400"/>
              </a:spcBef>
              <a:spcAft>
                <a:spcPts val="0"/>
              </a:spcAft>
              <a:buSzPts val="2000"/>
              <a:buChar char="–"/>
            </a:pPr>
            <a:r>
              <a:rPr lang="en-US" sz="2000"/>
              <a:t>Each tree learns something different from the data set</a:t>
            </a:r>
            <a:endParaRPr sz="2000"/>
          </a:p>
          <a:p>
            <a:pPr marL="742950" lvl="1" indent="-298450" algn="l" rtl="0">
              <a:spcBef>
                <a:spcPts val="400"/>
              </a:spcBef>
              <a:spcAft>
                <a:spcPts val="0"/>
              </a:spcAft>
              <a:buSzPts val="2000"/>
              <a:buChar char="–"/>
            </a:pPr>
            <a:r>
              <a:rPr lang="en-US" sz="2000"/>
              <a:t>Combining the collection of “weak” learners into an ensemble makes the forest much more robust than a single decision tree. </a:t>
            </a:r>
            <a:endParaRPr sz="2000"/>
          </a:p>
          <a:p>
            <a:pPr marL="342900" lvl="0" indent="-21590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Hyperparameter Tuning</a:t>
            </a:r>
            <a:endParaRPr/>
          </a:p>
        </p:txBody>
      </p:sp>
      <p:sp>
        <p:nvSpPr>
          <p:cNvPr id="99" name="Google Shape;99;p2"/>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400"/>
              <a:buNone/>
            </a:pPr>
            <a:r>
              <a:rPr lang="en-US" sz="2000" u="sng">
                <a:solidFill>
                  <a:schemeClr val="hlink"/>
                </a:solidFill>
                <a:hlinkClick r:id="rId3"/>
              </a:rPr>
              <a:t>Hyper parameters vs Parameters</a:t>
            </a:r>
            <a:endParaRPr sz="2000"/>
          </a:p>
          <a:p>
            <a:pPr marL="342900" lvl="0" indent="-317500" algn="l" rtl="0">
              <a:spcBef>
                <a:spcPts val="480"/>
              </a:spcBef>
              <a:spcAft>
                <a:spcPts val="0"/>
              </a:spcAft>
              <a:buClr>
                <a:srgbClr val="002060"/>
              </a:buClr>
              <a:buSzPts val="2000"/>
              <a:buChar char="•"/>
            </a:pPr>
            <a:r>
              <a:rPr lang="en-US" sz="2000"/>
              <a:t>A hyperparameter is an attribute defined about the model prior to training. </a:t>
            </a:r>
            <a:endParaRPr sz="2000"/>
          </a:p>
          <a:p>
            <a:pPr marL="342900" lvl="0" indent="-317500" algn="l" rtl="0">
              <a:spcBef>
                <a:spcPts val="480"/>
              </a:spcBef>
              <a:spcAft>
                <a:spcPts val="0"/>
              </a:spcAft>
              <a:buClr>
                <a:srgbClr val="002060"/>
              </a:buClr>
              <a:buSzPts val="2000"/>
              <a:buChar char="•"/>
            </a:pPr>
            <a:r>
              <a:rPr lang="en-US" sz="2000"/>
              <a:t>It is not learned during the training process. Parameters are learned during the training process.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2"/>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 </a:t>
            </a:r>
            <a:r>
              <a:rPr lang="en-US" sz="3100"/>
              <a:t>- Random Feature Selection</a:t>
            </a:r>
            <a:endParaRPr sz="4000"/>
          </a:p>
        </p:txBody>
      </p:sp>
      <p:sp>
        <p:nvSpPr>
          <p:cNvPr id="210" name="Google Shape;210;p12"/>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400"/>
              </a:spcBef>
              <a:spcAft>
                <a:spcPts val="0"/>
              </a:spcAft>
              <a:buClr>
                <a:srgbClr val="002060"/>
              </a:buClr>
              <a:buSzPts val="2000"/>
              <a:buNone/>
            </a:pPr>
            <a:r>
              <a:rPr lang="en-US" sz="2000">
                <a:latin typeface="Calibri"/>
                <a:ea typeface="Calibri"/>
                <a:cs typeface="Calibri"/>
                <a:sym typeface="Calibri"/>
              </a:rPr>
              <a:t>A problem with decision trees (CART) is that they are greedy – it uses a greedy algorithm to minimize the error when choosing a variable to split on.</a:t>
            </a:r>
            <a:endParaRPr/>
          </a:p>
          <a:p>
            <a:pPr marL="0" lvl="0" indent="0" algn="l" rtl="0">
              <a:spcBef>
                <a:spcPts val="400"/>
              </a:spcBef>
              <a:spcAft>
                <a:spcPts val="0"/>
              </a:spcAft>
              <a:buClr>
                <a:srgbClr val="002060"/>
              </a:buClr>
              <a:buSzPts val="2000"/>
              <a:buNone/>
            </a:pPr>
            <a:r>
              <a:rPr lang="en-US" sz="2000">
                <a:latin typeface="Calibri"/>
                <a:ea typeface="Calibri"/>
                <a:cs typeface="Calibri"/>
                <a:sym typeface="Calibri"/>
              </a:rPr>
              <a:t>Random forest makes a simple tweak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It changes the algorithms for the way sub-trees are learned to reduce the correlation between prediction results.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In CART, when selecting a split point, the algorithm looks through all variables and values to select the most optimal split-point.</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In Random forest, the learning algorithm is limited to a random sample of features</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Each tree learns something new about the data set. Collection of “weak” learners into an ensemble makes the forest much more robust.</a:t>
            </a:r>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3"/>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a:t>
            </a:r>
            <a:endParaRPr/>
          </a:p>
        </p:txBody>
      </p:sp>
      <p:sp>
        <p:nvSpPr>
          <p:cNvPr id="216" name="Google Shape;216;p13"/>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endParaRPr sz="2000">
              <a:latin typeface="Calibri"/>
              <a:ea typeface="Calibri"/>
              <a:cs typeface="Calibri"/>
              <a:sym typeface="Calibri"/>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p:txBody>
      </p:sp>
      <p:pic>
        <p:nvPicPr>
          <p:cNvPr id="217" name="Google Shape;217;p13"/>
          <p:cNvPicPr preferRelativeResize="0"/>
          <p:nvPr/>
        </p:nvPicPr>
        <p:blipFill rotWithShape="1">
          <a:blip r:embed="rId3">
            <a:alphaModFix/>
          </a:blip>
          <a:srcRect/>
          <a:stretch/>
        </p:blipFill>
        <p:spPr>
          <a:xfrm>
            <a:off x="1320800" y="2150067"/>
            <a:ext cx="6502400" cy="4076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4"/>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Random Forests</a:t>
            </a:r>
            <a:endParaRPr/>
          </a:p>
        </p:txBody>
      </p:sp>
      <p:sp>
        <p:nvSpPr>
          <p:cNvPr id="223" name="Google Shape;223;p14"/>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1600"/>
              <a:buNone/>
            </a:pPr>
            <a:r>
              <a:rPr lang="en-US" sz="1600">
                <a:latin typeface="Courier"/>
                <a:ea typeface="Courier"/>
                <a:cs typeface="Courier"/>
                <a:sym typeface="Courier"/>
              </a:rPr>
              <a:t>from pyspark.ml.regression import RandomForestRegressor</a:t>
            </a:r>
            <a:endParaRPr sz="1600">
              <a:latin typeface="Courier"/>
              <a:ea typeface="Courier"/>
              <a:cs typeface="Courier"/>
              <a:sym typeface="Courier"/>
            </a:endParaRPr>
          </a:p>
          <a:p>
            <a:pPr marL="0" lvl="0" indent="0" algn="l" rtl="0">
              <a:spcBef>
                <a:spcPts val="320"/>
              </a:spcBef>
              <a:spcAft>
                <a:spcPts val="0"/>
              </a:spcAft>
              <a:buClr>
                <a:srgbClr val="002060"/>
              </a:buClr>
              <a:buSzPts val="1600"/>
              <a:buNone/>
            </a:pPr>
            <a:r>
              <a:rPr lang="en-US" sz="1600">
                <a:latin typeface="Courier"/>
                <a:ea typeface="Courier"/>
                <a:cs typeface="Courier"/>
                <a:sym typeface="Courier"/>
              </a:rPr>
              <a:t>rf = RandomForestRegressor(labelCol="price", maxBins=40, seed=42)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K-Fold Cross-Validation</a:t>
            </a:r>
            <a:endParaRPr/>
          </a:p>
        </p:txBody>
      </p:sp>
      <p:sp>
        <p:nvSpPr>
          <p:cNvPr id="230" name="Google Shape;230;p15"/>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b="1">
                <a:latin typeface="Calibri"/>
                <a:ea typeface="Calibri"/>
                <a:cs typeface="Calibri"/>
                <a:sym typeface="Calibri"/>
              </a:rPr>
              <a:t>Hyperparameters for Random Forest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The number of trees to train</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Maximum depth of the trees</a:t>
            </a:r>
            <a:endParaRPr/>
          </a:p>
          <a:p>
            <a:pPr marL="342900" lvl="0" indent="-215900" algn="l" rtl="0">
              <a:spcBef>
                <a:spcPts val="400"/>
              </a:spcBef>
              <a:spcAft>
                <a:spcPts val="0"/>
              </a:spcAft>
              <a:buClr>
                <a:srgbClr val="002060"/>
              </a:buClr>
              <a:buSzPts val="2000"/>
              <a:buNone/>
            </a:pPr>
            <a:endParaRPr sz="2000">
              <a:latin typeface="Calibri"/>
              <a:ea typeface="Calibri"/>
              <a:cs typeface="Calibri"/>
              <a:sym typeface="Calibri"/>
            </a:endParaRPr>
          </a:p>
          <a:p>
            <a:pPr marL="0" lvl="0" indent="0" algn="l" rtl="0">
              <a:spcBef>
                <a:spcPts val="400"/>
              </a:spcBef>
              <a:spcAft>
                <a:spcPts val="0"/>
              </a:spcAft>
              <a:buClr>
                <a:srgbClr val="002060"/>
              </a:buClr>
              <a:buSzPts val="2000"/>
              <a:buNone/>
            </a:pPr>
            <a:r>
              <a:rPr lang="en-US" sz="2000">
                <a:latin typeface="Calibri"/>
                <a:ea typeface="Calibri"/>
                <a:cs typeface="Calibri"/>
                <a:sym typeface="Calibri"/>
              </a:rPr>
              <a:t>Which data set to use to determine the optimal hyperparameter values?</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Using training data set - Overfit</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Using testing data set – No longer “unseen” data, will not be able to verify how well the model generalizes.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We can use another data set – Validation data set</a:t>
            </a:r>
            <a:endParaRPr/>
          </a:p>
          <a:p>
            <a:pPr marL="742950" lvl="1" indent="-285750" algn="l" rtl="0">
              <a:spcBef>
                <a:spcPts val="400"/>
              </a:spcBef>
              <a:spcAft>
                <a:spcPts val="0"/>
              </a:spcAft>
              <a:buClr>
                <a:srgbClr val="0070C0"/>
              </a:buClr>
              <a:buSzPts val="2000"/>
              <a:buChar char="–"/>
            </a:pPr>
            <a:r>
              <a:rPr lang="en-US" sz="2000">
                <a:latin typeface="Calibri"/>
                <a:ea typeface="Calibri"/>
                <a:cs typeface="Calibri"/>
                <a:sym typeface="Calibri"/>
              </a:rPr>
              <a:t>60/20/20 split for training, testing and validation</a:t>
            </a:r>
            <a:endParaRPr/>
          </a:p>
          <a:p>
            <a:pPr marL="742950" lvl="1" indent="-285750" algn="l" rtl="0">
              <a:spcBef>
                <a:spcPts val="400"/>
              </a:spcBef>
              <a:spcAft>
                <a:spcPts val="0"/>
              </a:spcAft>
              <a:buClr>
                <a:srgbClr val="0070C0"/>
              </a:buClr>
              <a:buSzPts val="2000"/>
              <a:buChar char="–"/>
            </a:pPr>
            <a:r>
              <a:rPr lang="en-US" sz="2000">
                <a:latin typeface="Calibri"/>
                <a:ea typeface="Calibri"/>
                <a:cs typeface="Calibri"/>
                <a:sym typeface="Calibri"/>
              </a:rPr>
              <a:t>Validation data set is used to evaluate the performance to select the best hyperparameter configuration. </a:t>
            </a:r>
            <a:endParaRPr/>
          </a:p>
          <a:p>
            <a:pPr marL="742950" lvl="1" indent="-285750" algn="l" rtl="0">
              <a:spcBef>
                <a:spcPts val="400"/>
              </a:spcBef>
              <a:spcAft>
                <a:spcPts val="0"/>
              </a:spcAft>
              <a:buClr>
                <a:srgbClr val="0070C0"/>
              </a:buClr>
              <a:buSzPts val="2000"/>
              <a:buChar char="–"/>
            </a:pPr>
            <a:r>
              <a:rPr lang="en-US" sz="2000">
                <a:latin typeface="Calibri"/>
                <a:ea typeface="Calibri"/>
                <a:cs typeface="Calibri"/>
                <a:sym typeface="Calibri"/>
              </a:rPr>
              <a:t>Issue? 25% of the training data is lost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K-Fold Cross-Validation</a:t>
            </a:r>
            <a:endParaRPr/>
          </a:p>
        </p:txBody>
      </p:sp>
      <p:sp>
        <p:nvSpPr>
          <p:cNvPr id="237" name="Google Shape;237;p16"/>
          <p:cNvSpPr txBox="1">
            <a:spLocks noGrp="1"/>
          </p:cNvSpPr>
          <p:nvPr>
            <p:ph type="body" idx="1"/>
          </p:nvPr>
        </p:nvSpPr>
        <p:spPr>
          <a:xfrm>
            <a:off x="457200" y="2030425"/>
            <a:ext cx="5638800" cy="4512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a:latin typeface="Calibri"/>
                <a:ea typeface="Calibri"/>
                <a:cs typeface="Calibri"/>
                <a:sym typeface="Calibri"/>
              </a:rPr>
              <a:t>Using k-fold cross-validation, we are able to determine the best hyperparameter configuration without losing the training data.</a:t>
            </a:r>
            <a:endParaRPr sz="2000">
              <a:latin typeface="Calibri"/>
              <a:ea typeface="Calibri"/>
              <a:cs typeface="Calibri"/>
              <a:sym typeface="Calibri"/>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Split the data into training and testing</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Use the training data for both training and validation</a:t>
            </a:r>
            <a:endParaRPr/>
          </a:p>
          <a:p>
            <a:pPr marL="800100" lvl="1" indent="-342900" algn="l" rtl="0">
              <a:spcBef>
                <a:spcPts val="320"/>
              </a:spcBef>
              <a:spcAft>
                <a:spcPts val="0"/>
              </a:spcAft>
              <a:buClr>
                <a:srgbClr val="0070C0"/>
              </a:buClr>
              <a:buSzPts val="1600"/>
              <a:buFont typeface="Calibri"/>
              <a:buAutoNum type="arabicPeriod"/>
            </a:pPr>
            <a:r>
              <a:rPr lang="en-US" sz="1600">
                <a:latin typeface="Calibri"/>
                <a:ea typeface="Calibri"/>
                <a:cs typeface="Calibri"/>
                <a:sym typeface="Calibri"/>
              </a:rPr>
              <a:t>Split the training data into k subsets (folds)</a:t>
            </a:r>
            <a:endParaRPr/>
          </a:p>
          <a:p>
            <a:pPr marL="800100" lvl="1" indent="-342900" algn="l" rtl="0">
              <a:spcBef>
                <a:spcPts val="320"/>
              </a:spcBef>
              <a:spcAft>
                <a:spcPts val="0"/>
              </a:spcAft>
              <a:buClr>
                <a:srgbClr val="0070C0"/>
              </a:buClr>
              <a:buSzPts val="1600"/>
              <a:buFont typeface="Calibri"/>
              <a:buAutoNum type="arabicPeriod"/>
            </a:pPr>
            <a:r>
              <a:rPr lang="en-US" sz="1600">
                <a:latin typeface="Calibri"/>
                <a:ea typeface="Calibri"/>
                <a:cs typeface="Calibri"/>
                <a:sym typeface="Calibri"/>
              </a:rPr>
              <a:t>Given a hyperparameter configuration, train the model on k-1 folds and evaluation on the remaining fold.</a:t>
            </a:r>
            <a:endParaRPr/>
          </a:p>
          <a:p>
            <a:pPr marL="800100" lvl="1" indent="-342900" algn="l" rtl="0">
              <a:spcBef>
                <a:spcPts val="320"/>
              </a:spcBef>
              <a:spcAft>
                <a:spcPts val="0"/>
              </a:spcAft>
              <a:buClr>
                <a:srgbClr val="0070C0"/>
              </a:buClr>
              <a:buSzPts val="1600"/>
              <a:buFont typeface="Calibri"/>
              <a:buAutoNum type="arabicPeriod"/>
            </a:pPr>
            <a:r>
              <a:rPr lang="en-US" sz="1600">
                <a:latin typeface="Calibri"/>
                <a:ea typeface="Calibri"/>
                <a:cs typeface="Calibri"/>
                <a:sym typeface="Calibri"/>
              </a:rPr>
              <a:t>Repeat the process k times. </a:t>
            </a:r>
            <a:endParaRPr/>
          </a:p>
          <a:p>
            <a:pPr marL="800100" lvl="1" indent="-342900" algn="l" rtl="0">
              <a:spcBef>
                <a:spcPts val="320"/>
              </a:spcBef>
              <a:spcAft>
                <a:spcPts val="0"/>
              </a:spcAft>
              <a:buClr>
                <a:srgbClr val="0070C0"/>
              </a:buClr>
              <a:buSzPts val="1600"/>
              <a:buFont typeface="Calibri"/>
              <a:buAutoNum type="arabicPeriod"/>
            </a:pPr>
            <a:r>
              <a:rPr lang="en-US" sz="1600">
                <a:latin typeface="Calibri"/>
                <a:ea typeface="Calibri"/>
                <a:cs typeface="Calibri"/>
                <a:sym typeface="Calibri"/>
              </a:rPr>
              <a:t>Use the average of the performance of the validation as the proxy of how well the model performs with unseen data</a:t>
            </a:r>
            <a:endParaRPr/>
          </a:p>
          <a:p>
            <a:pPr marL="800100" lvl="1" indent="-342900" algn="l" rtl="0">
              <a:spcBef>
                <a:spcPts val="320"/>
              </a:spcBef>
              <a:spcAft>
                <a:spcPts val="0"/>
              </a:spcAft>
              <a:buClr>
                <a:srgbClr val="0070C0"/>
              </a:buClr>
              <a:buSzPts val="1600"/>
              <a:buFont typeface="Calibri"/>
              <a:buAutoNum type="arabicPeriod"/>
            </a:pPr>
            <a:r>
              <a:rPr lang="en-US" sz="1600">
                <a:latin typeface="Calibri"/>
                <a:ea typeface="Calibri"/>
                <a:cs typeface="Calibri"/>
                <a:sym typeface="Calibri"/>
              </a:rPr>
              <a:t>Repeat the process for all different parameter configuration to identify the optimal one. </a:t>
            </a:r>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p:txBody>
      </p:sp>
      <p:pic>
        <p:nvPicPr>
          <p:cNvPr id="238" name="Google Shape;238;p16"/>
          <p:cNvPicPr preferRelativeResize="0"/>
          <p:nvPr/>
        </p:nvPicPr>
        <p:blipFill rotWithShape="1">
          <a:blip r:embed="rId3">
            <a:alphaModFix/>
          </a:blip>
          <a:srcRect/>
          <a:stretch/>
        </p:blipFill>
        <p:spPr>
          <a:xfrm>
            <a:off x="5479850" y="2838452"/>
            <a:ext cx="3664150" cy="13852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Hyperparameter Search</a:t>
            </a:r>
            <a:endParaRPr/>
          </a:p>
        </p:txBody>
      </p:sp>
      <p:sp>
        <p:nvSpPr>
          <p:cNvPr id="245" name="Google Shape;245;p17"/>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457200" lvl="0" indent="-457200" algn="l" rtl="0">
              <a:spcBef>
                <a:spcPts val="0"/>
              </a:spcBef>
              <a:spcAft>
                <a:spcPts val="0"/>
              </a:spcAft>
              <a:buClr>
                <a:srgbClr val="002060"/>
              </a:buClr>
              <a:buSzPts val="2000"/>
              <a:buFont typeface="Calibri"/>
              <a:buAutoNum type="arabicPeriod"/>
            </a:pPr>
            <a:r>
              <a:rPr lang="en-US" sz="2000">
                <a:latin typeface="Calibri"/>
                <a:ea typeface="Calibri"/>
                <a:cs typeface="Calibri"/>
                <a:sym typeface="Calibri"/>
              </a:rPr>
              <a:t>Define the estimator to evaluate.</a:t>
            </a:r>
            <a:endParaRPr/>
          </a:p>
          <a:p>
            <a:pPr marL="457200" lvl="0" indent="-457200" algn="l" rtl="0">
              <a:spcBef>
                <a:spcPts val="400"/>
              </a:spcBef>
              <a:spcAft>
                <a:spcPts val="0"/>
              </a:spcAft>
              <a:buClr>
                <a:srgbClr val="002060"/>
              </a:buClr>
              <a:buSzPts val="2000"/>
              <a:buFont typeface="Calibri"/>
              <a:buAutoNum type="arabicPeriod"/>
            </a:pPr>
            <a:r>
              <a:rPr lang="en-US" sz="2000">
                <a:latin typeface="Calibri"/>
                <a:ea typeface="Calibri"/>
                <a:cs typeface="Calibri"/>
                <a:sym typeface="Calibri"/>
              </a:rPr>
              <a:t>Specify which hyperparameter to vary along with the values using the </a:t>
            </a:r>
            <a:r>
              <a:rPr lang="en-US" sz="2000" i="1">
                <a:latin typeface="Calibri"/>
                <a:ea typeface="Calibri"/>
                <a:cs typeface="Calibri"/>
                <a:sym typeface="Calibri"/>
              </a:rPr>
              <a:t>ParamGridBuilder.</a:t>
            </a:r>
            <a:endParaRPr/>
          </a:p>
          <a:p>
            <a:pPr marL="457200" lvl="0" indent="-457200" algn="l" rtl="0">
              <a:spcBef>
                <a:spcPts val="400"/>
              </a:spcBef>
              <a:spcAft>
                <a:spcPts val="0"/>
              </a:spcAft>
              <a:buClr>
                <a:srgbClr val="002060"/>
              </a:buClr>
              <a:buSzPts val="2000"/>
              <a:buFont typeface="Calibri"/>
              <a:buAutoNum type="arabicPeriod"/>
            </a:pPr>
            <a:r>
              <a:rPr lang="en-US" sz="2000">
                <a:latin typeface="Calibri"/>
                <a:ea typeface="Calibri"/>
                <a:cs typeface="Calibri"/>
                <a:sym typeface="Calibri"/>
              </a:rPr>
              <a:t>Define an evaluation to specify which metric to use to compare the various models.</a:t>
            </a:r>
            <a:endParaRPr/>
          </a:p>
          <a:p>
            <a:pPr marL="457200" lvl="0" indent="-457200" algn="l" rtl="0">
              <a:spcBef>
                <a:spcPts val="400"/>
              </a:spcBef>
              <a:spcAft>
                <a:spcPts val="0"/>
              </a:spcAft>
              <a:buClr>
                <a:srgbClr val="002060"/>
              </a:buClr>
              <a:buSzPts val="2000"/>
              <a:buFont typeface="Calibri"/>
              <a:buAutoNum type="arabicPeriod"/>
            </a:pPr>
            <a:r>
              <a:rPr lang="en-US" sz="2000">
                <a:latin typeface="Calibri"/>
                <a:ea typeface="Calibri"/>
                <a:cs typeface="Calibri"/>
                <a:sym typeface="Calibri"/>
              </a:rPr>
              <a:t>Use the </a:t>
            </a:r>
            <a:r>
              <a:rPr lang="en-US" sz="2000" i="1">
                <a:latin typeface="Calibri"/>
                <a:ea typeface="Calibri"/>
                <a:cs typeface="Calibri"/>
                <a:sym typeface="Calibri"/>
              </a:rPr>
              <a:t>CrossValidator</a:t>
            </a:r>
            <a:r>
              <a:rPr lang="en-US" sz="2000">
                <a:latin typeface="Calibri"/>
                <a:ea typeface="Calibri"/>
                <a:cs typeface="Calibri"/>
                <a:sym typeface="Calibri"/>
              </a:rPr>
              <a:t> to perform cross-validation, evaluating each of the various models.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8"/>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Hyperparameter Search</a:t>
            </a:r>
            <a:endParaRPr/>
          </a:p>
        </p:txBody>
      </p:sp>
      <p:sp>
        <p:nvSpPr>
          <p:cNvPr id="252" name="Google Shape;252;p18"/>
          <p:cNvSpPr txBox="1">
            <a:spLocks noGrp="1"/>
          </p:cNvSpPr>
          <p:nvPr>
            <p:ph type="body" idx="1"/>
          </p:nvPr>
        </p:nvSpPr>
        <p:spPr>
          <a:xfrm>
            <a:off x="457200" y="2030427"/>
            <a:ext cx="8229600" cy="438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1200"/>
              <a:buNone/>
            </a:pPr>
            <a:r>
              <a:rPr lang="en-US" sz="1200">
                <a:latin typeface="Courier"/>
                <a:ea typeface="Courier"/>
                <a:cs typeface="Courier"/>
                <a:sym typeface="Courier"/>
              </a:rPr>
              <a:t>pipeline = Pipeline(stages = [stringIndexer, vecAssembler, rf])</a:t>
            </a:r>
            <a:endParaRPr/>
          </a:p>
          <a:p>
            <a:pPr marL="0" lvl="0" indent="0" algn="l" rtl="0">
              <a:spcBef>
                <a:spcPts val="240"/>
              </a:spcBef>
              <a:spcAft>
                <a:spcPts val="0"/>
              </a:spcAft>
              <a:buClr>
                <a:srgbClr val="002060"/>
              </a:buClr>
              <a:buSzPts val="1200"/>
              <a:buNone/>
            </a:pPr>
            <a:endParaRPr sz="1200">
              <a:latin typeface="Courier"/>
              <a:ea typeface="Courier"/>
              <a:cs typeface="Courier"/>
              <a:sym typeface="Courie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from pyspark.ml.tuning import ParamGridBuilder</a:t>
            </a:r>
            <a:endParaRPr sz="1200">
              <a:latin typeface="Courier"/>
              <a:ea typeface="Courier"/>
              <a:cs typeface="Courier"/>
              <a:sym typeface="Courie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paramGrid = (ParamGridBuilder()</a:t>
            </a:r>
            <a:endParaRPr/>
          </a:p>
          <a:p>
            <a:pPr marL="400050" lvl="1" indent="0" algn="l" rtl="0">
              <a:spcBef>
                <a:spcPts val="240"/>
              </a:spcBef>
              <a:spcAft>
                <a:spcPts val="0"/>
              </a:spcAft>
              <a:buClr>
                <a:srgbClr val="0070C0"/>
              </a:buClr>
              <a:buSzPts val="1200"/>
              <a:buNone/>
            </a:pPr>
            <a:r>
              <a:rPr lang="en-US" sz="1200">
                <a:latin typeface="Courier"/>
                <a:ea typeface="Courier"/>
                <a:cs typeface="Courier"/>
                <a:sym typeface="Courier"/>
              </a:rPr>
              <a:t>.addGrid(rf.maxDepth, [2, 4, 6])</a:t>
            </a:r>
            <a:endParaRPr/>
          </a:p>
          <a:p>
            <a:pPr marL="400050" lvl="1" indent="0" algn="l" rtl="0">
              <a:spcBef>
                <a:spcPts val="240"/>
              </a:spcBef>
              <a:spcAft>
                <a:spcPts val="0"/>
              </a:spcAft>
              <a:buClr>
                <a:srgbClr val="0070C0"/>
              </a:buClr>
              <a:buSzPts val="1200"/>
              <a:buNone/>
            </a:pPr>
            <a:r>
              <a:rPr lang="en-US" sz="1200">
                <a:latin typeface="Courier"/>
                <a:ea typeface="Courier"/>
                <a:cs typeface="Courier"/>
                <a:sym typeface="Courier"/>
              </a:rPr>
              <a:t>.addGrid(rf.numTrees, [10, 100])</a:t>
            </a:r>
            <a:endParaRPr/>
          </a:p>
          <a:p>
            <a:pPr marL="400050" lvl="1" indent="0" algn="l" rtl="0">
              <a:spcBef>
                <a:spcPts val="240"/>
              </a:spcBef>
              <a:spcAft>
                <a:spcPts val="0"/>
              </a:spcAft>
              <a:buClr>
                <a:srgbClr val="0070C0"/>
              </a:buClr>
              <a:buSzPts val="1200"/>
              <a:buNone/>
            </a:pPr>
            <a:r>
              <a:rPr lang="en-US" sz="1200">
                <a:latin typeface="Courier"/>
                <a:ea typeface="Courier"/>
                <a:cs typeface="Courier"/>
                <a:sym typeface="Courier"/>
              </a:rPr>
              <a:t>.build())</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evaluator = RegressionEvaluator(labelCol="price",</a:t>
            </a:r>
            <a:endParaRPr/>
          </a:p>
          <a:p>
            <a:pPr marL="400050" lvl="1" indent="0" algn="l" rtl="0">
              <a:spcBef>
                <a:spcPts val="240"/>
              </a:spcBef>
              <a:spcAft>
                <a:spcPts val="0"/>
              </a:spcAft>
              <a:buClr>
                <a:srgbClr val="0070C0"/>
              </a:buClr>
              <a:buSzPts val="1200"/>
              <a:buNone/>
            </a:pPr>
            <a:r>
              <a:rPr lang="en-US" sz="1200">
                <a:latin typeface="Courier"/>
                <a:ea typeface="Courier"/>
                <a:cs typeface="Courier"/>
                <a:sym typeface="Courier"/>
              </a:rPr>
              <a:t>predictionCol="prediction",</a:t>
            </a:r>
            <a:endParaRPr/>
          </a:p>
          <a:p>
            <a:pPr marL="400050" lvl="1" indent="0" algn="l" rtl="0">
              <a:spcBef>
                <a:spcPts val="240"/>
              </a:spcBef>
              <a:spcAft>
                <a:spcPts val="0"/>
              </a:spcAft>
              <a:buClr>
                <a:srgbClr val="0070C0"/>
              </a:buClr>
              <a:buSzPts val="1200"/>
              <a:buNone/>
            </a:pPr>
            <a:r>
              <a:rPr lang="en-US" sz="1200">
                <a:latin typeface="Courier"/>
                <a:ea typeface="Courier"/>
                <a:cs typeface="Courier"/>
                <a:sym typeface="Courier"/>
              </a:rPr>
              <a:t>metricName="rmse")</a:t>
            </a:r>
            <a:endParaRPr/>
          </a:p>
          <a:p>
            <a:pPr marL="400050" lvl="1" indent="0" algn="l" rtl="0">
              <a:spcBef>
                <a:spcPts val="240"/>
              </a:spcBef>
              <a:spcAft>
                <a:spcPts val="0"/>
              </a:spcAft>
              <a:buClr>
                <a:srgbClr val="0070C0"/>
              </a:buClr>
              <a:buSzPts val="1200"/>
              <a:buNone/>
            </a:pPr>
            <a:endParaRPr sz="1200">
              <a:latin typeface="Courier"/>
              <a:ea typeface="Courier"/>
              <a:cs typeface="Courier"/>
              <a:sym typeface="Courie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from pyspark.ml.tuning import CrossValidator</a:t>
            </a:r>
            <a:endParaRPr sz="1200">
              <a:latin typeface="Courier"/>
              <a:ea typeface="Courier"/>
              <a:cs typeface="Courier"/>
              <a:sym typeface="Courie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cv = CrossValidator(estimator=pipeline,</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	evaluator=evaluator,</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	estimatorParamMaps=paramGrid,</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	numFolds=3,</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	seed=42)</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cvModel = cv.fit(trainDF)</a:t>
            </a:r>
            <a:endParaRPr/>
          </a:p>
          <a:p>
            <a:pPr marL="0" lvl="0" indent="0" algn="l" rtl="0">
              <a:spcBef>
                <a:spcPts val="240"/>
              </a:spcBef>
              <a:spcAft>
                <a:spcPts val="0"/>
              </a:spcAft>
              <a:buClr>
                <a:srgbClr val="002060"/>
              </a:buClr>
              <a:buSzPts val="1200"/>
              <a:buNone/>
            </a:pPr>
            <a:r>
              <a:rPr lang="en-US" sz="1200">
                <a:latin typeface="Courier"/>
                <a:ea typeface="Courier"/>
                <a:cs typeface="Courier"/>
                <a:sym typeface="Courier"/>
              </a:rPr>
              <a:t>list(zip(cvModel.getEstimatorParamMaps(), cvModel.avgMetrics))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9"/>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Optimizing Pipelines</a:t>
            </a:r>
            <a:endParaRPr/>
          </a:p>
        </p:txBody>
      </p:sp>
      <p:sp>
        <p:nvSpPr>
          <p:cNvPr id="259" name="Google Shape;259;p19"/>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a:latin typeface="Calibri"/>
                <a:ea typeface="Calibri"/>
                <a:cs typeface="Calibri"/>
                <a:sym typeface="Calibri"/>
              </a:rPr>
              <a:t>For </a:t>
            </a:r>
            <a:r>
              <a:rPr lang="en-US" sz="2000" i="1">
                <a:latin typeface="Calibri"/>
                <a:ea typeface="Calibri"/>
                <a:cs typeface="Calibri"/>
                <a:sym typeface="Calibri"/>
              </a:rPr>
              <a:t>CrossValidator</a:t>
            </a:r>
            <a:r>
              <a:rPr lang="en-US" sz="2000">
                <a:latin typeface="Calibri"/>
                <a:ea typeface="Calibri"/>
                <a:cs typeface="Calibri"/>
                <a:sym typeface="Calibri"/>
              </a:rPr>
              <a:t>, </a:t>
            </a:r>
            <a:r>
              <a:rPr lang="en-US" sz="2000" i="1">
                <a:latin typeface="Calibri"/>
                <a:ea typeface="Calibri"/>
                <a:cs typeface="Calibri"/>
                <a:sym typeface="Calibri"/>
              </a:rPr>
              <a:t>parallelism</a:t>
            </a:r>
            <a:r>
              <a:rPr lang="en-US" sz="2000">
                <a:latin typeface="Calibri"/>
                <a:ea typeface="Calibri"/>
                <a:cs typeface="Calibri"/>
                <a:sym typeface="Calibri"/>
              </a:rPr>
              <a:t> parameter determines the number of models to train in parallel.</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The value of parallelism should be chosen to maximize parallelism without exceeding cluster resources</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Larger values do not always lead to improved performance</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A value of up to 10 should be sufficient for most clusters. </a:t>
            </a:r>
            <a:endParaRPr/>
          </a:p>
          <a:p>
            <a:pPr marL="342900" lvl="0" indent="-215900" algn="l" rtl="0">
              <a:spcBef>
                <a:spcPts val="400"/>
              </a:spcBef>
              <a:spcAft>
                <a:spcPts val="0"/>
              </a:spcAft>
              <a:buClr>
                <a:srgbClr val="002060"/>
              </a:buClr>
              <a:buSzPts val="2000"/>
              <a:buNone/>
            </a:pPr>
            <a:endParaRPr sz="2000">
              <a:latin typeface="Calibri"/>
              <a:ea typeface="Calibri"/>
              <a:cs typeface="Calibri"/>
              <a:sym typeface="Calibri"/>
            </a:endParaRPr>
          </a:p>
          <a:p>
            <a:pPr marL="0" lvl="0" indent="0" algn="l" rtl="0">
              <a:spcBef>
                <a:spcPts val="360"/>
              </a:spcBef>
              <a:spcAft>
                <a:spcPts val="0"/>
              </a:spcAft>
              <a:buClr>
                <a:srgbClr val="002060"/>
              </a:buClr>
              <a:buSzPts val="1800"/>
              <a:buNone/>
            </a:pPr>
            <a:r>
              <a:rPr lang="en-US" sz="1800">
                <a:latin typeface="Courier"/>
                <a:ea typeface="Courier"/>
                <a:cs typeface="Courier"/>
                <a:sym typeface="Courier"/>
              </a:rPr>
              <a:t>cvModel = cv.setParallelism(4).fit(trainDF)</a:t>
            </a:r>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0"/>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Optimizing Pipelines</a:t>
            </a:r>
            <a:endParaRPr/>
          </a:p>
        </p:txBody>
      </p:sp>
      <p:sp>
        <p:nvSpPr>
          <p:cNvPr id="266" name="Google Shape;266;p20"/>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a:latin typeface="Calibri"/>
                <a:ea typeface="Calibri"/>
                <a:cs typeface="Calibri"/>
                <a:sym typeface="Calibri"/>
              </a:rPr>
              <a:t>Putting the cross-validator inside the pipeline instead of putting the pipeline inside the cross-validator.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This eliminates the need to remove steps that don’t change. E.g. There is no need to reevaluate StringIndexer. </a:t>
            </a:r>
            <a:endParaRPr/>
          </a:p>
          <a:p>
            <a:pPr marL="342900" lvl="0" indent="-215900" algn="l" rtl="0">
              <a:spcBef>
                <a:spcPts val="400"/>
              </a:spcBef>
              <a:spcAft>
                <a:spcPts val="0"/>
              </a:spcAft>
              <a:buClr>
                <a:srgbClr val="002060"/>
              </a:buClr>
              <a:buSzPts val="2000"/>
              <a:buNone/>
            </a:pPr>
            <a:endParaRPr sz="2000">
              <a:latin typeface="Calibri"/>
              <a:ea typeface="Calibri"/>
              <a:cs typeface="Calibri"/>
              <a:sym typeface="Calibri"/>
            </a:endParaRPr>
          </a:p>
          <a:p>
            <a:pPr marL="0" lvl="0" indent="0" algn="l" rtl="0">
              <a:spcBef>
                <a:spcPts val="320"/>
              </a:spcBef>
              <a:spcAft>
                <a:spcPts val="0"/>
              </a:spcAft>
              <a:buClr>
                <a:srgbClr val="002060"/>
              </a:buClr>
              <a:buSzPts val="1600"/>
              <a:buNone/>
            </a:pPr>
            <a:r>
              <a:rPr lang="en-US" sz="1600">
                <a:latin typeface="Courier"/>
                <a:ea typeface="Courier"/>
                <a:cs typeface="Courier"/>
                <a:sym typeface="Courier"/>
              </a:rPr>
              <a:t>cv = CrossValidator(estimator=rf,</a:t>
            </a:r>
            <a:endParaRPr/>
          </a:p>
          <a:p>
            <a:pPr marL="800100" lvl="2" indent="0" algn="l" rtl="0">
              <a:spcBef>
                <a:spcPts val="320"/>
              </a:spcBef>
              <a:spcAft>
                <a:spcPts val="0"/>
              </a:spcAft>
              <a:buClr>
                <a:srgbClr val="0070C0"/>
              </a:buClr>
              <a:buSzPts val="1600"/>
              <a:buNone/>
            </a:pPr>
            <a:r>
              <a:rPr lang="en-US" sz="1600">
                <a:latin typeface="Courier"/>
                <a:ea typeface="Courier"/>
                <a:cs typeface="Courier"/>
                <a:sym typeface="Courier"/>
              </a:rPr>
              <a:t>evaluator=evaluator,</a:t>
            </a:r>
            <a:endParaRPr/>
          </a:p>
          <a:p>
            <a:pPr marL="800100" lvl="2" indent="0" algn="l" rtl="0">
              <a:spcBef>
                <a:spcPts val="320"/>
              </a:spcBef>
              <a:spcAft>
                <a:spcPts val="0"/>
              </a:spcAft>
              <a:buClr>
                <a:srgbClr val="0070C0"/>
              </a:buClr>
              <a:buSzPts val="1600"/>
              <a:buNone/>
            </a:pPr>
            <a:r>
              <a:rPr lang="en-US" sz="1600">
                <a:latin typeface="Courier"/>
                <a:ea typeface="Courier"/>
                <a:cs typeface="Courier"/>
                <a:sym typeface="Courier"/>
              </a:rPr>
              <a:t>estimatorParamMaps=paramGrid,</a:t>
            </a:r>
            <a:endParaRPr/>
          </a:p>
          <a:p>
            <a:pPr marL="800100" lvl="2" indent="0" algn="l" rtl="0">
              <a:spcBef>
                <a:spcPts val="320"/>
              </a:spcBef>
              <a:spcAft>
                <a:spcPts val="0"/>
              </a:spcAft>
              <a:buClr>
                <a:srgbClr val="0070C0"/>
              </a:buClr>
              <a:buSzPts val="1600"/>
              <a:buNone/>
            </a:pPr>
            <a:r>
              <a:rPr lang="en-US" sz="1600">
                <a:latin typeface="Courier"/>
                <a:ea typeface="Courier"/>
                <a:cs typeface="Courier"/>
                <a:sym typeface="Courier"/>
              </a:rPr>
              <a:t>numFolds=3,</a:t>
            </a:r>
            <a:endParaRPr/>
          </a:p>
          <a:p>
            <a:pPr marL="800100" lvl="2" indent="0" algn="l" rtl="0">
              <a:spcBef>
                <a:spcPts val="320"/>
              </a:spcBef>
              <a:spcAft>
                <a:spcPts val="0"/>
              </a:spcAft>
              <a:buClr>
                <a:srgbClr val="0070C0"/>
              </a:buClr>
              <a:buSzPts val="1600"/>
              <a:buNone/>
            </a:pPr>
            <a:r>
              <a:rPr lang="en-US" sz="1600">
                <a:latin typeface="Courier"/>
                <a:ea typeface="Courier"/>
                <a:cs typeface="Courier"/>
                <a:sym typeface="Courier"/>
              </a:rPr>
              <a:t>parallelism=4,</a:t>
            </a:r>
            <a:endParaRPr/>
          </a:p>
          <a:p>
            <a:pPr marL="800100" lvl="2" indent="0" algn="l" rtl="0">
              <a:spcBef>
                <a:spcPts val="320"/>
              </a:spcBef>
              <a:spcAft>
                <a:spcPts val="0"/>
              </a:spcAft>
              <a:buClr>
                <a:srgbClr val="0070C0"/>
              </a:buClr>
              <a:buSzPts val="1600"/>
              <a:buNone/>
            </a:pPr>
            <a:r>
              <a:rPr lang="en-US" sz="1600">
                <a:latin typeface="Courier"/>
                <a:ea typeface="Courier"/>
                <a:cs typeface="Courier"/>
                <a:sym typeface="Courier"/>
              </a:rPr>
              <a:t>seed=42)</a:t>
            </a:r>
            <a:endParaRPr/>
          </a:p>
          <a:p>
            <a:pPr marL="0" lvl="0" indent="0" algn="l" rtl="0">
              <a:spcBef>
                <a:spcPts val="320"/>
              </a:spcBef>
              <a:spcAft>
                <a:spcPts val="0"/>
              </a:spcAft>
              <a:buClr>
                <a:srgbClr val="002060"/>
              </a:buClr>
              <a:buSzPts val="1600"/>
              <a:buNone/>
            </a:pPr>
            <a:r>
              <a:rPr lang="en-US" sz="1600">
                <a:latin typeface="Courier"/>
                <a:ea typeface="Courier"/>
                <a:cs typeface="Courier"/>
                <a:sym typeface="Courier"/>
              </a:rPr>
              <a:t>pipeline = Pipeline(stages=[stringIndexer, vecAssembler, cv])</a:t>
            </a:r>
            <a:endParaRPr/>
          </a:p>
          <a:p>
            <a:pPr marL="0" lvl="0" indent="0" algn="l" rtl="0">
              <a:spcBef>
                <a:spcPts val="320"/>
              </a:spcBef>
              <a:spcAft>
                <a:spcPts val="0"/>
              </a:spcAft>
              <a:buClr>
                <a:srgbClr val="002060"/>
              </a:buClr>
              <a:buSzPts val="1600"/>
              <a:buNone/>
            </a:pPr>
            <a:r>
              <a:rPr lang="en-US" sz="1600">
                <a:latin typeface="Courier"/>
                <a:ea typeface="Courier"/>
                <a:cs typeface="Courier"/>
                <a:sym typeface="Courier"/>
              </a:rPr>
              <a:t>pipelineModel = pipeline.fit(trainDF)</a:t>
            </a:r>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1"/>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Managing Models</a:t>
            </a:r>
            <a:endParaRPr/>
          </a:p>
        </p:txBody>
      </p:sp>
      <p:sp>
        <p:nvSpPr>
          <p:cNvPr id="273" name="Google Shape;273;p21"/>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a:latin typeface="Calibri"/>
                <a:ea typeface="Calibri"/>
                <a:cs typeface="Calibri"/>
                <a:sym typeface="Calibri"/>
              </a:rPr>
              <a:t>End-to-end reproducibility of machine learning solutions - Ability to reproduce …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The code that generated a model</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The environment used in training</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The data used in training</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The model</a:t>
            </a:r>
            <a:endParaRPr/>
          </a:p>
          <a:p>
            <a:pPr marL="342900" lvl="0" indent="-21590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Tree-Based Models</a:t>
            </a:r>
            <a:endParaRPr/>
          </a:p>
        </p:txBody>
      </p:sp>
      <p:sp>
        <p:nvSpPr>
          <p:cNvPr id="105" name="Google Shape;105;p3"/>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400"/>
              <a:buNone/>
            </a:pPr>
            <a:r>
              <a:rPr lang="en-US" sz="2000"/>
              <a:t>Tree-based models</a:t>
            </a:r>
            <a:endParaRPr sz="2000"/>
          </a:p>
          <a:p>
            <a:pPr marL="342900" lvl="0" indent="-317500" algn="l" rtl="0">
              <a:spcBef>
                <a:spcPts val="480"/>
              </a:spcBef>
              <a:spcAft>
                <a:spcPts val="0"/>
              </a:spcAft>
              <a:buClr>
                <a:srgbClr val="002060"/>
              </a:buClr>
              <a:buSzPts val="2000"/>
              <a:buChar char="•"/>
            </a:pPr>
            <a:r>
              <a:rPr lang="en-US" sz="2000"/>
              <a:t>Decision trees</a:t>
            </a:r>
            <a:endParaRPr sz="2000"/>
          </a:p>
          <a:p>
            <a:pPr marL="342900" lvl="0" indent="-317500" algn="l" rtl="0">
              <a:spcBef>
                <a:spcPts val="480"/>
              </a:spcBef>
              <a:spcAft>
                <a:spcPts val="0"/>
              </a:spcAft>
              <a:buClr>
                <a:srgbClr val="002060"/>
              </a:buClr>
              <a:buSzPts val="2000"/>
              <a:buChar char="•"/>
            </a:pPr>
            <a:r>
              <a:rPr lang="en-US" sz="2000"/>
              <a:t>Gradient boosted trees</a:t>
            </a:r>
            <a:endParaRPr sz="2000"/>
          </a:p>
          <a:p>
            <a:pPr marL="342900" lvl="0" indent="-317500" algn="l" rtl="0">
              <a:spcBef>
                <a:spcPts val="480"/>
              </a:spcBef>
              <a:spcAft>
                <a:spcPts val="0"/>
              </a:spcAft>
              <a:buClr>
                <a:srgbClr val="002060"/>
              </a:buClr>
              <a:buSzPts val="2000"/>
              <a:buChar char="•"/>
            </a:pPr>
            <a:r>
              <a:rPr lang="en-US" sz="2000"/>
              <a:t>Random forests</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2"/>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Managing Models</a:t>
            </a:r>
            <a:endParaRPr/>
          </a:p>
        </p:txBody>
      </p:sp>
      <p:sp>
        <p:nvSpPr>
          <p:cNvPr id="280" name="Google Shape;280;p22"/>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000"/>
              <a:buChar char="•"/>
            </a:pPr>
            <a:r>
              <a:rPr lang="en-US" sz="2000">
                <a:latin typeface="Calibri"/>
                <a:ea typeface="Calibri"/>
                <a:cs typeface="Calibri"/>
                <a:sym typeface="Calibri"/>
              </a:rPr>
              <a:t>Library versioning</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Which libraries and which versions of them are used?</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Using the latest version of library can cause the code to break</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Data evolution</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Drafts in data (shape of the data and tendency of the data) makes reproducing of the results difficult</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Order of execution</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Running the cells in order!</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Checking in the code</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Parallel operations</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GPUs running operations in parallel can exacerbate the possibility of producing different results, leading to nondeterministic outputs. This is because the order of the execution is not always guaranteed. </a:t>
            </a:r>
            <a:endParaRPr/>
          </a:p>
          <a:p>
            <a:pPr marL="0" lvl="0" indent="0" algn="l" rtl="0">
              <a:spcBef>
                <a:spcPts val="400"/>
              </a:spcBef>
              <a:spcAft>
                <a:spcPts val="0"/>
              </a:spcAft>
              <a:buClr>
                <a:srgbClr val="002060"/>
              </a:buClr>
              <a:buSzPts val="2000"/>
              <a:buNone/>
            </a:pPr>
            <a:endParaRPr sz="20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3"/>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MLflow</a:t>
            </a:r>
            <a:endParaRPr sz="4000"/>
          </a:p>
        </p:txBody>
      </p:sp>
      <p:sp>
        <p:nvSpPr>
          <p:cNvPr id="287" name="Google Shape;287;p23"/>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u="sng" dirty="0">
                <a:solidFill>
                  <a:schemeClr val="hlink"/>
                </a:solidFill>
                <a:latin typeface="Calibri"/>
                <a:ea typeface="Calibri"/>
                <a:cs typeface="Calibri"/>
                <a:sym typeface="Calibri"/>
                <a:hlinkClick r:id="rId3"/>
              </a:rPr>
              <a:t>MLflow</a:t>
            </a:r>
            <a:r>
              <a:rPr lang="en-US" sz="2000" dirty="0">
                <a:latin typeface="Calibri"/>
                <a:ea typeface="Calibri"/>
                <a:cs typeface="Calibri"/>
                <a:sym typeface="Calibri"/>
              </a:rPr>
              <a:t>: An open source </a:t>
            </a:r>
            <a:r>
              <a:rPr lang="en-US" sz="2000" dirty="0" err="1">
                <a:latin typeface="Calibri"/>
                <a:ea typeface="Calibri"/>
                <a:cs typeface="Calibri"/>
                <a:sym typeface="Calibri"/>
              </a:rPr>
              <a:t>MLOps</a:t>
            </a:r>
            <a:r>
              <a:rPr lang="en-US" sz="2000" dirty="0">
                <a:latin typeface="Calibri"/>
                <a:ea typeface="Calibri"/>
                <a:cs typeface="Calibri"/>
                <a:sym typeface="Calibri"/>
              </a:rPr>
              <a:t> platform, which helps developers to manage,  reproduce and share models. It has four components:</a:t>
            </a:r>
            <a:endParaRPr dirty="0"/>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rPr>
              <a:t>Tracking – provides APIs to record parameters, metrics, code versions, models, and artifacts (plots, text, </a:t>
            </a:r>
            <a:r>
              <a:rPr lang="en-US" sz="2000" dirty="0" err="1">
                <a:latin typeface="Calibri"/>
                <a:ea typeface="Calibri"/>
                <a:cs typeface="Calibri"/>
                <a:sym typeface="Calibri"/>
              </a:rPr>
              <a:t>etc</a:t>
            </a:r>
            <a:r>
              <a:rPr lang="en-US" sz="2000" dirty="0">
                <a:latin typeface="Calibri"/>
                <a:ea typeface="Calibri"/>
                <a:cs typeface="Calibri"/>
                <a:sym typeface="Calibri"/>
              </a:rPr>
              <a:t>)</a:t>
            </a:r>
            <a:endParaRPr dirty="0"/>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rPr>
              <a:t>Projects – A standardized format to package data science projects and their dependencies to run on other platforms. Helps to manage the model training process</a:t>
            </a:r>
            <a:endParaRPr dirty="0"/>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rPr>
              <a:t>Models – A standardized format to package models to deploy to diverse execution environments. It provides a consistent API for loading and applying models, regardless of the algorithms or library used to build the model</a:t>
            </a:r>
            <a:endParaRPr dirty="0"/>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rPr>
              <a:t>Registry – A repository to keep track of model lineage, model versions, stage transitions, and annotations</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4"/>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MLflow - Tracking</a:t>
            </a:r>
            <a:endParaRPr/>
          </a:p>
        </p:txBody>
      </p:sp>
      <p:sp>
        <p:nvSpPr>
          <p:cNvPr id="294" name="Google Shape;294;p24"/>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2060"/>
              </a:buClr>
              <a:buSzPts val="2000"/>
              <a:buChar char="•"/>
            </a:pPr>
            <a:r>
              <a:rPr lang="en-US" sz="2000">
                <a:latin typeface="Calibri"/>
                <a:ea typeface="Calibri"/>
                <a:cs typeface="Calibri"/>
                <a:sym typeface="Calibri"/>
              </a:rPr>
              <a:t>Logging API agnostic to the libraries and environments that actually do the training.</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Organized around the concept of runs (execution of data science code).</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Runs are aggregated into experiments </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Many runs can be part of a given experiment. </a:t>
            </a:r>
            <a:endParaRPr/>
          </a:p>
          <a:p>
            <a:pPr marL="342900" lvl="0" indent="-342900" algn="l" rtl="0">
              <a:spcBef>
                <a:spcPts val="400"/>
              </a:spcBef>
              <a:spcAft>
                <a:spcPts val="0"/>
              </a:spcAft>
              <a:buClr>
                <a:srgbClr val="002060"/>
              </a:buClr>
              <a:buSzPts val="2000"/>
              <a:buChar char="•"/>
            </a:pPr>
            <a:r>
              <a:rPr lang="en-US" sz="2000">
                <a:latin typeface="Calibri"/>
                <a:ea typeface="Calibri"/>
                <a:cs typeface="Calibri"/>
                <a:sym typeface="Calibri"/>
              </a:rPr>
              <a:t>Things that can be logged:</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Parameters: key/value pairs including hyperparameters (e.g. num_trees, max_depth)</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Metrics: Numeric values (e.g. RMSE or accuracy values)</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Artifacts: Files, data, and models (e.g. matplotlib images, Parquet files)</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Metadata: Information about the run (e.g. source code and version of the code)</a:t>
            </a:r>
            <a:endParaRPr/>
          </a:p>
          <a:p>
            <a:pPr marL="742950" lvl="1" indent="-285750" algn="l" rtl="0">
              <a:spcBef>
                <a:spcPts val="320"/>
              </a:spcBef>
              <a:spcAft>
                <a:spcPts val="0"/>
              </a:spcAft>
              <a:buClr>
                <a:srgbClr val="0070C0"/>
              </a:buClr>
              <a:buSzPts val="1600"/>
              <a:buChar char="–"/>
            </a:pPr>
            <a:r>
              <a:rPr lang="en-US" sz="1600">
                <a:latin typeface="Calibri"/>
                <a:ea typeface="Calibri"/>
                <a:cs typeface="Calibri"/>
                <a:sym typeface="Calibri"/>
              </a:rPr>
              <a:t>Models: The model that has been trained.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5"/>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MLflow - Tracking</a:t>
            </a:r>
            <a:endParaRPr/>
          </a:p>
        </p:txBody>
      </p:sp>
      <p:pic>
        <p:nvPicPr>
          <p:cNvPr id="301" name="Google Shape;301;p25"/>
          <p:cNvPicPr preferRelativeResize="0"/>
          <p:nvPr/>
        </p:nvPicPr>
        <p:blipFill rotWithShape="1">
          <a:blip r:embed="rId3">
            <a:alphaModFix/>
          </a:blip>
          <a:srcRect/>
          <a:stretch/>
        </p:blipFill>
        <p:spPr>
          <a:xfrm>
            <a:off x="1327150" y="2030413"/>
            <a:ext cx="6489700" cy="3479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6"/>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Links and Labs</a:t>
            </a:r>
            <a:endParaRPr/>
          </a:p>
        </p:txBody>
      </p:sp>
      <p:sp>
        <p:nvSpPr>
          <p:cNvPr id="308" name="Google Shape;308;p26"/>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000"/>
              <a:buNone/>
            </a:pPr>
            <a:r>
              <a:rPr lang="en-US" sz="2000" dirty="0">
                <a:latin typeface="Calibri"/>
                <a:ea typeface="Calibri"/>
                <a:cs typeface="Calibri"/>
                <a:sym typeface="Calibri"/>
              </a:rPr>
              <a:t>Labs</a:t>
            </a:r>
            <a:endParaRPr dirty="0"/>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hlinkClick r:id="rId3"/>
              </a:rPr>
              <a:t>Binary Classification</a:t>
            </a:r>
            <a:endParaRPr dirty="0"/>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hlinkClick r:id="rId4"/>
              </a:rPr>
              <a:t>Automated </a:t>
            </a:r>
            <a:r>
              <a:rPr lang="en-US" sz="2000" dirty="0" err="1">
                <a:latin typeface="Calibri"/>
                <a:ea typeface="Calibri"/>
                <a:cs typeface="Calibri"/>
                <a:sym typeface="Calibri"/>
                <a:hlinkClick r:id="rId4"/>
              </a:rPr>
              <a:t>MLflow</a:t>
            </a:r>
            <a:r>
              <a:rPr lang="en-US" sz="2000" dirty="0">
                <a:latin typeface="Calibri"/>
                <a:ea typeface="Calibri"/>
                <a:cs typeface="Calibri"/>
                <a:sym typeface="Calibri"/>
                <a:hlinkClick r:id="rId4"/>
              </a:rPr>
              <a:t> tracking in </a:t>
            </a:r>
            <a:r>
              <a:rPr lang="en-US" sz="2000" dirty="0" err="1">
                <a:latin typeface="Calibri"/>
                <a:ea typeface="Calibri"/>
                <a:cs typeface="Calibri"/>
                <a:sym typeface="Calibri"/>
                <a:hlinkClick r:id="rId4"/>
              </a:rPr>
              <a:t>Mllib</a:t>
            </a:r>
            <a:endParaRPr sz="2000" dirty="0">
              <a:latin typeface="Calibri"/>
              <a:ea typeface="Calibri"/>
              <a:cs typeface="Calibri"/>
              <a:sym typeface="Calibri"/>
            </a:endParaRPr>
          </a:p>
          <a:p>
            <a:pPr marL="342900" lvl="0" indent="-342900" algn="l" rtl="0">
              <a:spcBef>
                <a:spcPts val="400"/>
              </a:spcBef>
              <a:spcAft>
                <a:spcPts val="0"/>
              </a:spcAft>
              <a:buClr>
                <a:srgbClr val="002060"/>
              </a:buClr>
              <a:buSzPts val="2000"/>
              <a:buChar char="•"/>
            </a:pPr>
            <a:r>
              <a:rPr lang="en-US" sz="2000" dirty="0">
                <a:latin typeface="Calibri"/>
                <a:ea typeface="Calibri"/>
                <a:cs typeface="Calibri"/>
                <a:sym typeface="Calibri"/>
                <a:hlinkClick r:id="rId5"/>
              </a:rPr>
              <a:t>Distributed </a:t>
            </a:r>
            <a:r>
              <a:rPr lang="en-US" sz="2000" dirty="0" err="1">
                <a:latin typeface="Calibri"/>
                <a:ea typeface="Calibri"/>
                <a:cs typeface="Calibri"/>
                <a:sym typeface="Calibri"/>
                <a:hlinkClick r:id="rId5"/>
              </a:rPr>
              <a:t>Hyperopt</a:t>
            </a:r>
            <a:r>
              <a:rPr lang="en-US" sz="2000" dirty="0">
                <a:latin typeface="Calibri"/>
                <a:ea typeface="Calibri"/>
                <a:cs typeface="Calibri"/>
                <a:sym typeface="Calibri"/>
                <a:hlinkClick r:id="rId5"/>
              </a:rPr>
              <a:t> + Automated </a:t>
            </a:r>
            <a:r>
              <a:rPr lang="en-US" sz="2000" dirty="0" err="1">
                <a:latin typeface="Calibri"/>
                <a:ea typeface="Calibri"/>
                <a:cs typeface="Calibri"/>
                <a:sym typeface="Calibri"/>
                <a:hlinkClick r:id="rId5"/>
              </a:rPr>
              <a:t>MLflow</a:t>
            </a:r>
            <a:r>
              <a:rPr lang="en-US" sz="2000" dirty="0">
                <a:latin typeface="Calibri"/>
                <a:ea typeface="Calibri"/>
                <a:cs typeface="Calibri"/>
                <a:sym typeface="Calibri"/>
                <a:hlinkClick r:id="rId5"/>
              </a:rPr>
              <a:t> Tracking</a:t>
            </a:r>
            <a:endParaRPr dirty="0"/>
          </a:p>
          <a:p>
            <a:pPr marL="342900" lvl="0" indent="-215900" algn="l" rtl="0">
              <a:spcBef>
                <a:spcPts val="400"/>
              </a:spcBef>
              <a:spcAft>
                <a:spcPts val="0"/>
              </a:spcAft>
              <a:buClr>
                <a:srgbClr val="002060"/>
              </a:buClr>
              <a:buSzPts val="2000"/>
              <a:buNone/>
            </a:pPr>
            <a:endParaRPr sz="2000" dirty="0">
              <a:latin typeface="Calibri"/>
              <a:ea typeface="Calibri"/>
              <a:cs typeface="Calibri"/>
              <a:sym typeface="Calibri"/>
            </a:endParaRPr>
          </a:p>
          <a:p>
            <a:pPr marL="0" lvl="0" indent="0" algn="l" rtl="0">
              <a:spcBef>
                <a:spcPts val="400"/>
              </a:spcBef>
              <a:spcAft>
                <a:spcPts val="0"/>
              </a:spcAft>
              <a:buClr>
                <a:srgbClr val="002060"/>
              </a:buClr>
              <a:buSzPts val="2000"/>
              <a:buNone/>
            </a:pPr>
            <a:r>
              <a:rPr lang="en-US" sz="2000" dirty="0">
                <a:latin typeface="Calibri"/>
                <a:ea typeface="Calibri"/>
                <a:cs typeface="Calibri"/>
                <a:sym typeface="Calibri"/>
              </a:rPr>
              <a:t>Links</a:t>
            </a:r>
            <a:endParaRPr dirty="0"/>
          </a:p>
          <a:p>
            <a:pPr marL="342900" lvl="0" indent="-342900" algn="l" rtl="0">
              <a:spcBef>
                <a:spcPts val="400"/>
              </a:spcBef>
              <a:spcAft>
                <a:spcPts val="0"/>
              </a:spcAft>
              <a:buClr>
                <a:srgbClr val="002060"/>
              </a:buClr>
              <a:buSzPts val="2000"/>
              <a:buChar char="•"/>
            </a:pPr>
            <a:r>
              <a:rPr lang="en-US" sz="2000" u="sng" dirty="0">
                <a:solidFill>
                  <a:schemeClr val="hlink"/>
                </a:solidFill>
                <a:latin typeface="Calibri"/>
                <a:ea typeface="Calibri"/>
                <a:cs typeface="Calibri"/>
                <a:sym typeface="Calibri"/>
                <a:hlinkClick r:id="rId6"/>
              </a:rPr>
              <a:t>https://medium.com/data-design/visiting-categorical-features-and-encoding-in-decision-trees-53400fa65931</a:t>
            </a:r>
            <a:endParaRPr sz="2000" dirty="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7"/>
          <p:cNvSpPr txBox="1">
            <a:spLocks noGrp="1"/>
          </p:cNvSpPr>
          <p:nvPr>
            <p:ph type="title"/>
          </p:nvPr>
        </p:nvSpPr>
        <p:spPr>
          <a:xfrm>
            <a:off x="457200" y="1158875"/>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Questions</a:t>
            </a:r>
            <a:endParaRPr/>
          </a:p>
        </p:txBody>
      </p:sp>
      <p:pic>
        <p:nvPicPr>
          <p:cNvPr id="314" name="Google Shape;314;p27" descr="Image result for questions"/>
          <p:cNvPicPr preferRelativeResize="0"/>
          <p:nvPr/>
        </p:nvPicPr>
        <p:blipFill rotWithShape="1">
          <a:blip r:embed="rId3">
            <a:alphaModFix/>
          </a:blip>
          <a:srcRect/>
          <a:stretch/>
        </p:blipFill>
        <p:spPr>
          <a:xfrm>
            <a:off x="0" y="2389717"/>
            <a:ext cx="9144000" cy="397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a:t>
            </a:r>
            <a:endParaRPr/>
          </a:p>
        </p:txBody>
      </p:sp>
      <p:sp>
        <p:nvSpPr>
          <p:cNvPr id="111" name="Google Shape;111;p4"/>
          <p:cNvSpPr txBox="1">
            <a:spLocks noGrp="1"/>
          </p:cNvSpPr>
          <p:nvPr>
            <p:ph type="body" idx="1"/>
          </p:nvPr>
        </p:nvSpPr>
        <p:spPr>
          <a:xfrm>
            <a:off x="457200" y="2030427"/>
            <a:ext cx="8229600" cy="4294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2060"/>
              </a:buClr>
              <a:buSzPts val="2400"/>
              <a:buNone/>
            </a:pPr>
            <a:r>
              <a:rPr lang="en-US" sz="2000" u="sng">
                <a:solidFill>
                  <a:schemeClr val="hlink"/>
                </a:solidFill>
                <a:hlinkClick r:id="rId3"/>
              </a:rPr>
              <a:t>Decision Trees</a:t>
            </a:r>
            <a:r>
              <a:rPr lang="en-US" sz="2000"/>
              <a:t> are … </a:t>
            </a:r>
            <a:endParaRPr sz="2000"/>
          </a:p>
          <a:p>
            <a:pPr marL="342900" lvl="0" indent="-317500" algn="l" rtl="0">
              <a:spcBef>
                <a:spcPts val="480"/>
              </a:spcBef>
              <a:spcAft>
                <a:spcPts val="0"/>
              </a:spcAft>
              <a:buClr>
                <a:srgbClr val="002060"/>
              </a:buClr>
              <a:buSzPts val="2000"/>
              <a:buChar char="•"/>
            </a:pPr>
            <a:r>
              <a:rPr lang="en-US" sz="2000"/>
              <a:t>Sequence of if-then-else rules learned from the data</a:t>
            </a:r>
            <a:endParaRPr sz="2000"/>
          </a:p>
          <a:p>
            <a:pPr marL="342900" lvl="0" indent="-317500" algn="l" rtl="0">
              <a:spcBef>
                <a:spcPts val="480"/>
              </a:spcBef>
              <a:spcAft>
                <a:spcPts val="0"/>
              </a:spcAft>
              <a:buClr>
                <a:srgbClr val="002060"/>
              </a:buClr>
              <a:buSzPts val="2000"/>
              <a:buChar char="•"/>
            </a:pPr>
            <a:r>
              <a:rPr lang="en-US" sz="2000"/>
              <a:t>Can be used for classification or regression</a:t>
            </a:r>
            <a:endParaRPr sz="2000"/>
          </a:p>
          <a:p>
            <a:pPr marL="342900" lvl="0" indent="-317500" algn="l" rtl="0">
              <a:spcBef>
                <a:spcPts val="480"/>
              </a:spcBef>
              <a:spcAft>
                <a:spcPts val="0"/>
              </a:spcAft>
              <a:buClr>
                <a:srgbClr val="002060"/>
              </a:buClr>
              <a:buSzPts val="2000"/>
              <a:buChar char="•"/>
            </a:pPr>
            <a:r>
              <a:rPr lang="en-US" sz="2000"/>
              <a:t>Relatively fast to build</a:t>
            </a:r>
            <a:endParaRPr sz="2000"/>
          </a:p>
          <a:p>
            <a:pPr marL="342900" lvl="0" indent="-317500" algn="l" rtl="0">
              <a:spcBef>
                <a:spcPts val="480"/>
              </a:spcBef>
              <a:spcAft>
                <a:spcPts val="0"/>
              </a:spcAft>
              <a:buClr>
                <a:srgbClr val="002060"/>
              </a:buClr>
              <a:buSzPts val="2000"/>
              <a:buChar char="•"/>
            </a:pPr>
            <a:r>
              <a:rPr lang="en-US" sz="2000"/>
              <a:t>Highly interpretable</a:t>
            </a:r>
            <a:endParaRPr sz="2000"/>
          </a:p>
          <a:p>
            <a:pPr marL="342900" lvl="0" indent="-317500" algn="l" rtl="0">
              <a:spcBef>
                <a:spcPts val="480"/>
              </a:spcBef>
              <a:spcAft>
                <a:spcPts val="0"/>
              </a:spcAft>
              <a:buClr>
                <a:srgbClr val="002060"/>
              </a:buClr>
              <a:buSzPts val="2000"/>
              <a:buChar char="•"/>
            </a:pPr>
            <a:r>
              <a:rPr lang="en-US" sz="2000">
                <a:solidFill>
                  <a:srgbClr val="B45F06"/>
                </a:solidFill>
              </a:rPr>
              <a:t>Scale-invariant</a:t>
            </a:r>
            <a:r>
              <a:rPr lang="en-US" sz="2000"/>
              <a:t> – standardizing or scaling the numeric features do not change the performance of the tree. </a:t>
            </a:r>
            <a:endParaRPr sz="2000"/>
          </a:p>
          <a:p>
            <a:pPr marL="342900" lvl="0" indent="-317500" algn="l" rtl="0">
              <a:spcBef>
                <a:spcPts val="480"/>
              </a:spcBef>
              <a:spcAft>
                <a:spcPts val="0"/>
              </a:spcAft>
              <a:buClr>
                <a:srgbClr val="002060"/>
              </a:buClr>
              <a:buSzPts val="2000"/>
              <a:buChar char="•"/>
            </a:pPr>
            <a:r>
              <a:rPr lang="en-US" sz="2000">
                <a:solidFill>
                  <a:srgbClr val="B45F06"/>
                </a:solidFill>
              </a:rPr>
              <a:t>Series of if-then-else rules</a:t>
            </a:r>
            <a:r>
              <a:rPr lang="en-US" sz="2000"/>
              <a:t> learning from the data for classification or regression tasks. </a:t>
            </a:r>
            <a:endParaRPr sz="2000"/>
          </a:p>
          <a:p>
            <a:pPr marL="342900" lvl="0" indent="-317500" algn="l" rtl="0">
              <a:spcBef>
                <a:spcPts val="480"/>
              </a:spcBef>
              <a:spcAft>
                <a:spcPts val="0"/>
              </a:spcAft>
              <a:buClr>
                <a:srgbClr val="002060"/>
              </a:buClr>
              <a:buSzPts val="2000"/>
              <a:buChar char="•"/>
            </a:pPr>
            <a:r>
              <a:rPr lang="en-US" sz="2000"/>
              <a:t>Not always the most accurate model</a:t>
            </a:r>
            <a:endParaRPr sz="2000"/>
          </a:p>
          <a:p>
            <a:pPr marL="342900" lvl="0" indent="-317500" algn="l" rtl="0">
              <a:spcBef>
                <a:spcPts val="480"/>
              </a:spcBef>
              <a:spcAft>
                <a:spcPts val="0"/>
              </a:spcAft>
              <a:buClr>
                <a:srgbClr val="B45F06"/>
              </a:buClr>
              <a:buSzPts val="2000"/>
              <a:buChar char="•"/>
            </a:pPr>
            <a:r>
              <a:rPr lang="en-US" sz="2000">
                <a:solidFill>
                  <a:srgbClr val="B45F06"/>
                </a:solidFill>
              </a:rPr>
              <a:t>Sensitive to the specific data they were trained on</a:t>
            </a:r>
            <a:endParaRPr sz="2000">
              <a:solidFill>
                <a:srgbClr val="B45F0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a:t>
            </a:r>
            <a:endParaRPr/>
          </a:p>
        </p:txBody>
      </p:sp>
      <p:sp>
        <p:nvSpPr>
          <p:cNvPr id="117" name="Google Shape;117;p5"/>
          <p:cNvSpPr txBox="1">
            <a:spLocks noGrp="1"/>
          </p:cNvSpPr>
          <p:nvPr>
            <p:ph type="body" idx="1"/>
          </p:nvPr>
        </p:nvSpPr>
        <p:spPr>
          <a:xfrm>
            <a:off x="457200" y="2030413"/>
            <a:ext cx="8229600" cy="3673475"/>
          </a:xfrm>
          <a:prstGeom prst="rect">
            <a:avLst/>
          </a:prstGeom>
          <a:noFill/>
          <a:ln>
            <a:noFill/>
          </a:ln>
        </p:spPr>
        <p:txBody>
          <a:bodyPr spcFirstLastPara="1" wrap="square" lIns="91425" tIns="45700" rIns="91425" bIns="45700" anchor="t" anchorCtr="0">
            <a:noAutofit/>
          </a:bodyPr>
          <a:lstStyle/>
          <a:p>
            <a:pPr marL="342900" lvl="0" indent="-317500" algn="l" rtl="0">
              <a:spcBef>
                <a:spcPts val="0"/>
              </a:spcBef>
              <a:spcAft>
                <a:spcPts val="0"/>
              </a:spcAft>
              <a:buClr>
                <a:srgbClr val="002060"/>
              </a:buClr>
              <a:buSzPts val="2000"/>
              <a:buChar char="•"/>
            </a:pPr>
            <a:r>
              <a:rPr lang="en-US" sz="2000"/>
              <a:t>The </a:t>
            </a:r>
            <a:r>
              <a:rPr lang="en-US" sz="2000">
                <a:solidFill>
                  <a:srgbClr val="B45F06"/>
                </a:solidFill>
              </a:rPr>
              <a:t>depth of a decision tree </a:t>
            </a:r>
            <a:r>
              <a:rPr lang="en-US" sz="2000"/>
              <a:t>is the longest path from the root node to any given leaf node. </a:t>
            </a:r>
            <a:endParaRPr sz="2000"/>
          </a:p>
          <a:p>
            <a:pPr marL="342900" lvl="0" indent="-317500" algn="l" rtl="0">
              <a:spcBef>
                <a:spcPts val="480"/>
              </a:spcBef>
              <a:spcAft>
                <a:spcPts val="0"/>
              </a:spcAft>
              <a:buClr>
                <a:srgbClr val="002060"/>
              </a:buClr>
              <a:buSzPts val="2000"/>
              <a:buChar char="•"/>
            </a:pPr>
            <a:r>
              <a:rPr lang="en-US" sz="2000"/>
              <a:t>Trees that are </a:t>
            </a:r>
            <a:r>
              <a:rPr lang="en-US" sz="2000">
                <a:solidFill>
                  <a:srgbClr val="B45F06"/>
                </a:solidFill>
              </a:rPr>
              <a:t>very deep</a:t>
            </a:r>
            <a:r>
              <a:rPr lang="en-US" sz="2000"/>
              <a:t> are </a:t>
            </a:r>
            <a:r>
              <a:rPr lang="en-US" sz="2000">
                <a:solidFill>
                  <a:srgbClr val="B45F06"/>
                </a:solidFill>
              </a:rPr>
              <a:t>prone to overfitting</a:t>
            </a:r>
            <a:r>
              <a:rPr lang="en-US" sz="2000"/>
              <a:t>, or memorizing noise in the training data set. </a:t>
            </a:r>
            <a:endParaRPr sz="2000"/>
          </a:p>
          <a:p>
            <a:pPr marL="342900" lvl="0" indent="-317500" algn="l" rtl="0">
              <a:spcBef>
                <a:spcPts val="480"/>
              </a:spcBef>
              <a:spcAft>
                <a:spcPts val="0"/>
              </a:spcAft>
              <a:buClr>
                <a:srgbClr val="002060"/>
              </a:buClr>
              <a:buSzPts val="2000"/>
              <a:buChar char="•"/>
            </a:pPr>
            <a:r>
              <a:rPr lang="en-US" sz="2000"/>
              <a:t>Trees that are </a:t>
            </a:r>
            <a:r>
              <a:rPr lang="en-US" sz="2000">
                <a:solidFill>
                  <a:srgbClr val="B45F06"/>
                </a:solidFill>
              </a:rPr>
              <a:t>too shallow</a:t>
            </a:r>
            <a:r>
              <a:rPr lang="en-US" sz="2000"/>
              <a:t> will </a:t>
            </a:r>
            <a:r>
              <a:rPr lang="en-US" sz="2000">
                <a:solidFill>
                  <a:srgbClr val="B45F06"/>
                </a:solidFill>
              </a:rPr>
              <a:t>underfit the data set</a:t>
            </a:r>
            <a:r>
              <a:rPr lang="en-US" sz="2000"/>
              <a:t> (could pick up more signal from the data). </a:t>
            </a:r>
            <a:endParaRPr sz="2000"/>
          </a:p>
          <a:p>
            <a:pPr marL="342900" lvl="0" indent="-317500" algn="l" rtl="0">
              <a:spcBef>
                <a:spcPts val="480"/>
              </a:spcBef>
              <a:spcAft>
                <a:spcPts val="0"/>
              </a:spcAft>
              <a:buClr>
                <a:srgbClr val="002060"/>
              </a:buClr>
              <a:buSzPts val="2000"/>
              <a:buChar char="•"/>
            </a:pPr>
            <a:r>
              <a:rPr lang="en-US" sz="2000"/>
              <a:t>For decision trees there is </a:t>
            </a:r>
            <a:r>
              <a:rPr lang="en-US" sz="2000">
                <a:solidFill>
                  <a:srgbClr val="B45F06"/>
                </a:solidFill>
              </a:rPr>
              <a:t>no need to worry about standardizing or scaling the input features (no impact on the splits).</a:t>
            </a:r>
            <a:endParaRPr sz="2000">
              <a:solidFill>
                <a:srgbClr val="B45F06"/>
              </a:solidFill>
            </a:endParaRPr>
          </a:p>
          <a:p>
            <a:pPr marL="742950" lvl="1" indent="-298450" algn="l" rtl="0">
              <a:spcBef>
                <a:spcPts val="480"/>
              </a:spcBef>
              <a:spcAft>
                <a:spcPts val="0"/>
              </a:spcAft>
              <a:buClr>
                <a:srgbClr val="002060"/>
              </a:buClr>
              <a:buSzPts val="2000"/>
              <a:buChar char="–"/>
            </a:pPr>
            <a:r>
              <a:rPr lang="en-US" sz="2000"/>
              <a:t>Note: A care has to be given about how to prepare the categorical features.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ceb55a1435_0_1"/>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a:t>
            </a:r>
            <a:endParaRPr/>
          </a:p>
        </p:txBody>
      </p:sp>
      <p:sp>
        <p:nvSpPr>
          <p:cNvPr id="123" name="Google Shape;123;gceb55a1435_0_1"/>
          <p:cNvSpPr txBox="1">
            <a:spLocks noGrp="1"/>
          </p:cNvSpPr>
          <p:nvPr>
            <p:ph type="body" idx="1"/>
          </p:nvPr>
        </p:nvSpPr>
        <p:spPr>
          <a:xfrm>
            <a:off x="457200" y="2030413"/>
            <a:ext cx="8229600" cy="3673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a:t>spark.ml decision tree implementation:</a:t>
            </a:r>
            <a:endParaRPr sz="2000"/>
          </a:p>
          <a:p>
            <a:pPr marL="457200" lvl="0" indent="-355600" algn="l" rtl="0">
              <a:spcBef>
                <a:spcPts val="0"/>
              </a:spcBef>
              <a:spcAft>
                <a:spcPts val="0"/>
              </a:spcAft>
              <a:buSzPts val="2000"/>
              <a:buChar char="•"/>
            </a:pPr>
            <a:r>
              <a:rPr lang="en-US" sz="2000"/>
              <a:t>Supports binary and multiclass classification and regression. </a:t>
            </a:r>
            <a:endParaRPr sz="2000"/>
          </a:p>
          <a:p>
            <a:pPr marL="457200" lvl="0" indent="-355600" algn="l" rtl="0">
              <a:spcBef>
                <a:spcPts val="0"/>
              </a:spcBef>
              <a:spcAft>
                <a:spcPts val="0"/>
              </a:spcAft>
              <a:buSzPts val="2000"/>
              <a:buChar char="•"/>
            </a:pPr>
            <a:r>
              <a:rPr lang="en-US" sz="2000"/>
              <a:t>Both continuous and categorical features can be used.</a:t>
            </a:r>
            <a:endParaRPr sz="2000"/>
          </a:p>
          <a:p>
            <a:pPr marL="457200" lvl="0" indent="-355600" algn="l" rtl="0">
              <a:spcBef>
                <a:spcPts val="0"/>
              </a:spcBef>
              <a:spcAft>
                <a:spcPts val="0"/>
              </a:spcAft>
              <a:buSzPts val="2000"/>
              <a:buChar char="•"/>
            </a:pPr>
            <a:r>
              <a:rPr lang="en-US" sz="2000"/>
              <a:t>Partitions data by rows, allowing distributed training with millions or even billions of instances. </a:t>
            </a:r>
            <a:endParaRPr sz="2000"/>
          </a:p>
          <a:p>
            <a:pPr marL="0" lvl="0" indent="0" algn="l" rtl="0">
              <a:spcBef>
                <a:spcPts val="0"/>
              </a:spcBef>
              <a:spcAft>
                <a:spcPts val="0"/>
              </a:spcAft>
              <a:buNone/>
            </a:pPr>
            <a:endParaRPr sz="2000"/>
          </a:p>
          <a:p>
            <a:pPr marL="0" lvl="0" indent="0" algn="l" rtl="0">
              <a:spcBef>
                <a:spcPts val="0"/>
              </a:spcBef>
              <a:spcAft>
                <a:spcPts val="0"/>
              </a:spcAft>
              <a:buNone/>
            </a:pPr>
            <a:r>
              <a:rPr lang="en-US" sz="2000"/>
              <a:t>Difference between ML and MLlib implementations</a:t>
            </a:r>
            <a:endParaRPr sz="2000"/>
          </a:p>
          <a:p>
            <a:pPr marL="457200" lvl="0" indent="-355600" algn="l" rtl="0">
              <a:spcBef>
                <a:spcPts val="0"/>
              </a:spcBef>
              <a:spcAft>
                <a:spcPts val="0"/>
              </a:spcAft>
              <a:buSzPts val="2000"/>
              <a:buChar char="•"/>
            </a:pPr>
            <a:r>
              <a:rPr lang="en-US" sz="2000"/>
              <a:t>ML supports ML Pipelines</a:t>
            </a:r>
            <a:endParaRPr sz="2000"/>
          </a:p>
          <a:p>
            <a:pPr marL="457200" lvl="0" indent="-355600" algn="l" rtl="0">
              <a:spcBef>
                <a:spcPts val="0"/>
              </a:spcBef>
              <a:spcAft>
                <a:spcPts val="0"/>
              </a:spcAft>
              <a:buSzPts val="2000"/>
              <a:buChar char="•"/>
            </a:pPr>
            <a:r>
              <a:rPr lang="en-US" sz="2000"/>
              <a:t>ML separates Decision Trees for classification vs. regression</a:t>
            </a:r>
            <a:endParaRPr sz="2000"/>
          </a:p>
          <a:p>
            <a:pPr marL="457200" lvl="0" indent="-355600" algn="l" rtl="0">
              <a:spcBef>
                <a:spcPts val="0"/>
              </a:spcBef>
              <a:spcAft>
                <a:spcPts val="0"/>
              </a:spcAft>
              <a:buSzPts val="2000"/>
              <a:buChar char="•"/>
            </a:pPr>
            <a:r>
              <a:rPr lang="en-US" sz="2000"/>
              <a:t>ML uses DataFrame metadata to distinguish continuous and categorical features</a:t>
            </a:r>
            <a:endParaRPr sz="2000"/>
          </a:p>
        </p:txBody>
      </p:sp>
      <p:sp>
        <p:nvSpPr>
          <p:cNvPr id="124" name="Google Shape;124;gceb55a1435_0_1"/>
          <p:cNvSpPr txBox="1"/>
          <p:nvPr/>
        </p:nvSpPr>
        <p:spPr>
          <a:xfrm>
            <a:off x="656900" y="5725500"/>
            <a:ext cx="8487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References: </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ML implementation: </a:t>
            </a:r>
            <a:r>
              <a:rPr lang="en-US" u="sng">
                <a:solidFill>
                  <a:schemeClr val="hlink"/>
                </a:solidFill>
                <a:latin typeface="Calibri"/>
                <a:ea typeface="Calibri"/>
                <a:cs typeface="Calibri"/>
                <a:sym typeface="Calibri"/>
                <a:hlinkClick r:id="rId3"/>
              </a:rPr>
              <a:t>https://spark.apache.org/docs/3.1.1/ml-classification-regression.html#decision-trees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US">
                <a:latin typeface="Calibri"/>
                <a:ea typeface="Calibri"/>
                <a:cs typeface="Calibri"/>
                <a:sym typeface="Calibri"/>
              </a:rPr>
              <a:t>MLlib implementation: </a:t>
            </a:r>
            <a:r>
              <a:rPr lang="en-US" u="sng">
                <a:solidFill>
                  <a:schemeClr val="hlink"/>
                </a:solidFill>
                <a:latin typeface="Calibri"/>
                <a:ea typeface="Calibri"/>
                <a:cs typeface="Calibri"/>
                <a:sym typeface="Calibri"/>
                <a:hlinkClick r:id="rId4"/>
              </a:rPr>
              <a:t>https://spark.apache.org/docs/3.1.1/mllib-decision-tree.html</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ceb55a1435_0_21"/>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 - Input Columns</a:t>
            </a:r>
            <a:endParaRPr/>
          </a:p>
        </p:txBody>
      </p:sp>
      <p:pic>
        <p:nvPicPr>
          <p:cNvPr id="130" name="Google Shape;130;gceb55a1435_0_21"/>
          <p:cNvPicPr preferRelativeResize="0"/>
          <p:nvPr/>
        </p:nvPicPr>
        <p:blipFill>
          <a:blip r:embed="rId3">
            <a:alphaModFix/>
          </a:blip>
          <a:stretch>
            <a:fillRect/>
          </a:stretch>
        </p:blipFill>
        <p:spPr>
          <a:xfrm>
            <a:off x="457200" y="2030425"/>
            <a:ext cx="8229600" cy="174129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ceb55a1435_0_34"/>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 - Output Columns</a:t>
            </a:r>
            <a:endParaRPr/>
          </a:p>
        </p:txBody>
      </p:sp>
      <p:pic>
        <p:nvPicPr>
          <p:cNvPr id="136" name="Google Shape;136;gceb55a1435_0_34"/>
          <p:cNvPicPr preferRelativeResize="0"/>
          <p:nvPr/>
        </p:nvPicPr>
        <p:blipFill>
          <a:blip r:embed="rId3">
            <a:alphaModFix/>
          </a:blip>
          <a:stretch>
            <a:fillRect/>
          </a:stretch>
        </p:blipFill>
        <p:spPr>
          <a:xfrm>
            <a:off x="457200" y="2030427"/>
            <a:ext cx="8229601" cy="39387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txBox="1">
            <a:spLocks noGrp="1"/>
          </p:cNvSpPr>
          <p:nvPr>
            <p:ph type="title"/>
          </p:nvPr>
        </p:nvSpPr>
        <p:spPr>
          <a:xfrm>
            <a:off x="457200" y="8874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Decision Trees - Classification</a:t>
            </a:r>
            <a:endParaRPr/>
          </a:p>
        </p:txBody>
      </p:sp>
      <p:sp>
        <p:nvSpPr>
          <p:cNvPr id="142" name="Google Shape;142;p6"/>
          <p:cNvSpPr/>
          <p:nvPr/>
        </p:nvSpPr>
        <p:spPr>
          <a:xfrm>
            <a:off x="413850" y="1839300"/>
            <a:ext cx="8316300" cy="46113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00050" lvl="1" indent="0" algn="l" rtl="0">
              <a:spcBef>
                <a:spcPts val="280"/>
              </a:spcBef>
              <a:spcAft>
                <a:spcPts val="0"/>
              </a:spcAft>
              <a:buNone/>
            </a:pPr>
            <a:r>
              <a:rPr lang="en-US" sz="1300" b="1" dirty="0">
                <a:solidFill>
                  <a:srgbClr val="007020"/>
                </a:solidFill>
                <a:highlight>
                  <a:srgbClr val="F5F5F5"/>
                </a:highlight>
                <a:latin typeface="Courier"/>
                <a:ea typeface="Courier"/>
                <a:cs typeface="Courier"/>
                <a:sym typeface="Courier"/>
              </a:rPr>
              <a:t>from</a:t>
            </a:r>
            <a:r>
              <a:rPr lang="en-US" sz="1300" dirty="0">
                <a:solidFill>
                  <a:srgbClr val="212529"/>
                </a:solidFill>
                <a:highlight>
                  <a:srgbClr val="F5F5F5"/>
                </a:highlight>
                <a:latin typeface="Courier"/>
                <a:ea typeface="Courier"/>
                <a:cs typeface="Courier"/>
                <a:sym typeface="Courier"/>
              </a:rPr>
              <a:t> </a:t>
            </a:r>
            <a:r>
              <a:rPr lang="en-US" sz="1300" b="1" dirty="0" err="1">
                <a:solidFill>
                  <a:srgbClr val="0E84B5"/>
                </a:solidFill>
                <a:highlight>
                  <a:srgbClr val="F5F5F5"/>
                </a:highlight>
                <a:latin typeface="Courier"/>
                <a:ea typeface="Courier"/>
                <a:cs typeface="Courier"/>
                <a:sym typeface="Courier"/>
              </a:rPr>
              <a:t>pyspark.ml</a:t>
            </a:r>
            <a:r>
              <a:rPr lang="en-US" sz="1300" dirty="0">
                <a:solidFill>
                  <a:srgbClr val="212529"/>
                </a:solidFill>
                <a:highlight>
                  <a:srgbClr val="F5F5F5"/>
                </a:highlight>
                <a:latin typeface="Courier"/>
                <a:ea typeface="Courier"/>
                <a:cs typeface="Courier"/>
                <a:sym typeface="Courier"/>
              </a:rPr>
              <a:t> </a:t>
            </a:r>
            <a:r>
              <a:rPr lang="en-US" sz="1300" b="1" dirty="0">
                <a:solidFill>
                  <a:srgbClr val="007020"/>
                </a:solidFill>
                <a:highlight>
                  <a:srgbClr val="F5F5F5"/>
                </a:highlight>
                <a:latin typeface="Courier"/>
                <a:ea typeface="Courier"/>
                <a:cs typeface="Courier"/>
                <a:sym typeface="Courier"/>
              </a:rPr>
              <a:t>import</a:t>
            </a:r>
            <a:r>
              <a:rPr lang="en-US" sz="1300" dirty="0">
                <a:solidFill>
                  <a:srgbClr val="212529"/>
                </a:solidFill>
                <a:highlight>
                  <a:srgbClr val="F5F5F5"/>
                </a:highlight>
                <a:latin typeface="Courier"/>
                <a:ea typeface="Courier"/>
                <a:cs typeface="Courier"/>
                <a:sym typeface="Courier"/>
              </a:rPr>
              <a:t> Pipeline</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b="1" dirty="0">
                <a:solidFill>
                  <a:srgbClr val="007020"/>
                </a:solidFill>
                <a:highlight>
                  <a:srgbClr val="F5F5F5"/>
                </a:highlight>
                <a:latin typeface="Courier"/>
                <a:ea typeface="Courier"/>
                <a:cs typeface="Courier"/>
                <a:sym typeface="Courier"/>
              </a:rPr>
              <a:t>from</a:t>
            </a:r>
            <a:r>
              <a:rPr lang="en-US" sz="1300" dirty="0">
                <a:solidFill>
                  <a:srgbClr val="212529"/>
                </a:solidFill>
                <a:highlight>
                  <a:srgbClr val="F5F5F5"/>
                </a:highlight>
                <a:latin typeface="Courier"/>
                <a:ea typeface="Courier"/>
                <a:cs typeface="Courier"/>
                <a:sym typeface="Courier"/>
              </a:rPr>
              <a:t> </a:t>
            </a:r>
            <a:r>
              <a:rPr lang="en-US" sz="1300" b="1" dirty="0" err="1">
                <a:solidFill>
                  <a:srgbClr val="0E84B5"/>
                </a:solidFill>
                <a:highlight>
                  <a:srgbClr val="F5F5F5"/>
                </a:highlight>
                <a:latin typeface="Courier"/>
                <a:ea typeface="Courier"/>
                <a:cs typeface="Courier"/>
                <a:sym typeface="Courier"/>
              </a:rPr>
              <a:t>pyspark.ml.classification</a:t>
            </a:r>
            <a:r>
              <a:rPr lang="en-US" sz="1300" dirty="0">
                <a:solidFill>
                  <a:srgbClr val="212529"/>
                </a:solidFill>
                <a:highlight>
                  <a:srgbClr val="F5F5F5"/>
                </a:highlight>
                <a:latin typeface="Courier"/>
                <a:ea typeface="Courier"/>
                <a:cs typeface="Courier"/>
                <a:sym typeface="Courier"/>
              </a:rPr>
              <a:t> </a:t>
            </a:r>
            <a:r>
              <a:rPr lang="en-US" sz="1300" b="1" dirty="0">
                <a:solidFill>
                  <a:srgbClr val="007020"/>
                </a:solidFill>
                <a:highlight>
                  <a:srgbClr val="F5F5F5"/>
                </a:highlight>
                <a:latin typeface="Courier"/>
                <a:ea typeface="Courier"/>
                <a:cs typeface="Courier"/>
                <a:sym typeface="Courier"/>
              </a:rPr>
              <a:t>import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DecisionTreeClassifier</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b="1" dirty="0">
                <a:solidFill>
                  <a:srgbClr val="007020"/>
                </a:solidFill>
                <a:highlight>
                  <a:srgbClr val="F5F5F5"/>
                </a:highlight>
                <a:latin typeface="Courier"/>
                <a:ea typeface="Courier"/>
                <a:cs typeface="Courier"/>
                <a:sym typeface="Courier"/>
              </a:rPr>
              <a:t>from</a:t>
            </a:r>
            <a:r>
              <a:rPr lang="en-US" sz="1300" dirty="0">
                <a:solidFill>
                  <a:srgbClr val="212529"/>
                </a:solidFill>
                <a:highlight>
                  <a:srgbClr val="F5F5F5"/>
                </a:highlight>
                <a:latin typeface="Courier"/>
                <a:ea typeface="Courier"/>
                <a:cs typeface="Courier"/>
                <a:sym typeface="Courier"/>
              </a:rPr>
              <a:t> </a:t>
            </a:r>
            <a:r>
              <a:rPr lang="en-US" sz="1300" b="1" dirty="0" err="1">
                <a:solidFill>
                  <a:srgbClr val="0E84B5"/>
                </a:solidFill>
                <a:highlight>
                  <a:srgbClr val="F5F5F5"/>
                </a:highlight>
                <a:latin typeface="Courier"/>
                <a:ea typeface="Courier"/>
                <a:cs typeface="Courier"/>
                <a:sym typeface="Courier"/>
              </a:rPr>
              <a:t>pyspark.ml.feature</a:t>
            </a:r>
            <a:r>
              <a:rPr lang="en-US" sz="1300" dirty="0">
                <a:solidFill>
                  <a:srgbClr val="212529"/>
                </a:solidFill>
                <a:highlight>
                  <a:srgbClr val="F5F5F5"/>
                </a:highlight>
                <a:latin typeface="Courier"/>
                <a:ea typeface="Courier"/>
                <a:cs typeface="Courier"/>
                <a:sym typeface="Courier"/>
              </a:rPr>
              <a:t> </a:t>
            </a:r>
            <a:r>
              <a:rPr lang="en-US" sz="1300" b="1" dirty="0">
                <a:solidFill>
                  <a:srgbClr val="007020"/>
                </a:solidFill>
                <a:highlight>
                  <a:srgbClr val="F5F5F5"/>
                </a:highlight>
                <a:latin typeface="Courier"/>
                <a:ea typeface="Courier"/>
                <a:cs typeface="Courier"/>
                <a:sym typeface="Courier"/>
              </a:rPr>
              <a:t>import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StringIndexer</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VectorIndexer</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b="1" dirty="0">
                <a:solidFill>
                  <a:srgbClr val="007020"/>
                </a:solidFill>
                <a:highlight>
                  <a:srgbClr val="F5F5F5"/>
                </a:highlight>
                <a:latin typeface="Courier"/>
                <a:ea typeface="Courier"/>
                <a:cs typeface="Courier"/>
                <a:sym typeface="Courier"/>
              </a:rPr>
              <a:t>from</a:t>
            </a:r>
            <a:r>
              <a:rPr lang="en-US" sz="1300" dirty="0">
                <a:solidFill>
                  <a:srgbClr val="212529"/>
                </a:solidFill>
                <a:highlight>
                  <a:srgbClr val="F5F5F5"/>
                </a:highlight>
                <a:latin typeface="Courier"/>
                <a:ea typeface="Courier"/>
                <a:cs typeface="Courier"/>
                <a:sym typeface="Courier"/>
              </a:rPr>
              <a:t> </a:t>
            </a:r>
            <a:r>
              <a:rPr lang="en-US" sz="1300" b="1" dirty="0" err="1">
                <a:solidFill>
                  <a:srgbClr val="0E84B5"/>
                </a:solidFill>
                <a:highlight>
                  <a:srgbClr val="F5F5F5"/>
                </a:highlight>
                <a:latin typeface="Courier"/>
                <a:ea typeface="Courier"/>
                <a:cs typeface="Courier"/>
                <a:sym typeface="Courier"/>
              </a:rPr>
              <a:t>pyspark.ml.evaluation</a:t>
            </a:r>
            <a:r>
              <a:rPr lang="en-US" sz="1300" dirty="0">
                <a:solidFill>
                  <a:srgbClr val="212529"/>
                </a:solidFill>
                <a:highlight>
                  <a:srgbClr val="F5F5F5"/>
                </a:highlight>
                <a:latin typeface="Courier"/>
                <a:ea typeface="Courier"/>
                <a:cs typeface="Courier"/>
                <a:sym typeface="Courier"/>
              </a:rPr>
              <a:t> </a:t>
            </a:r>
            <a:r>
              <a:rPr lang="en-US" sz="1300" b="1" dirty="0">
                <a:solidFill>
                  <a:srgbClr val="007020"/>
                </a:solidFill>
                <a:highlight>
                  <a:srgbClr val="F5F5F5"/>
                </a:highlight>
                <a:latin typeface="Courier"/>
                <a:ea typeface="Courier"/>
                <a:cs typeface="Courier"/>
                <a:sym typeface="Courier"/>
              </a:rPr>
              <a:t>import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MulticlassClassificationEvaluator</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a:solidFill>
                  <a:srgbClr val="212529"/>
                </a:solidFill>
                <a:highlight>
                  <a:srgbClr val="F5F5F5"/>
                </a:highlight>
                <a:latin typeface="Courier"/>
                <a:ea typeface="Courier"/>
                <a:cs typeface="Courier"/>
                <a:sym typeface="Courier"/>
              </a:rPr>
              <a:t>data </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spark.read.</a:t>
            </a:r>
            <a:r>
              <a:rPr lang="en-US" sz="1300" dirty="0" err="1">
                <a:solidFill>
                  <a:srgbClr val="007020"/>
                </a:solidFill>
                <a:highlight>
                  <a:srgbClr val="F5F5F5"/>
                </a:highlight>
                <a:latin typeface="Courier"/>
                <a:ea typeface="Courier"/>
                <a:cs typeface="Courier"/>
                <a:sym typeface="Courier"/>
              </a:rPr>
              <a:t>format</a:t>
            </a:r>
            <a:r>
              <a:rPr lang="en-US" sz="1300" dirty="0">
                <a:solidFill>
                  <a:srgbClr val="212529"/>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a:t>
            </a:r>
            <a:r>
              <a:rPr lang="en-US" sz="1300" dirty="0" err="1">
                <a:solidFill>
                  <a:srgbClr val="4070A0"/>
                </a:solidFill>
                <a:highlight>
                  <a:srgbClr val="F5F5F5"/>
                </a:highlight>
                <a:latin typeface="Courier"/>
                <a:ea typeface="Courier"/>
                <a:cs typeface="Courier"/>
                <a:sym typeface="Courier"/>
              </a:rPr>
              <a:t>libsvm</a:t>
            </a:r>
            <a:r>
              <a:rPr lang="en-US" sz="1300" dirty="0">
                <a:solidFill>
                  <a:srgbClr val="4070A0"/>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).load(</a:t>
            </a:r>
            <a:r>
              <a:rPr lang="en-US" sz="1300" dirty="0">
                <a:solidFill>
                  <a:srgbClr val="4070A0"/>
                </a:solidFill>
                <a:highlight>
                  <a:srgbClr val="F5F5F5"/>
                </a:highlight>
                <a:latin typeface="Courier"/>
                <a:ea typeface="Courier"/>
                <a:cs typeface="Courier"/>
                <a:sym typeface="Courier"/>
              </a:rPr>
              <a:t>"data/</a:t>
            </a:r>
            <a:r>
              <a:rPr lang="en-US" sz="1300" dirty="0" err="1">
                <a:solidFill>
                  <a:srgbClr val="4070A0"/>
                </a:solidFill>
                <a:highlight>
                  <a:srgbClr val="F5F5F5"/>
                </a:highlight>
                <a:latin typeface="Courier"/>
                <a:ea typeface="Courier"/>
                <a:cs typeface="Courier"/>
                <a:sym typeface="Courier"/>
              </a:rPr>
              <a:t>mllib</a:t>
            </a:r>
            <a:r>
              <a:rPr lang="en-US" sz="1300" dirty="0">
                <a:solidFill>
                  <a:srgbClr val="4070A0"/>
                </a:solidFill>
                <a:highlight>
                  <a:srgbClr val="F5F5F5"/>
                </a:highlight>
                <a:latin typeface="Courier"/>
                <a:ea typeface="Courier"/>
                <a:cs typeface="Courier"/>
                <a:sym typeface="Courier"/>
              </a:rPr>
              <a:t>/</a:t>
            </a:r>
            <a:r>
              <a:rPr lang="en-US" sz="1300" dirty="0" err="1">
                <a:solidFill>
                  <a:srgbClr val="4070A0"/>
                </a:solidFill>
                <a:highlight>
                  <a:srgbClr val="F5F5F5"/>
                </a:highlight>
                <a:latin typeface="Courier"/>
                <a:ea typeface="Courier"/>
                <a:cs typeface="Courier"/>
                <a:sym typeface="Courier"/>
              </a:rPr>
              <a:t>sample_libsvm_data.txt</a:t>
            </a:r>
            <a:r>
              <a:rPr lang="en-US" sz="1300" dirty="0">
                <a:solidFill>
                  <a:srgbClr val="4070A0"/>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err="1">
                <a:solidFill>
                  <a:srgbClr val="212529"/>
                </a:solidFill>
                <a:highlight>
                  <a:srgbClr val="F5F5F5"/>
                </a:highlight>
                <a:latin typeface="Courier"/>
                <a:ea typeface="Courier"/>
                <a:cs typeface="Courier"/>
                <a:sym typeface="Courier"/>
              </a:rPr>
              <a:t>labelIndexer</a:t>
            </a:r>
            <a:r>
              <a:rPr lang="en-US" sz="1300" dirty="0">
                <a:solidFill>
                  <a:srgbClr val="212529"/>
                </a:solidFill>
                <a:highlight>
                  <a:srgbClr val="F5F5F5"/>
                </a:highlight>
                <a:latin typeface="Courier"/>
                <a:ea typeface="Courier"/>
                <a:cs typeface="Courier"/>
                <a:sym typeface="Courier"/>
              </a:rPr>
              <a:t> </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StringIndexer</a:t>
            </a:r>
            <a:r>
              <a:rPr lang="en-US" sz="1300" dirty="0">
                <a:solidFill>
                  <a:srgbClr val="212529"/>
                </a:solidFill>
                <a:highlight>
                  <a:srgbClr val="F5F5F5"/>
                </a:highlight>
                <a:latin typeface="Courier"/>
                <a:ea typeface="Courier"/>
                <a:cs typeface="Courier"/>
                <a:sym typeface="Courier"/>
              </a:rPr>
              <a:t>(</a:t>
            </a:r>
            <a:r>
              <a:rPr lang="en-US" sz="1300" dirty="0" err="1">
                <a:solidFill>
                  <a:srgbClr val="212529"/>
                </a:solidFill>
                <a:highlight>
                  <a:srgbClr val="F5F5F5"/>
                </a:highlight>
                <a:latin typeface="Courier"/>
                <a:ea typeface="Courier"/>
                <a:cs typeface="Courier"/>
                <a:sym typeface="Courier"/>
              </a:rPr>
              <a:t>inputCol</a:t>
            </a:r>
            <a:r>
              <a:rPr lang="en-US" sz="1300" dirty="0">
                <a:solidFill>
                  <a:srgbClr val="666666"/>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"label"</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outputCol</a:t>
            </a:r>
            <a:r>
              <a:rPr lang="en-US" sz="1300" dirty="0">
                <a:solidFill>
                  <a:srgbClr val="666666"/>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a:t>
            </a:r>
            <a:r>
              <a:rPr lang="en-US" sz="1300" dirty="0" err="1">
                <a:solidFill>
                  <a:srgbClr val="4070A0"/>
                </a:solidFill>
                <a:highlight>
                  <a:srgbClr val="F5F5F5"/>
                </a:highlight>
                <a:latin typeface="Courier"/>
                <a:ea typeface="Courier"/>
                <a:cs typeface="Courier"/>
                <a:sym typeface="Courier"/>
              </a:rPr>
              <a:t>indexedLabel</a:t>
            </a:r>
            <a:r>
              <a:rPr lang="en-US" sz="1300" dirty="0">
                <a:solidFill>
                  <a:srgbClr val="4070A0"/>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).fit(data)</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i="1" dirty="0">
                <a:solidFill>
                  <a:srgbClr val="60A0B0"/>
                </a:solidFill>
                <a:highlight>
                  <a:srgbClr val="F5F5F5"/>
                </a:highlight>
                <a:latin typeface="Courier"/>
                <a:ea typeface="Courier"/>
                <a:cs typeface="Courier"/>
                <a:sym typeface="Courier"/>
              </a:rPr>
              <a:t># Automatically identify categorical features, and index them.</a:t>
            </a:r>
            <a:endParaRPr sz="1300" i="1" dirty="0">
              <a:solidFill>
                <a:srgbClr val="60A0B0"/>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i="1" dirty="0">
                <a:solidFill>
                  <a:srgbClr val="60A0B0"/>
                </a:solidFill>
                <a:highlight>
                  <a:srgbClr val="F5F5F5"/>
                </a:highlight>
                <a:latin typeface="Courier"/>
                <a:ea typeface="Courier"/>
                <a:cs typeface="Courier"/>
                <a:sym typeface="Courier"/>
              </a:rPr>
              <a:t># We specify </a:t>
            </a:r>
            <a:r>
              <a:rPr lang="en-US" sz="1300" i="1" dirty="0" err="1">
                <a:solidFill>
                  <a:srgbClr val="60A0B0"/>
                </a:solidFill>
                <a:highlight>
                  <a:srgbClr val="F5F5F5"/>
                </a:highlight>
                <a:latin typeface="Courier"/>
                <a:ea typeface="Courier"/>
                <a:cs typeface="Courier"/>
                <a:sym typeface="Courier"/>
              </a:rPr>
              <a:t>maxCategories</a:t>
            </a:r>
            <a:r>
              <a:rPr lang="en-US" sz="1300" i="1" dirty="0">
                <a:solidFill>
                  <a:srgbClr val="60A0B0"/>
                </a:solidFill>
                <a:highlight>
                  <a:srgbClr val="F5F5F5"/>
                </a:highlight>
                <a:latin typeface="Courier"/>
                <a:ea typeface="Courier"/>
                <a:cs typeface="Courier"/>
                <a:sym typeface="Courier"/>
              </a:rPr>
              <a:t> so features with &gt; 4 distinct values are treated as continuous.</a:t>
            </a:r>
            <a:endParaRPr sz="1300" i="1" dirty="0">
              <a:solidFill>
                <a:srgbClr val="60A0B0"/>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err="1">
                <a:solidFill>
                  <a:srgbClr val="212529"/>
                </a:solidFill>
                <a:highlight>
                  <a:srgbClr val="F5F5F5"/>
                </a:highlight>
                <a:latin typeface="Courier"/>
                <a:ea typeface="Courier"/>
                <a:cs typeface="Courier"/>
                <a:sym typeface="Courier"/>
              </a:rPr>
              <a:t>featureIndexer</a:t>
            </a:r>
            <a:r>
              <a:rPr lang="en-US" sz="1300" dirty="0">
                <a:solidFill>
                  <a:srgbClr val="212529"/>
                </a:solidFill>
                <a:highlight>
                  <a:srgbClr val="F5F5F5"/>
                </a:highlight>
                <a:latin typeface="Courier"/>
                <a:ea typeface="Courier"/>
                <a:cs typeface="Courier"/>
                <a:sym typeface="Courier"/>
              </a:rPr>
              <a:t> </a:t>
            </a:r>
            <a:r>
              <a:rPr lang="en-US" sz="1300" dirty="0">
                <a:solidFill>
                  <a:srgbClr val="666666"/>
                </a:solidFill>
                <a:highlight>
                  <a:srgbClr val="F5F5F5"/>
                </a:highlight>
                <a:latin typeface="Courier"/>
                <a:ea typeface="Courier"/>
                <a:cs typeface="Courier"/>
                <a:sym typeface="Courier"/>
              </a:rPr>
              <a:t>= </a:t>
            </a:r>
            <a:r>
              <a:rPr lang="en-US" sz="1300" dirty="0">
                <a:solidFill>
                  <a:srgbClr val="212529"/>
                </a:solidFill>
                <a:highlight>
                  <a:srgbClr val="F5F5F5"/>
                </a:highlight>
                <a:latin typeface="Courier"/>
                <a:ea typeface="Courier"/>
                <a:cs typeface="Courier"/>
                <a:sym typeface="Courier"/>
              </a:rPr>
              <a:t>\</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VectorIndexer</a:t>
            </a:r>
            <a:r>
              <a:rPr lang="en-US" sz="1300" dirty="0">
                <a:solidFill>
                  <a:srgbClr val="212529"/>
                </a:solidFill>
                <a:highlight>
                  <a:srgbClr val="F5F5F5"/>
                </a:highlight>
                <a:latin typeface="Courier"/>
                <a:ea typeface="Courier"/>
                <a:cs typeface="Courier"/>
                <a:sym typeface="Courier"/>
              </a:rPr>
              <a:t>(</a:t>
            </a:r>
            <a:r>
              <a:rPr lang="en-US" sz="1300" dirty="0" err="1">
                <a:solidFill>
                  <a:srgbClr val="212529"/>
                </a:solidFill>
                <a:highlight>
                  <a:srgbClr val="F5F5F5"/>
                </a:highlight>
                <a:latin typeface="Courier"/>
                <a:ea typeface="Courier"/>
                <a:cs typeface="Courier"/>
                <a:sym typeface="Courier"/>
              </a:rPr>
              <a:t>inputCol</a:t>
            </a:r>
            <a:r>
              <a:rPr lang="en-US" sz="1300" dirty="0">
                <a:solidFill>
                  <a:srgbClr val="666666"/>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"features"</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outputCol</a:t>
            </a:r>
            <a:r>
              <a:rPr lang="en-US" sz="1300" dirty="0">
                <a:solidFill>
                  <a:srgbClr val="666666"/>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a:t>
            </a:r>
            <a:r>
              <a:rPr lang="en-US" sz="1300" dirty="0" err="1">
                <a:solidFill>
                  <a:srgbClr val="4070A0"/>
                </a:solidFill>
                <a:highlight>
                  <a:srgbClr val="F5F5F5"/>
                </a:highlight>
                <a:latin typeface="Courier"/>
                <a:ea typeface="Courier"/>
                <a:cs typeface="Courier"/>
                <a:sym typeface="Courier"/>
              </a:rPr>
              <a:t>indexedFeatures</a:t>
            </a:r>
            <a:r>
              <a:rPr lang="en-US" sz="1300" dirty="0">
                <a:solidFill>
                  <a:srgbClr val="4070A0"/>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a:t>
            </a:r>
            <a:endParaRPr sz="1300" dirty="0">
              <a:solidFill>
                <a:srgbClr val="212529"/>
              </a:solidFill>
              <a:highlight>
                <a:srgbClr val="F5F5F5"/>
              </a:highlight>
              <a:latin typeface="Courier"/>
              <a:ea typeface="Courier"/>
              <a:cs typeface="Courier"/>
              <a:sym typeface="Courier"/>
            </a:endParaRPr>
          </a:p>
          <a:p>
            <a:pPr marL="1314450" lvl="1" indent="57150" algn="l" rtl="0">
              <a:spcBef>
                <a:spcPts val="280"/>
              </a:spcBef>
              <a:spcAft>
                <a:spcPts val="0"/>
              </a:spcAft>
              <a:buNone/>
            </a:pPr>
            <a:r>
              <a:rPr lang="en-US" sz="1300" dirty="0" err="1">
                <a:solidFill>
                  <a:srgbClr val="212529"/>
                </a:solidFill>
                <a:highlight>
                  <a:srgbClr val="F5F5F5"/>
                </a:highlight>
                <a:latin typeface="Courier"/>
                <a:ea typeface="Courier"/>
                <a:cs typeface="Courier"/>
                <a:sym typeface="Courier"/>
              </a:rPr>
              <a:t>maxCategories</a:t>
            </a:r>
            <a:r>
              <a:rPr lang="en-US" sz="1300" dirty="0">
                <a:solidFill>
                  <a:srgbClr val="666666"/>
                </a:solidFill>
                <a:highlight>
                  <a:srgbClr val="F5F5F5"/>
                </a:highlight>
                <a:latin typeface="Courier"/>
                <a:ea typeface="Courier"/>
                <a:cs typeface="Courier"/>
                <a:sym typeface="Courier"/>
              </a:rPr>
              <a:t>=</a:t>
            </a:r>
            <a:r>
              <a:rPr lang="en-US" sz="1300" dirty="0">
                <a:solidFill>
                  <a:srgbClr val="40A070"/>
                </a:solidFill>
                <a:highlight>
                  <a:srgbClr val="F5F5F5"/>
                </a:highlight>
                <a:latin typeface="Courier"/>
                <a:ea typeface="Courier"/>
                <a:cs typeface="Courier"/>
                <a:sym typeface="Courier"/>
              </a:rPr>
              <a:t>4</a:t>
            </a:r>
            <a:r>
              <a:rPr lang="en-US" sz="1300" dirty="0">
                <a:solidFill>
                  <a:srgbClr val="212529"/>
                </a:solidFill>
                <a:highlight>
                  <a:srgbClr val="F5F5F5"/>
                </a:highlight>
                <a:latin typeface="Courier"/>
                <a:ea typeface="Courier"/>
                <a:cs typeface="Courier"/>
                <a:sym typeface="Courier"/>
              </a:rPr>
              <a:t>).fit(data)</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a:solidFill>
                  <a:srgbClr val="212529"/>
                </a:solidFill>
                <a:highlight>
                  <a:srgbClr val="F5F5F5"/>
                </a:highlight>
                <a:latin typeface="Courier"/>
                <a:ea typeface="Courier"/>
                <a:cs typeface="Courier"/>
                <a:sym typeface="Courier"/>
              </a:rPr>
              <a:t>(</a:t>
            </a:r>
            <a:r>
              <a:rPr lang="en-US" sz="1300" dirty="0" err="1">
                <a:solidFill>
                  <a:srgbClr val="212529"/>
                </a:solidFill>
                <a:highlight>
                  <a:srgbClr val="F5F5F5"/>
                </a:highlight>
                <a:latin typeface="Courier"/>
                <a:ea typeface="Courier"/>
                <a:cs typeface="Courier"/>
                <a:sym typeface="Courier"/>
              </a:rPr>
              <a:t>trainingData</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testData</a:t>
            </a:r>
            <a:r>
              <a:rPr lang="en-US" sz="1300" dirty="0">
                <a:solidFill>
                  <a:srgbClr val="212529"/>
                </a:solidFill>
                <a:highlight>
                  <a:srgbClr val="F5F5F5"/>
                </a:highlight>
                <a:latin typeface="Courier"/>
                <a:ea typeface="Courier"/>
                <a:cs typeface="Courier"/>
                <a:sym typeface="Courier"/>
              </a:rPr>
              <a:t>) </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data.randomSplit</a:t>
            </a:r>
            <a:r>
              <a:rPr lang="en-US" sz="1300" dirty="0">
                <a:solidFill>
                  <a:srgbClr val="212529"/>
                </a:solidFill>
                <a:highlight>
                  <a:srgbClr val="F5F5F5"/>
                </a:highlight>
                <a:latin typeface="Courier"/>
                <a:ea typeface="Courier"/>
                <a:cs typeface="Courier"/>
                <a:sym typeface="Courier"/>
              </a:rPr>
              <a:t>([</a:t>
            </a:r>
            <a:r>
              <a:rPr lang="en-US" sz="1300" dirty="0">
                <a:solidFill>
                  <a:srgbClr val="40A070"/>
                </a:solidFill>
                <a:highlight>
                  <a:srgbClr val="F5F5F5"/>
                </a:highlight>
                <a:latin typeface="Courier"/>
                <a:ea typeface="Courier"/>
                <a:cs typeface="Courier"/>
                <a:sym typeface="Courier"/>
              </a:rPr>
              <a:t>0.7</a:t>
            </a:r>
            <a:r>
              <a:rPr lang="en-US" sz="1300" dirty="0">
                <a:solidFill>
                  <a:srgbClr val="212529"/>
                </a:solidFill>
                <a:highlight>
                  <a:srgbClr val="F5F5F5"/>
                </a:highlight>
                <a:latin typeface="Courier"/>
                <a:ea typeface="Courier"/>
                <a:cs typeface="Courier"/>
                <a:sym typeface="Courier"/>
              </a:rPr>
              <a:t>, </a:t>
            </a:r>
            <a:r>
              <a:rPr lang="en-US" sz="1300" dirty="0">
                <a:solidFill>
                  <a:srgbClr val="40A070"/>
                </a:solidFill>
                <a:highlight>
                  <a:srgbClr val="F5F5F5"/>
                </a:highlight>
                <a:latin typeface="Courier"/>
                <a:ea typeface="Courier"/>
                <a:cs typeface="Courier"/>
                <a:sym typeface="Courier"/>
              </a:rPr>
              <a:t>0.3</a:t>
            </a:r>
            <a:r>
              <a:rPr lang="en-US" sz="1300" dirty="0">
                <a:solidFill>
                  <a:srgbClr val="212529"/>
                </a:solidFill>
                <a:highlight>
                  <a:srgbClr val="F5F5F5"/>
                </a:highlight>
                <a:latin typeface="Courier"/>
                <a:ea typeface="Courier"/>
                <a:cs typeface="Courier"/>
                <a:sym typeface="Courier"/>
              </a:rPr>
              <a:t>])</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a:solidFill>
                  <a:srgbClr val="212529"/>
                </a:solidFill>
                <a:highlight>
                  <a:srgbClr val="F5F5F5"/>
                </a:highlight>
                <a:latin typeface="Courier"/>
                <a:ea typeface="Courier"/>
                <a:cs typeface="Courier"/>
                <a:sym typeface="Courier"/>
              </a:rPr>
              <a:t>dt </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DecisionTreeClassifier</a:t>
            </a:r>
            <a:r>
              <a:rPr lang="en-US" sz="1300" dirty="0">
                <a:solidFill>
                  <a:srgbClr val="212529"/>
                </a:solidFill>
                <a:highlight>
                  <a:srgbClr val="F5F5F5"/>
                </a:highlight>
                <a:latin typeface="Courier"/>
                <a:ea typeface="Courier"/>
                <a:cs typeface="Courier"/>
                <a:sym typeface="Courier"/>
              </a:rPr>
              <a:t>(</a:t>
            </a:r>
            <a:r>
              <a:rPr lang="en-US" sz="1300" dirty="0" err="1">
                <a:solidFill>
                  <a:srgbClr val="212529"/>
                </a:solidFill>
                <a:highlight>
                  <a:srgbClr val="F5F5F5"/>
                </a:highlight>
                <a:latin typeface="Courier"/>
                <a:ea typeface="Courier"/>
                <a:cs typeface="Courier"/>
                <a:sym typeface="Courier"/>
              </a:rPr>
              <a:t>labelCol</a:t>
            </a:r>
            <a:r>
              <a:rPr lang="en-US" sz="1300" dirty="0">
                <a:solidFill>
                  <a:srgbClr val="666666"/>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a:t>
            </a:r>
            <a:r>
              <a:rPr lang="en-US" sz="1300" dirty="0" err="1">
                <a:solidFill>
                  <a:srgbClr val="4070A0"/>
                </a:solidFill>
                <a:highlight>
                  <a:srgbClr val="F5F5F5"/>
                </a:highlight>
                <a:latin typeface="Courier"/>
                <a:ea typeface="Courier"/>
                <a:cs typeface="Courier"/>
                <a:sym typeface="Courier"/>
              </a:rPr>
              <a:t>indexedLabel</a:t>
            </a:r>
            <a:r>
              <a:rPr lang="en-US" sz="1300" dirty="0">
                <a:solidFill>
                  <a:srgbClr val="4070A0"/>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a:t>
            </a:r>
            <a:endParaRPr sz="1300" dirty="0">
              <a:solidFill>
                <a:srgbClr val="212529"/>
              </a:solidFill>
              <a:highlight>
                <a:srgbClr val="F5F5F5"/>
              </a:highlight>
              <a:latin typeface="Courier"/>
              <a:ea typeface="Courier"/>
              <a:cs typeface="Courier"/>
              <a:sym typeface="Courier"/>
            </a:endParaRPr>
          </a:p>
          <a:p>
            <a:pPr marL="857250" lvl="1" indent="57150" algn="l" rtl="0">
              <a:spcBef>
                <a:spcPts val="280"/>
              </a:spcBef>
              <a:spcAft>
                <a:spcPts val="0"/>
              </a:spcAft>
              <a:buNone/>
            </a:pPr>
            <a:r>
              <a:rPr lang="en-US" sz="1300" dirty="0" err="1">
                <a:solidFill>
                  <a:srgbClr val="212529"/>
                </a:solidFill>
                <a:highlight>
                  <a:srgbClr val="F5F5F5"/>
                </a:highlight>
                <a:latin typeface="Courier"/>
                <a:ea typeface="Courier"/>
                <a:cs typeface="Courier"/>
                <a:sym typeface="Courier"/>
              </a:rPr>
              <a:t>featuresCol</a:t>
            </a:r>
            <a:r>
              <a:rPr lang="en-US" sz="1300" dirty="0">
                <a:solidFill>
                  <a:srgbClr val="666666"/>
                </a:solidFill>
                <a:highlight>
                  <a:srgbClr val="F5F5F5"/>
                </a:highlight>
                <a:latin typeface="Courier"/>
                <a:ea typeface="Courier"/>
                <a:cs typeface="Courier"/>
                <a:sym typeface="Courier"/>
              </a:rPr>
              <a:t>=</a:t>
            </a:r>
            <a:r>
              <a:rPr lang="en-US" sz="1300" dirty="0">
                <a:solidFill>
                  <a:srgbClr val="4070A0"/>
                </a:solidFill>
                <a:highlight>
                  <a:srgbClr val="F5F5F5"/>
                </a:highlight>
                <a:latin typeface="Courier"/>
                <a:ea typeface="Courier"/>
                <a:cs typeface="Courier"/>
                <a:sym typeface="Courier"/>
              </a:rPr>
              <a:t>"</a:t>
            </a:r>
            <a:r>
              <a:rPr lang="en-US" sz="1300" dirty="0" err="1">
                <a:solidFill>
                  <a:srgbClr val="4070A0"/>
                </a:solidFill>
                <a:highlight>
                  <a:srgbClr val="F5F5F5"/>
                </a:highlight>
                <a:latin typeface="Courier"/>
                <a:ea typeface="Courier"/>
                <a:cs typeface="Courier"/>
                <a:sym typeface="Courier"/>
              </a:rPr>
              <a:t>indexedFeatures</a:t>
            </a:r>
            <a:r>
              <a:rPr lang="en-US" sz="1300" dirty="0">
                <a:solidFill>
                  <a:srgbClr val="4070A0"/>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a:solidFill>
                  <a:srgbClr val="212529"/>
                </a:solidFill>
                <a:highlight>
                  <a:srgbClr val="F5F5F5"/>
                </a:highlight>
                <a:latin typeface="Courier"/>
                <a:ea typeface="Courier"/>
                <a:cs typeface="Courier"/>
                <a:sym typeface="Courier"/>
              </a:rPr>
              <a:t>pipeline </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Pipeline(stages</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a:t>
            </a:r>
            <a:r>
              <a:rPr lang="en-US" sz="1300" dirty="0" err="1">
                <a:solidFill>
                  <a:srgbClr val="212529"/>
                </a:solidFill>
                <a:highlight>
                  <a:srgbClr val="F5F5F5"/>
                </a:highlight>
                <a:latin typeface="Courier"/>
                <a:ea typeface="Courier"/>
                <a:cs typeface="Courier"/>
                <a:sym typeface="Courier"/>
              </a:rPr>
              <a:t>labelIndexer</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featureIndexer</a:t>
            </a:r>
            <a:r>
              <a:rPr lang="en-US" sz="1300" dirty="0">
                <a:solidFill>
                  <a:srgbClr val="212529"/>
                </a:solidFill>
                <a:highlight>
                  <a:srgbClr val="F5F5F5"/>
                </a:highlight>
                <a:latin typeface="Courier"/>
                <a:ea typeface="Courier"/>
                <a:cs typeface="Courier"/>
                <a:sym typeface="Courier"/>
              </a:rPr>
              <a:t>, dt])</a:t>
            </a:r>
            <a:endParaRPr sz="1300" dirty="0">
              <a:solidFill>
                <a:srgbClr val="212529"/>
              </a:solidFill>
              <a:highlight>
                <a:srgbClr val="F5F5F5"/>
              </a:highlight>
              <a:latin typeface="Courier"/>
              <a:ea typeface="Courier"/>
              <a:cs typeface="Courier"/>
              <a:sym typeface="Courier"/>
            </a:endParaRPr>
          </a:p>
          <a:p>
            <a:pPr marL="400050" lvl="1" indent="0" algn="l" rtl="0">
              <a:spcBef>
                <a:spcPts val="280"/>
              </a:spcBef>
              <a:spcAft>
                <a:spcPts val="0"/>
              </a:spcAft>
              <a:buNone/>
            </a:pPr>
            <a:r>
              <a:rPr lang="en-US" sz="1300" dirty="0">
                <a:solidFill>
                  <a:srgbClr val="212529"/>
                </a:solidFill>
                <a:highlight>
                  <a:srgbClr val="F5F5F5"/>
                </a:highlight>
                <a:latin typeface="Courier"/>
                <a:ea typeface="Courier"/>
                <a:cs typeface="Courier"/>
                <a:sym typeface="Courier"/>
              </a:rPr>
              <a:t>model </a:t>
            </a:r>
            <a:r>
              <a:rPr lang="en-US" sz="1300" dirty="0">
                <a:solidFill>
                  <a:srgbClr val="666666"/>
                </a:solidFill>
                <a:highlight>
                  <a:srgbClr val="F5F5F5"/>
                </a:highlight>
                <a:latin typeface="Courier"/>
                <a:ea typeface="Courier"/>
                <a:cs typeface="Courier"/>
                <a:sym typeface="Courier"/>
              </a:rPr>
              <a:t>=</a:t>
            </a:r>
            <a:r>
              <a:rPr lang="en-US" sz="1300" dirty="0">
                <a:solidFill>
                  <a:srgbClr val="212529"/>
                </a:solidFill>
                <a:highlight>
                  <a:srgbClr val="F5F5F5"/>
                </a:highlight>
                <a:latin typeface="Courier"/>
                <a:ea typeface="Courier"/>
                <a:cs typeface="Courier"/>
                <a:sym typeface="Courier"/>
              </a:rPr>
              <a:t> </a:t>
            </a:r>
            <a:r>
              <a:rPr lang="en-US" sz="1300" dirty="0" err="1">
                <a:solidFill>
                  <a:srgbClr val="212529"/>
                </a:solidFill>
                <a:highlight>
                  <a:srgbClr val="F5F5F5"/>
                </a:highlight>
                <a:latin typeface="Courier"/>
                <a:ea typeface="Courier"/>
                <a:cs typeface="Courier"/>
                <a:sym typeface="Courier"/>
              </a:rPr>
              <a:t>pipeline.fit</a:t>
            </a:r>
            <a:r>
              <a:rPr lang="en-US" sz="1300" dirty="0">
                <a:solidFill>
                  <a:srgbClr val="212529"/>
                </a:solidFill>
                <a:highlight>
                  <a:srgbClr val="F5F5F5"/>
                </a:highlight>
                <a:latin typeface="Courier"/>
                <a:ea typeface="Courier"/>
                <a:cs typeface="Courier"/>
                <a:sym typeface="Courier"/>
              </a:rPr>
              <a:t>(</a:t>
            </a:r>
            <a:r>
              <a:rPr lang="en-US" sz="1300" dirty="0" err="1">
                <a:solidFill>
                  <a:srgbClr val="212529"/>
                </a:solidFill>
                <a:highlight>
                  <a:srgbClr val="F5F5F5"/>
                </a:highlight>
                <a:latin typeface="Courier"/>
                <a:ea typeface="Courier"/>
                <a:cs typeface="Courier"/>
                <a:sym typeface="Courier"/>
              </a:rPr>
              <a:t>trainingData</a:t>
            </a:r>
            <a:r>
              <a:rPr lang="en-US" sz="1300" dirty="0">
                <a:solidFill>
                  <a:srgbClr val="212529"/>
                </a:solidFill>
                <a:highlight>
                  <a:srgbClr val="F5F5F5"/>
                </a:highlight>
                <a:latin typeface="Courier"/>
                <a:ea typeface="Courier"/>
                <a:cs typeface="Courier"/>
                <a:sym typeface="Courier"/>
              </a:rPr>
              <a:t>)</a:t>
            </a:r>
            <a:endParaRPr sz="1300" dirty="0">
              <a:solidFill>
                <a:srgbClr val="0070C0"/>
              </a:solidFill>
              <a:latin typeface="Courier"/>
              <a:ea typeface="Courier"/>
              <a:cs typeface="Courier"/>
              <a:sym typeface="Courie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3109</TotalTime>
  <Words>2611</Words>
  <Application>Microsoft Macintosh PowerPoint</Application>
  <PresentationFormat>On-screen Show (4:3)</PresentationFormat>
  <Paragraphs>281</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Courier</vt:lpstr>
      <vt:lpstr>Roboto</vt:lpstr>
      <vt:lpstr>Office Theme</vt:lpstr>
      <vt:lpstr>Data 603 – Big Data Platforms</vt:lpstr>
      <vt:lpstr>Hyperparameter Tuning</vt:lpstr>
      <vt:lpstr>Tree-Based Models</vt:lpstr>
      <vt:lpstr>Decision Trees</vt:lpstr>
      <vt:lpstr>Decision Trees</vt:lpstr>
      <vt:lpstr>Decision Trees</vt:lpstr>
      <vt:lpstr>Decision Trees - Input Columns</vt:lpstr>
      <vt:lpstr>Decision Trees - Output Columns</vt:lpstr>
      <vt:lpstr>Decision Trees - Classification</vt:lpstr>
      <vt:lpstr>Decision Trees - Regression</vt:lpstr>
      <vt:lpstr>Decision Trees - maxBins Parameter</vt:lpstr>
      <vt:lpstr>Decision Trees - Numeric vs Categorical Features</vt:lpstr>
      <vt:lpstr>Decision Trees</vt:lpstr>
      <vt:lpstr>Tree Ensembles</vt:lpstr>
      <vt:lpstr>Tree Ensembles - GBT vs Random Forests</vt:lpstr>
      <vt:lpstr>Random Forests</vt:lpstr>
      <vt:lpstr>Random Forests - Bagging</vt:lpstr>
      <vt:lpstr>Random Forests - Bagging</vt:lpstr>
      <vt:lpstr>Random Forests - Random Feature Selection</vt:lpstr>
      <vt:lpstr>Random Forests - Random Feature Selection</vt:lpstr>
      <vt:lpstr>Random Forests</vt:lpstr>
      <vt:lpstr>Random Forests</vt:lpstr>
      <vt:lpstr>K-Fold Cross-Validation</vt:lpstr>
      <vt:lpstr>K-Fold Cross-Validation</vt:lpstr>
      <vt:lpstr>Hyperparameter Search</vt:lpstr>
      <vt:lpstr>Hyperparameter Search</vt:lpstr>
      <vt:lpstr>Optimizing Pipelines</vt:lpstr>
      <vt:lpstr>Optimizing Pipelines</vt:lpstr>
      <vt:lpstr>Managing Models</vt:lpstr>
      <vt:lpstr>Managing Models</vt:lpstr>
      <vt:lpstr>MLflow</vt:lpstr>
      <vt:lpstr>MLflow - Tracking</vt:lpstr>
      <vt:lpstr>MLflow - Tracking</vt:lpstr>
      <vt:lpstr>Links and Labs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603 – Big Data Platforms</dc:title>
  <dc:creator>Jim Lord</dc:creator>
  <cp:lastModifiedBy>Andrew Enkeboll</cp:lastModifiedBy>
  <cp:revision>3</cp:revision>
  <cp:lastPrinted>2022-04-14T23:09:20Z</cp:lastPrinted>
  <dcterms:created xsi:type="dcterms:W3CDTF">2014-05-05T14:25:42Z</dcterms:created>
  <dcterms:modified xsi:type="dcterms:W3CDTF">2022-04-17T02:31:47Z</dcterms:modified>
</cp:coreProperties>
</file>