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420" r:id="rId3"/>
    <p:sldId id="419" r:id="rId4"/>
    <p:sldId id="424" r:id="rId5"/>
    <p:sldId id="405" r:id="rId6"/>
    <p:sldId id="370" r:id="rId7"/>
    <p:sldId id="371" r:id="rId8"/>
    <p:sldId id="398" r:id="rId9"/>
    <p:sldId id="425" r:id="rId10"/>
    <p:sldId id="372" r:id="rId11"/>
    <p:sldId id="373" r:id="rId12"/>
    <p:sldId id="426" r:id="rId13"/>
    <p:sldId id="374" r:id="rId14"/>
    <p:sldId id="399" r:id="rId15"/>
    <p:sldId id="400" r:id="rId16"/>
    <p:sldId id="401" r:id="rId17"/>
    <p:sldId id="406" r:id="rId18"/>
    <p:sldId id="375" r:id="rId19"/>
    <p:sldId id="402" r:id="rId20"/>
    <p:sldId id="427" r:id="rId21"/>
    <p:sldId id="377" r:id="rId22"/>
    <p:sldId id="408" r:id="rId23"/>
    <p:sldId id="407" r:id="rId24"/>
    <p:sldId id="409" r:id="rId25"/>
    <p:sldId id="428" r:id="rId26"/>
    <p:sldId id="383" r:id="rId27"/>
    <p:sldId id="410" r:id="rId28"/>
    <p:sldId id="413" r:id="rId29"/>
    <p:sldId id="411" r:id="rId30"/>
    <p:sldId id="378" r:id="rId31"/>
    <p:sldId id="415" r:id="rId32"/>
    <p:sldId id="416" r:id="rId33"/>
    <p:sldId id="380" r:id="rId34"/>
    <p:sldId id="417" r:id="rId35"/>
    <p:sldId id="381" r:id="rId36"/>
    <p:sldId id="382" r:id="rId37"/>
    <p:sldId id="429" r:id="rId38"/>
    <p:sldId id="384" r:id="rId39"/>
    <p:sldId id="418" r:id="rId40"/>
    <p:sldId id="385" r:id="rId41"/>
    <p:sldId id="387" r:id="rId42"/>
    <p:sldId id="388" r:id="rId43"/>
    <p:sldId id="430" r:id="rId44"/>
    <p:sldId id="390" r:id="rId45"/>
    <p:sldId id="391" r:id="rId46"/>
    <p:sldId id="393" r:id="rId47"/>
    <p:sldId id="395" r:id="rId48"/>
    <p:sldId id="396" r:id="rId49"/>
    <p:sldId id="404" r:id="rId50"/>
    <p:sldId id="306" r:id="rId51"/>
    <p:sldId id="422" r:id="rId5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9"/>
    <p:restoredTop sz="96259" autoAdjust="0"/>
  </p:normalViewPr>
  <p:slideViewPr>
    <p:cSldViewPr snapToGrid="0" snapToObjects="1">
      <p:cViewPr varScale="1">
        <p:scale>
          <a:sx n="123" d="100"/>
          <a:sy n="123" d="100"/>
        </p:scale>
        <p:origin x="20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EA0CF5-F065-44BF-AE37-A0D428C719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D7116-720C-4D05-80B9-BA5980B851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91BDF21-EECF-4BAF-9392-19256264005E}" type="datetimeFigureOut">
              <a:rPr lang="en-US" altLang="en-US"/>
              <a:pPr/>
              <a:t>3/3/22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84626-DF6D-41CD-B060-2116A2F479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A9D74-F909-469F-97C0-5B775172CA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F4F4793-2045-4CE7-8DA1-CB56A63309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CE35AA-1470-4498-AFCE-C22EF93BDE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26A4D-8DCB-4C8B-B212-A378B55C5B2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A9B5126-6922-496D-A1B4-D5C0EA001357}" type="datetimeFigureOut">
              <a:rPr lang="en-US" altLang="en-US"/>
              <a:pPr/>
              <a:t>3/3/22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27ECC7F-BA9E-4086-AE62-B412670F67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5705477-E10E-470F-BC08-761B87919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473FB-BCED-44B3-A380-3D61988EF0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DA806-55D1-43AE-8A5F-FB3A55A6EC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95FC259-9122-4125-BE3C-490F1F6CBA2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FC259-9122-4125-BE3C-490F1F6CBA21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2530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FC259-9122-4125-BE3C-490F1F6CBA21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515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FC259-9122-4125-BE3C-490F1F6CBA21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8756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FC259-9122-4125-BE3C-490F1F6CBA21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290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FC259-9122-4125-BE3C-490F1F6CBA21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695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FC259-9122-4125-BE3C-490F1F6CBA21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7356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FC259-9122-4125-BE3C-490F1F6CBA21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2779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FC259-9122-4125-BE3C-490F1F6CBA21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4501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FC259-9122-4125-BE3C-490F1F6CBA21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948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D2651-628F-44AD-961C-6EA10FCA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B73FA08-D4AB-48FF-A74A-99381E5A6319}" type="datetimeFigureOut">
              <a:rPr lang="en-US" altLang="en-US"/>
              <a:pPr/>
              <a:t>3/3/22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22AC7-9F26-4A43-8B6B-FA804D87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83C44-5435-4333-80F2-E6A52205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9B598EF-3EDD-4C63-95D4-BC3575AF92B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981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986D9-33C6-40CD-9077-45EE27AF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BBFF570-1BEC-4869-9BF2-D05A4D40C8CF}" type="datetimeFigureOut">
              <a:rPr lang="en-US" altLang="en-US"/>
              <a:pPr/>
              <a:t>3/3/22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2BB87-8595-4F28-A03C-8A2D9FFA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746ED-420A-436D-B410-E650D794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652729E-480F-4AF4-BDBB-D672F3073EC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988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CEE0D-D016-4271-8509-5438939E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EB20C14E-55A7-4B2A-9FB0-FED437804880}" type="datetimeFigureOut">
              <a:rPr lang="en-US" altLang="en-US"/>
              <a:pPr/>
              <a:t>3/3/22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FFE9F-5C3B-4E06-AFD8-644613D9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38B51-2A67-4096-B7FE-3B7A5B10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04F9521-0FD8-44D5-AA2A-5D1F3F89AD5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592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47798-AC98-4635-B5B4-F61616DD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F463AB4-CFE9-4D5F-82A0-28ADAFBD751D}" type="datetimeFigureOut">
              <a:rPr lang="en-US" altLang="en-US"/>
              <a:pPr/>
              <a:t>3/3/22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E2719-94E8-40C6-8D26-A12BBD2C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34230-8690-4C65-AA30-F1870FC9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B36C93D-C689-4FC5-A7F9-FDA68197D51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449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C42F5-DA2F-4BA8-A941-D74D93D9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96BBB93-3AB3-4A59-9D2C-EFECF0B712AC}" type="datetimeFigureOut">
              <a:rPr lang="en-US" altLang="en-US"/>
              <a:pPr/>
              <a:t>3/3/22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4021D-CC1B-49E2-8542-3217D66E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F42AA-AB9F-451D-8E5E-C3AF044B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C2A6E596-AF29-486D-82F0-A11E7FBBAF8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695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4E59A-5653-4E35-8D69-E21C500B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AA82E73-6631-412C-A86A-F6BB9986ED0F}" type="datetimeFigureOut">
              <a:rPr lang="en-US" altLang="en-US"/>
              <a:pPr/>
              <a:t>3/3/22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B1873-3E4C-4831-ABD1-9B6DEB6F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F3A00-BC31-4422-92C1-2189ECB3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3E99198-5B46-45D4-95C0-D81DFB2897A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098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7736D-9CF8-4A3B-BF94-F8303345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EFECF6C2-AFA3-4BBD-AA7A-9F4648352E45}" type="datetimeFigureOut">
              <a:rPr lang="en-US" altLang="en-US"/>
              <a:pPr/>
              <a:t>3/3/22</a:t>
            </a:fld>
            <a:endParaRPr lang="en-US" alt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3E93F-F80C-48CB-8246-B6DBF425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24398-F23D-4A0B-9C2E-6FE02FCA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BA277C27-2875-4F62-A9C7-DD10C39AEB7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323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AF4FD-1801-482F-8324-876F866F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EEE1A24A-6821-4F0F-9430-9D4DC1431071}" type="datetimeFigureOut">
              <a:rPr lang="en-US" altLang="en-US"/>
              <a:pPr/>
              <a:t>3/3/22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50AD4-DA1B-45F0-8624-324EC8BC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EE7BA-DD8C-4121-B954-E6168C57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B0339077-00BA-4E1B-BC71-8E16E130B90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865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338AD-5007-435B-8EEA-EE5246CC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C2AC1D93-EBF9-43B4-860D-2CB9CC0186F0}" type="datetimeFigureOut">
              <a:rPr lang="en-US" altLang="en-US"/>
              <a:pPr/>
              <a:t>3/3/22</a:t>
            </a:fld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B4C5D-4B40-45C5-B140-98EFCAAF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D5301-6B2D-4E3F-8374-962881D1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BDE6A3D-26D9-4D02-BCDC-D339FF83475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029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D6521-1399-4CB6-A34F-4A79A3EC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0D52DE7-9C99-4E44-B796-E9A44B1F69E4}" type="datetimeFigureOut">
              <a:rPr lang="en-US" altLang="en-US"/>
              <a:pPr/>
              <a:t>3/3/22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EFC13-E7DA-496E-B6D1-99EBC306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2A2BE-5368-4EE3-8A8B-2F748349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B063241-1243-4BBD-B62F-83A531EBABB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873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B3CAE-54E3-4ADD-9068-F1C09679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1B24CC7-781E-4B0C-B9A6-51CEFD2EB865}" type="datetimeFigureOut">
              <a:rPr lang="en-US" altLang="en-US"/>
              <a:pPr/>
              <a:t>3/3/22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7C0F4-3181-4EB3-83EB-735BBBBC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3548D-CE86-4028-8444-C9A22850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CA92115-1367-4209-B922-E851C38D0DF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695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3660D61-C2FE-4749-9EC4-C4780EF6198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1588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4378C4A-5C6D-482B-9054-7B26AD1D76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2452688"/>
            <a:ext cx="82296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4AB8A6-9626-43B8-883A-BB93DAF4EA9D}"/>
              </a:ext>
            </a:extLst>
          </p:cNvPr>
          <p:cNvSpPr/>
          <p:nvPr userDrawn="1"/>
        </p:nvSpPr>
        <p:spPr>
          <a:xfrm>
            <a:off x="0" y="6569075"/>
            <a:ext cx="9144000" cy="288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8F6756-C619-4FF3-A9D8-606EDFC761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18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1030" name="Picture 9" descr="UMBClogo_offset_cmyk-W.eps">
            <a:extLst>
              <a:ext uri="{FF2B5EF4-FFF2-40B4-BE49-F238E27FC236}">
                <a16:creationId xmlns:a16="http://schemas.microsoft.com/office/drawing/2014/main" id="{1FFF9E6B-8434-4A50-8070-38EEC74B4E7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27000"/>
            <a:ext cx="331628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10">
            <a:extLst>
              <a:ext uri="{FF2B5EF4-FFF2-40B4-BE49-F238E27FC236}">
                <a16:creationId xmlns:a16="http://schemas.microsoft.com/office/drawing/2014/main" id="{867B97E7-0A33-4F4D-B539-1720347343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81850" y="6542088"/>
            <a:ext cx="182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1400" dirty="0">
                <a:latin typeface="Arial" charset="0"/>
              </a:rPr>
              <a:t>www.umbc.edu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9BEEDF-7B0F-42BD-B40F-65564476C12D}"/>
              </a:ext>
            </a:extLst>
          </p:cNvPr>
          <p:cNvSpPr/>
          <p:nvPr userDrawn="1"/>
        </p:nvSpPr>
        <p:spPr>
          <a:xfrm>
            <a:off x="7396317" y="580648"/>
            <a:ext cx="17139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00" dirty="0">
                <a:solidFill>
                  <a:srgbClr val="FFC000"/>
                </a:solidFill>
              </a:rPr>
              <a:t>Data 603 - Big Data Platforms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2060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70C0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70C0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00" kern="1200">
          <a:solidFill>
            <a:srgbClr val="0070C0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apache.org/docs/3.0.1/sql-ref-datatype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sql-ref-datatype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sql-ref-datatype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sql-ref-datatype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api/java/org/apache/spark/sql/Column.html" TargetMode="External"/><Relationship Id="rId2" Type="http://schemas.openxmlformats.org/officeDocument/2006/relationships/hyperlink" Target="https://jaceklaskowski.gitbooks.io/mastering-spark-sql/content/spark-sql-Column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api/python/reference/api/pyspark.sql.Colum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api/python/reference/api/pyspark.sql.Colum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api/python/pyspark.sql.html#pyspark.sql.DataFram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.databricks.com/rs/094-YMS-629/images/LearningSpark2.0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api/java/org/apache/spark/sql/DataFrameWriter.html" TargetMode="External"/><Relationship Id="rId2" Type="http://schemas.openxmlformats.org/officeDocument/2006/relationships/hyperlink" Target="https://spark.apache.org/docs/latest/api/java/org/apache/spark/sql/DataFrameReader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a/33887122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sql-ref-datetime-patter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4417516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bricks.com/blog/2015/06/02/statistical-and-mathematical-functions-with-dataframes-in-spark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a/53950326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cwiki.apache.org/confluence/display/Hive/Managed+vs.+External+Table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bstract_syntax_tree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spark.apache.org/docs/latest/api/python/pyspark.sql.html#pyspark.sql.DataFrameNaFunctions" TargetMode="External"/><Relationship Id="rId3" Type="http://schemas.openxmlformats.org/officeDocument/2006/relationships/hyperlink" Target="https://spark.apache.org/docs/latest/api/python/pyspark.sql.html#pyspark.sql.DataFrame" TargetMode="External"/><Relationship Id="rId7" Type="http://schemas.openxmlformats.org/officeDocument/2006/relationships/hyperlink" Target="https://spark.apache.org/docs/latest/api/python/pyspark.sql.html#pyspark.sql.DataFrame.groupBy" TargetMode="External"/><Relationship Id="rId12" Type="http://schemas.openxmlformats.org/officeDocument/2006/relationships/hyperlink" Target="https://spark.apache.org/docs/latest/api/python/pyspark.sql.html#pyspark.sql.Window" TargetMode="External"/><Relationship Id="rId2" Type="http://schemas.openxmlformats.org/officeDocument/2006/relationships/hyperlink" Target="https://spark.apache.org/docs/latest/api/python/pyspark.sql.html#pyspark.sql.SparkSes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rk.apache.org/docs/latest/api/python/pyspark.sql.html#pyspark.sql.GroupedData" TargetMode="External"/><Relationship Id="rId11" Type="http://schemas.openxmlformats.org/officeDocument/2006/relationships/hyperlink" Target="https://spark.apache.org/docs/latest/api/python/pyspark.sql.html#module-pyspark.sql.types" TargetMode="External"/><Relationship Id="rId5" Type="http://schemas.openxmlformats.org/officeDocument/2006/relationships/hyperlink" Target="https://spark.apache.org/docs/latest/api/python/pyspark.sql.html#pyspark.sql.Row" TargetMode="External"/><Relationship Id="rId10" Type="http://schemas.openxmlformats.org/officeDocument/2006/relationships/hyperlink" Target="https://spark.apache.org/docs/latest/api/python/pyspark.sql.html#module-pyspark.sql.functions" TargetMode="External"/><Relationship Id="rId4" Type="http://schemas.openxmlformats.org/officeDocument/2006/relationships/hyperlink" Target="https://spark.apache.org/docs/latest/api/python/pyspark.sql.html#pyspark.sql.Column" TargetMode="External"/><Relationship Id="rId9" Type="http://schemas.openxmlformats.org/officeDocument/2006/relationships/hyperlink" Target="https://spark.apache.org/docs/latest/api/python/pyspark.sql.html#pyspark.sql.DataFrameStatFunction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baltimorecity.gov/datasets/part1-crime-data/explore?showTable=tru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oi.vonos.net/bigdata/spark-rd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252FF0-91EA-3C48-8424-AB2AC024A1E0}"/>
              </a:ext>
            </a:extLst>
          </p:cNvPr>
          <p:cNvSpPr txBox="1"/>
          <p:nvPr/>
        </p:nvSpPr>
        <p:spPr>
          <a:xfrm>
            <a:off x="0" y="4981903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Lecture 5</a:t>
            </a:r>
          </a:p>
          <a:p>
            <a:pPr algn="ctr"/>
            <a:r>
              <a:rPr lang="en-US" sz="3200" dirty="0"/>
              <a:t>Structured APIs (Part 1)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73A471-7070-4949-BB4E-20032B832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90592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4800" b="1" dirty="0">
                <a:solidFill>
                  <a:srgbClr val="002060"/>
                </a:solidFill>
              </a:rPr>
              <a:t>Data 603 – Big Data Platforms</a:t>
            </a:r>
          </a:p>
        </p:txBody>
      </p:sp>
      <p:pic>
        <p:nvPicPr>
          <p:cNvPr id="7" name="Picture 2" descr="Image result for umbc">
            <a:extLst>
              <a:ext uri="{FF2B5EF4-FFF2-40B4-BE49-F238E27FC236}">
                <a16:creationId xmlns:a16="http://schemas.microsoft.com/office/drawing/2014/main" id="{0B5BCE36-E46C-8E4F-B70C-C790A2B07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105756"/>
            <a:ext cx="41910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dirty="0"/>
              <a:t>Structuring Spark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4370387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Add clarity and simplicity by using common patterns found in data analysis to express computations</a:t>
            </a:r>
          </a:p>
          <a:p>
            <a:pPr lvl="1"/>
            <a:r>
              <a:rPr lang="en-US" altLang="en-US" sz="2000" dirty="0"/>
              <a:t>High-level operations: filtering, selecting, counting, aggregating, averaging and grouping</a:t>
            </a:r>
          </a:p>
          <a:p>
            <a:r>
              <a:rPr lang="en-US" altLang="en-US" sz="2000" dirty="0"/>
              <a:t>Common set of operators in DSL available as APIs</a:t>
            </a:r>
          </a:p>
          <a:p>
            <a:pPr lvl="1"/>
            <a:r>
              <a:rPr lang="en-US" altLang="en-US" sz="2000" dirty="0"/>
              <a:t>Tell Spark what you wish to compute with the data NOT how to do it</a:t>
            </a:r>
          </a:p>
          <a:p>
            <a:pPr lvl="1"/>
            <a:r>
              <a:rPr lang="en-US" altLang="en-US" sz="2000" dirty="0"/>
              <a:t>Provides an opportunity for Spark optimize the query plan for execution</a:t>
            </a:r>
          </a:p>
          <a:p>
            <a:r>
              <a:rPr lang="en-US" altLang="en-US" sz="2000" dirty="0"/>
              <a:t>Spark’s high-level APIs are uniform across its components and languages</a:t>
            </a:r>
          </a:p>
          <a:p>
            <a:pPr lvl="1"/>
            <a:r>
              <a:rPr lang="en-US" altLang="en-US" sz="2000" dirty="0"/>
              <a:t>Similar APIs for Python and Scala =&gt; Built on Spark SQL engine</a:t>
            </a:r>
          </a:p>
          <a:p>
            <a:r>
              <a:rPr lang="en-US" altLang="en-US" sz="2000" dirty="0"/>
              <a:t>DSL operators that are modeled after relational operators that are similar to SQL</a:t>
            </a:r>
          </a:p>
        </p:txBody>
      </p:sp>
    </p:spTree>
    <p:extLst>
      <p:ext uri="{BB962C8B-B14F-4D97-AF65-F5344CB8AC3E}">
        <p14:creationId xmlns:p14="http://schemas.microsoft.com/office/powerpoint/2010/main" val="316966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dirty="0"/>
              <a:t>Structuring Spark - Benefits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4401918"/>
          </a:xfrm>
        </p:spPr>
        <p:txBody>
          <a:bodyPr>
            <a:noAutofit/>
          </a:bodyPr>
          <a:lstStyle/>
          <a:p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</a:rPr>
              <a:t>Better performance and space efficiency </a:t>
            </a:r>
            <a:r>
              <a:rPr lang="en-US" altLang="en-US" sz="1800" dirty="0"/>
              <a:t>via DataFrame and Dataset APIs</a:t>
            </a:r>
          </a:p>
          <a:p>
            <a:pPr lvl="1"/>
            <a:r>
              <a:rPr lang="en-US" altLang="en-US" sz="1800" dirty="0"/>
              <a:t>Spark is able to parse queries and 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</a:rPr>
              <a:t>understand the intention</a:t>
            </a:r>
            <a:r>
              <a:rPr lang="en-US" altLang="en-US" sz="1800" dirty="0"/>
              <a:t>, it can optimize and arrange operations for efficient execution. </a:t>
            </a:r>
          </a:p>
          <a:p>
            <a:pPr lvl="1"/>
            <a:r>
              <a:rPr lang="en-US" altLang="en-US" sz="1800" dirty="0"/>
              <a:t>Spark has better understanding of what needs to be done: </a:t>
            </a:r>
          </a:p>
          <a:p>
            <a:pPr lvl="2"/>
            <a:r>
              <a:rPr lang="en-US" altLang="en-US" sz="1800" dirty="0"/>
              <a:t>e.g. group by names, aggregate ages and computing the average. </a:t>
            </a:r>
          </a:p>
          <a:p>
            <a:r>
              <a:rPr lang="en-US" altLang="en-US" sz="1800" dirty="0"/>
              <a:t>Expressivity, simplicity, composability and uniformity</a:t>
            </a:r>
          </a:p>
          <a:p>
            <a:pPr lvl="1"/>
            <a:r>
              <a:rPr lang="en-US" altLang="en-US" sz="1800" dirty="0"/>
              <a:t>Ability to compose entire computations using 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</a:rPr>
              <a:t>high-level operators </a:t>
            </a:r>
            <a:r>
              <a:rPr lang="en-US" altLang="en-US" sz="1800" dirty="0"/>
              <a:t>as simple queries.</a:t>
            </a:r>
          </a:p>
          <a:p>
            <a:pPr lvl="1"/>
            <a:r>
              <a:rPr lang="en-US" altLang="en-US" sz="1800" dirty="0"/>
              <a:t>Possible due to the 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</a:rPr>
              <a:t>Spark SQL engine </a:t>
            </a:r>
            <a:r>
              <a:rPr lang="en-US" altLang="en-US" sz="1800" dirty="0"/>
              <a:t>upon which the high-level Structured APIs are built</a:t>
            </a:r>
            <a:endParaRPr lang="en-US" altLang="en-US" sz="2200" dirty="0"/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NOTE: </a:t>
            </a:r>
          </a:p>
          <a:p>
            <a:pPr>
              <a:buFontTx/>
              <a:buChar char="-"/>
            </a:pPr>
            <a:r>
              <a:rPr lang="en-US" altLang="en-US" sz="1800" dirty="0"/>
              <a:t>You are always transforming and operating on DataFrames as structured data</a:t>
            </a:r>
          </a:p>
          <a:p>
            <a:pPr>
              <a:buFontTx/>
              <a:buChar char="-"/>
            </a:pPr>
            <a:r>
              <a:rPr lang="en-US" altLang="en-US" sz="1800" dirty="0"/>
              <a:t>Possible to switch back to unstructured low-level RDD API</a:t>
            </a:r>
          </a:p>
        </p:txBody>
      </p:sp>
    </p:spTree>
    <p:extLst>
      <p:ext uri="{BB962C8B-B14F-4D97-AF65-F5344CB8AC3E}">
        <p14:creationId xmlns:p14="http://schemas.microsoft.com/office/powerpoint/2010/main" val="296876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3" y="2849216"/>
            <a:ext cx="8229600" cy="1143000"/>
          </a:xfrm>
        </p:spPr>
        <p:txBody>
          <a:bodyPr/>
          <a:lstStyle/>
          <a:p>
            <a:r>
              <a:rPr lang="en-US" altLang="en-US" dirty="0"/>
              <a:t>Apache Spark DataFrames</a:t>
            </a:r>
          </a:p>
        </p:txBody>
      </p:sp>
    </p:spTree>
    <p:extLst>
      <p:ext uri="{BB962C8B-B14F-4D97-AF65-F5344CB8AC3E}">
        <p14:creationId xmlns:p14="http://schemas.microsoft.com/office/powerpoint/2010/main" val="2081717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dirty="0"/>
              <a:t>DataFrame API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4328346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Inspired by Pandas DataFrames =&gt; structure, format, operations</a:t>
            </a:r>
          </a:p>
          <a:p>
            <a:r>
              <a:rPr lang="en-US" altLang="en-US" sz="2000" dirty="0"/>
              <a:t>Analogous to 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</a:rPr>
              <a:t>distributed in-memory tables </a:t>
            </a:r>
            <a:r>
              <a:rPr lang="en-US" altLang="en-US" sz="2000" dirty="0"/>
              <a:t>with named columns and schemas</a:t>
            </a:r>
          </a:p>
          <a:p>
            <a:pPr lvl="1"/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</a:rPr>
              <a:t>Each column has a specific 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type</a:t>
            </a:r>
            <a:r>
              <a:rPr lang="en-US" altLang="en-US" sz="2000" dirty="0"/>
              <a:t>: integer, string, array, map, real, date, timestamp, etc.</a:t>
            </a:r>
          </a:p>
          <a:p>
            <a:pPr lvl="1"/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</a:rPr>
              <a:t>Schema</a:t>
            </a:r>
            <a:r>
              <a:rPr lang="en-US" altLang="en-US" sz="2000" dirty="0"/>
              <a:t>: A list that defines the columns and types within those columns</a:t>
            </a:r>
          </a:p>
          <a:p>
            <a:pPr lvl="1"/>
            <a:r>
              <a:rPr lang="en-US" altLang="en-US" sz="2000" dirty="0"/>
              <a:t>A named column in a DataFrame and its associated Spark data type can be declared in the schema</a:t>
            </a:r>
          </a:p>
          <a:p>
            <a:r>
              <a:rPr lang="en-US" altLang="en-US" sz="2000" dirty="0"/>
              <a:t>DataFrames are 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</a:rPr>
              <a:t>immutable</a:t>
            </a:r>
          </a:p>
          <a:p>
            <a:pPr lvl="1"/>
            <a:r>
              <a:rPr lang="en-US" altLang="en-US" sz="2000" dirty="0"/>
              <a:t>When columns are added or changed, a new DataFrame is created</a:t>
            </a:r>
          </a:p>
          <a:p>
            <a:r>
              <a:rPr lang="en-US" altLang="en-US" sz="2000" dirty="0"/>
              <a:t>Spark keeps lineage of all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86559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/>
              <a:t>Spark Data Types 1/2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63A1BE-6D46-894F-94FC-5FBF49BC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785" y="1733265"/>
            <a:ext cx="5852430" cy="46703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C99222C-DA56-4146-BD78-505310850BF1}"/>
              </a:ext>
            </a:extLst>
          </p:cNvPr>
          <p:cNvSpPr/>
          <p:nvPr/>
        </p:nvSpPr>
        <p:spPr>
          <a:xfrm rot="5400000">
            <a:off x="4304933" y="5141870"/>
            <a:ext cx="66845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https://spark.apache.org/docs/latest/sql-ref-datatypes.html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61286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/>
              <a:t>Spark Data Types 2/2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4D882B-8D25-2849-954F-FEED5C55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8" y="1782514"/>
            <a:ext cx="6180083" cy="45099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27E117-5483-EC41-B442-E8AB260F7F34}"/>
              </a:ext>
            </a:extLst>
          </p:cNvPr>
          <p:cNvSpPr/>
          <p:nvPr/>
        </p:nvSpPr>
        <p:spPr>
          <a:xfrm rot="5400000">
            <a:off x="4515142" y="5141870"/>
            <a:ext cx="66845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https://spark.apache.org/docs/latest/sql-ref-datatypes.html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4520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/>
              <a:t>Complex Types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410762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ourier" pitchFamily="2" charset="0"/>
              </a:rPr>
              <a:t>ArrayType(elementType, containsNull)</a:t>
            </a:r>
          </a:p>
          <a:p>
            <a:pPr lvl="1"/>
            <a:r>
              <a:rPr lang="en-US" sz="1800" dirty="0"/>
              <a:t>Values comprising a sequence of elements with the type of elementType. </a:t>
            </a:r>
          </a:p>
          <a:p>
            <a:r>
              <a:rPr lang="en-US" sz="1800" dirty="0">
                <a:latin typeface="Courier" pitchFamily="2" charset="0"/>
              </a:rPr>
              <a:t>MapType(keyType, valueType, valueContainsNull) </a:t>
            </a:r>
          </a:p>
          <a:p>
            <a:pPr lvl="1"/>
            <a:r>
              <a:rPr lang="en-US" sz="1800" dirty="0"/>
              <a:t>Values comprising a set of key-value pairs. </a:t>
            </a:r>
          </a:p>
          <a:p>
            <a:pPr lvl="1"/>
            <a:r>
              <a:rPr lang="en-US" sz="1800" dirty="0"/>
              <a:t>The data type of keys is described by keyType and the data type of values is described by valueType. </a:t>
            </a:r>
          </a:p>
          <a:p>
            <a:pPr lvl="1"/>
            <a:r>
              <a:rPr lang="en-US" sz="1800" dirty="0"/>
              <a:t>For a MapType value, keys are not allowed to have null values. </a:t>
            </a:r>
          </a:p>
          <a:p>
            <a:r>
              <a:rPr lang="en-US" sz="1800" dirty="0">
                <a:latin typeface="Courier" pitchFamily="2" charset="0"/>
              </a:rPr>
              <a:t>StructType(fields) </a:t>
            </a:r>
          </a:p>
          <a:p>
            <a:pPr lvl="1"/>
            <a:r>
              <a:rPr lang="en-US" sz="1800" dirty="0"/>
              <a:t>Represents values with the structure described by a sequence of StructFields (fields). </a:t>
            </a:r>
          </a:p>
          <a:p>
            <a:r>
              <a:rPr lang="en-US" sz="1800" dirty="0">
                <a:latin typeface="Courier" pitchFamily="2" charset="0"/>
              </a:rPr>
              <a:t>StructField(name, dataType, nullable)</a:t>
            </a:r>
          </a:p>
          <a:p>
            <a:pPr lvl="1"/>
            <a:r>
              <a:rPr lang="en-US" sz="1800" dirty="0"/>
              <a:t>Represents a field in a StructType. The name of a field is indicated by name. The data type of a field is indicated by dataType.</a:t>
            </a:r>
          </a:p>
          <a:p>
            <a:endParaRPr lang="en-US" alt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D40576-A280-C84F-8621-20E622AD1C3C}"/>
              </a:ext>
            </a:extLst>
          </p:cNvPr>
          <p:cNvSpPr/>
          <p:nvPr/>
        </p:nvSpPr>
        <p:spPr>
          <a:xfrm>
            <a:off x="1269124" y="6190591"/>
            <a:ext cx="6605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https://spark.apache.org/docs/latest/sql-ref-datatypes.html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32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dirty="0"/>
              <a:t>DataFrame Schemas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36734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en-US" sz="2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dirty="0">
                <a:solidFill>
                  <a:srgbClr val="FF0000"/>
                </a:solidFill>
              </a:rPr>
              <a:t>Q: What is a data schema?</a:t>
            </a:r>
          </a:p>
        </p:txBody>
      </p:sp>
    </p:spTree>
    <p:extLst>
      <p:ext uri="{BB962C8B-B14F-4D97-AF65-F5344CB8AC3E}">
        <p14:creationId xmlns:p14="http://schemas.microsoft.com/office/powerpoint/2010/main" val="121329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dirty="0"/>
              <a:t>DataFrame Schemas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3673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dirty="0">
                <a:solidFill>
                  <a:srgbClr val="FF0000"/>
                </a:solidFill>
              </a:rPr>
              <a:t>Q: What makes structured data “structured”?</a:t>
            </a:r>
          </a:p>
          <a:p>
            <a:pPr marL="0" indent="0" algn="ctr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3144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dirty="0"/>
              <a:t>DataFrame Schemas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3673475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Schemas come into play when reading structured data from an external source</a:t>
            </a:r>
          </a:p>
          <a:p>
            <a:r>
              <a:rPr lang="en-US" altLang="en-US" sz="2000" dirty="0"/>
              <a:t>Defining schema up front vs. schema-on-read</a:t>
            </a:r>
          </a:p>
          <a:p>
            <a:pPr lvl="1"/>
            <a:r>
              <a:rPr lang="en-US" altLang="en-US" sz="2000" dirty="0"/>
              <a:t>Relieving Spark from the onus of inferring data types</a:t>
            </a:r>
          </a:p>
          <a:p>
            <a:pPr lvl="2"/>
            <a:r>
              <a:rPr lang="en-US" altLang="en-US" sz="2000" dirty="0">
                <a:solidFill>
                  <a:srgbClr val="FF0000"/>
                </a:solidFill>
              </a:rPr>
              <a:t>Q: Why is this important for ingesting large data sets?</a:t>
            </a:r>
          </a:p>
          <a:p>
            <a:pPr lvl="1"/>
            <a:r>
              <a:rPr lang="en-US" altLang="en-US" sz="2000" dirty="0"/>
              <a:t>Spark does not need to create a separate job for the purpose of reading a large portion of the file to ascertain the schema</a:t>
            </a:r>
          </a:p>
          <a:p>
            <a:pPr lvl="1"/>
            <a:r>
              <a:rPr lang="en-US" altLang="en-US" sz="2000" dirty="0"/>
              <a:t>Provides data type validation on columns</a:t>
            </a:r>
          </a:p>
          <a:p>
            <a:pPr lvl="1"/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</a:rPr>
              <a:t>When reading a large amount of data, schema should be defined up front.</a:t>
            </a:r>
          </a:p>
          <a:p>
            <a:r>
              <a:rPr lang="en-US" altLang="en-US" sz="2000" dirty="0"/>
              <a:t>Schema can be defined in two ways</a:t>
            </a:r>
          </a:p>
          <a:p>
            <a:pPr lvl="1"/>
            <a:r>
              <a:rPr lang="en-US" altLang="en-US" sz="2000" dirty="0"/>
              <a:t>Programmatically</a:t>
            </a:r>
          </a:p>
          <a:p>
            <a:pPr lvl="1"/>
            <a:r>
              <a:rPr lang="en-US" altLang="en-US" sz="2000" dirty="0"/>
              <a:t>Using Data Definition Language (DDL) string</a:t>
            </a:r>
          </a:p>
        </p:txBody>
      </p:sp>
    </p:spTree>
    <p:extLst>
      <p:ext uri="{BB962C8B-B14F-4D97-AF65-F5344CB8AC3E}">
        <p14:creationId xmlns:p14="http://schemas.microsoft.com/office/powerpoint/2010/main" val="25753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dirty="0"/>
              <a:t>Lecture Outline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4370387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Reading</a:t>
            </a:r>
          </a:p>
          <a:p>
            <a:r>
              <a:rPr lang="en-US" altLang="en-US" sz="2000" dirty="0"/>
              <a:t>Docker Intro</a:t>
            </a:r>
          </a:p>
          <a:p>
            <a:r>
              <a:rPr lang="en-US" altLang="en-US" sz="2000" dirty="0"/>
              <a:t>Going beyond RDD</a:t>
            </a:r>
          </a:p>
          <a:p>
            <a:r>
              <a:rPr lang="en-US" altLang="en-US" sz="2000" dirty="0"/>
              <a:t>Apache Spark Structured API</a:t>
            </a:r>
          </a:p>
          <a:p>
            <a:r>
              <a:rPr lang="en-US" altLang="en-US" sz="2000" dirty="0"/>
              <a:t>Apache Spark DataFrames</a:t>
            </a:r>
          </a:p>
          <a:p>
            <a:r>
              <a:rPr lang="en-US" altLang="en-US" sz="2000" dirty="0"/>
              <a:t>Working with columns</a:t>
            </a:r>
          </a:p>
          <a:p>
            <a:r>
              <a:rPr lang="en-US" altLang="en-US" sz="2000" dirty="0"/>
              <a:t>Working with rows</a:t>
            </a:r>
          </a:p>
          <a:p>
            <a:r>
              <a:rPr lang="en-US" altLang="en-US" sz="2000" dirty="0"/>
              <a:t>Dataset API</a:t>
            </a:r>
          </a:p>
          <a:p>
            <a:r>
              <a:rPr lang="en-US" altLang="en-US" sz="2000" dirty="0"/>
              <a:t>Spark SQL Intro</a:t>
            </a:r>
          </a:p>
          <a:p>
            <a:r>
              <a:rPr lang="en-US" altLang="en-US" sz="2000" dirty="0"/>
              <a:t>Homework</a:t>
            </a:r>
          </a:p>
          <a:p>
            <a:endParaRPr lang="en-US" altLang="en-US" sz="2000" dirty="0"/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399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3" y="2849216"/>
            <a:ext cx="8229600" cy="1143000"/>
          </a:xfrm>
        </p:spPr>
        <p:txBody>
          <a:bodyPr/>
          <a:lstStyle/>
          <a:p>
            <a:r>
              <a:rPr lang="en-US" altLang="en-US" dirty="0"/>
              <a:t>Working with columns</a:t>
            </a:r>
          </a:p>
        </p:txBody>
      </p:sp>
    </p:spTree>
    <p:extLst>
      <p:ext uri="{BB962C8B-B14F-4D97-AF65-F5344CB8AC3E}">
        <p14:creationId xmlns:p14="http://schemas.microsoft.com/office/powerpoint/2010/main" val="1556362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/>
              <a:t>DataFrame Columns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3673475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Named columns are conceptually similar to columns in RDBMS tables. </a:t>
            </a:r>
          </a:p>
          <a:p>
            <a:r>
              <a:rPr lang="en-US" altLang="en-US" sz="2000" dirty="0"/>
              <a:t>Named column describe a type of </a:t>
            </a:r>
            <a:r>
              <a:rPr lang="en-US" altLang="en-US" sz="2000" dirty="0">
                <a:hlinkClick r:id="rId2"/>
              </a:rPr>
              <a:t>field</a:t>
            </a:r>
            <a:r>
              <a:rPr lang="en-US" altLang="en-US" sz="2000" dirty="0"/>
              <a:t>.</a:t>
            </a:r>
          </a:p>
          <a:p>
            <a:r>
              <a:rPr lang="en-US" altLang="en-US" sz="2000" dirty="0"/>
              <a:t>Columns are objects with public methods represented by the </a:t>
            </a:r>
            <a:r>
              <a:rPr lang="en-US" altLang="en-US" sz="2000" dirty="0">
                <a:hlinkClick r:id="rId3"/>
              </a:rPr>
              <a:t>Column</a:t>
            </a:r>
            <a:r>
              <a:rPr lang="en-US" altLang="en-US" sz="2000" dirty="0"/>
              <a:t> type.</a:t>
            </a:r>
          </a:p>
          <a:p>
            <a:pPr lvl="1"/>
            <a:r>
              <a:rPr lang="en-US" altLang="en-US" sz="2000" dirty="0"/>
              <a:t>Spark documentation refers to both </a:t>
            </a:r>
            <a:r>
              <a:rPr lang="en-US" altLang="en-US" sz="2000" i="1" dirty="0"/>
              <a:t>col()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Column</a:t>
            </a:r>
          </a:p>
          <a:p>
            <a:pPr lvl="1"/>
            <a:r>
              <a:rPr lang="en-US" altLang="en-US" sz="2000" i="1" dirty="0"/>
              <a:t>col() </a:t>
            </a:r>
            <a:r>
              <a:rPr lang="en-US" altLang="en-US" sz="2000" dirty="0"/>
              <a:t>is a standard built-in function that returns a </a:t>
            </a:r>
            <a:r>
              <a:rPr lang="en-US" altLang="en-US" sz="2000" i="1" dirty="0"/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3546175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/>
              <a:t>DataFrame Columns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3673475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Logical or mathematical expressions can be used on columns</a:t>
            </a:r>
          </a:p>
          <a:p>
            <a:pPr lvl="1"/>
            <a:r>
              <a:rPr lang="en-US" altLang="en-US" sz="2000" dirty="0"/>
              <a:t>expr("</a:t>
            </a:r>
            <a:r>
              <a:rPr lang="en-US" altLang="en-US" sz="2000" dirty="0" err="1"/>
              <a:t>columnName</a:t>
            </a:r>
            <a:r>
              <a:rPr lang="en-US" altLang="en-US" sz="2000" dirty="0"/>
              <a:t> * 5") or </a:t>
            </a:r>
          </a:p>
          <a:p>
            <a:pPr marL="457200" lvl="1" indent="0">
              <a:buNone/>
            </a:pPr>
            <a:r>
              <a:rPr lang="en-US" altLang="en-US" sz="2000" dirty="0"/>
              <a:t>         (expr("</a:t>
            </a:r>
            <a:r>
              <a:rPr lang="en-US" altLang="en-US" sz="2000" dirty="0" err="1"/>
              <a:t>columnName</a:t>
            </a:r>
            <a:r>
              <a:rPr lang="en-US" altLang="en-US" sz="2000" dirty="0"/>
              <a:t> - 5") &gt; col(</a:t>
            </a:r>
            <a:r>
              <a:rPr lang="en-US" altLang="en-US" sz="2000" dirty="0" err="1"/>
              <a:t>anothercolumnName</a:t>
            </a:r>
            <a:r>
              <a:rPr lang="en-US" altLang="en-US" sz="2000" dirty="0"/>
              <a:t>))  </a:t>
            </a:r>
          </a:p>
          <a:p>
            <a:pPr lvl="1"/>
            <a:r>
              <a:rPr lang="en-US" altLang="en-US" sz="2000" dirty="0"/>
              <a:t>expr() is part of the </a:t>
            </a:r>
            <a:r>
              <a:rPr lang="en-US" altLang="en-US" sz="2000" b="1" dirty="0" err="1"/>
              <a:t>pyspark.sql.functions</a:t>
            </a:r>
            <a:r>
              <a:rPr lang="en-US" altLang="en-US" sz="2000" dirty="0"/>
              <a:t> (Python) and </a:t>
            </a:r>
            <a:r>
              <a:rPr lang="en-US" altLang="en-US" sz="2000" b="1" dirty="0" err="1"/>
              <a:t>org.apache.spark.sql.functions</a:t>
            </a:r>
            <a:r>
              <a:rPr lang="en-US" altLang="en-US" sz="2000" dirty="0"/>
              <a:t> (Scala) packages.</a:t>
            </a:r>
          </a:p>
          <a:p>
            <a:r>
              <a:rPr lang="en-US" altLang="en-US" sz="2000" dirty="0"/>
              <a:t>Each Column object in a DataFrame is a part of a Row object.</a:t>
            </a:r>
          </a:p>
          <a:p>
            <a:r>
              <a:rPr lang="en-US" altLang="en-US" sz="2000" dirty="0"/>
              <a:t>All Rows form a DataFrame</a:t>
            </a:r>
          </a:p>
        </p:txBody>
      </p:sp>
    </p:spTree>
    <p:extLst>
      <p:ext uri="{BB962C8B-B14F-4D97-AF65-F5344CB8AC3E}">
        <p14:creationId xmlns:p14="http://schemas.microsoft.com/office/powerpoint/2010/main" val="80455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 err="1"/>
              <a:t>pyspark.sql.Column</a:t>
            </a:r>
            <a:r>
              <a:rPr lang="en-US" altLang="en-US" sz="4000" dirty="0"/>
              <a:t> Cheat Sheet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7181BC7-D2CA-CF44-B07A-3D48EE4E6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723669"/>
              </p:ext>
            </p:extLst>
          </p:nvPr>
        </p:nvGraphicFramePr>
        <p:xfrm>
          <a:off x="457200" y="1847534"/>
          <a:ext cx="82296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669">
                  <a:extLst>
                    <a:ext uri="{9D8B030D-6E8A-4147-A177-3AD203B41FA5}">
                      <a16:colId xmlns:a16="http://schemas.microsoft.com/office/drawing/2014/main" val="1235130452"/>
                    </a:ext>
                  </a:extLst>
                </a:gridCol>
                <a:gridCol w="3873731">
                  <a:extLst>
                    <a:ext uri="{9D8B030D-6E8A-4147-A177-3AD203B41FA5}">
                      <a16:colId xmlns:a16="http://schemas.microsoft.com/office/drawing/2014/main" val="327811220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57843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576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alias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*alias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sz="10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Returns this column aliased with a new name or names (in the case of expressions that return more than one column, such as explode).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df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000" dirty="0" err="1"/>
                        <a:t>select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df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000" dirty="0" err="1"/>
                        <a:t>age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000" dirty="0" err="1"/>
                        <a:t>alias</a:t>
                      </a:r>
                      <a:r>
                        <a:rPr lang="en-US" sz="1000" dirty="0"/>
                        <a:t>(“age2”))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000" dirty="0"/>
                        <a:t>collect()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91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asc</a:t>
                      </a:r>
                      <a:r>
                        <a:rPr lang="en-US" sz="1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Returns a sort expression based on ascending order of the column.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df.select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df.name</a:t>
                      </a:r>
                      <a:r>
                        <a:rPr lang="en-US" sz="1000" dirty="0"/>
                        <a:t>).</a:t>
                      </a:r>
                      <a:r>
                        <a:rPr lang="en-US" sz="1000" dirty="0" err="1"/>
                        <a:t>orderBy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df.name.asc</a:t>
                      </a:r>
                      <a:r>
                        <a:rPr lang="en-US" sz="1000" dirty="0"/>
                        <a:t>()).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collect()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06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astype</a:t>
                      </a:r>
                      <a:r>
                        <a:rPr lang="en-US" sz="1000" dirty="0"/>
                        <a:t>(dataType)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astype</a:t>
                      </a:r>
                      <a:r>
                        <a:rPr lang="en-US" sz="1000" dirty="0"/>
                        <a:t>() is an alias for cast().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i="1" dirty="0"/>
                        <a:t>See cast()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7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between(</a:t>
                      </a:r>
                      <a:r>
                        <a:rPr lang="en-US" sz="1000" dirty="0" err="1"/>
                        <a:t>lowerBound</a:t>
                      </a:r>
                      <a:r>
                        <a:rPr lang="en-US" sz="1000" dirty="0"/>
                        <a:t>, </a:t>
                      </a:r>
                      <a:r>
                        <a:rPr lang="en-US" sz="1000" dirty="0" err="1"/>
                        <a:t>upperBound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 </a:t>
                      </a:r>
                      <a:r>
                        <a:rPr lang="en-US" sz="1000" dirty="0" err="1"/>
                        <a:t>boolean</a:t>
                      </a:r>
                      <a:r>
                        <a:rPr lang="en-US" sz="1000" dirty="0"/>
                        <a:t> expression that is evaluated to true if the value of this expression is between the given columns.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df.select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df.name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df.age.between</a:t>
                      </a:r>
                      <a:r>
                        <a:rPr lang="en-US" sz="1000" dirty="0"/>
                        <a:t>(2, 4)).show()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4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bitwiseAND</a:t>
                      </a:r>
                      <a:r>
                        <a:rPr lang="en-US" sz="1000" dirty="0"/>
                        <a:t>(other)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Compute bitwise AND of this expression with another expression.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df.select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df.a.bitwiseAND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df.b</a:t>
                      </a:r>
                      <a:r>
                        <a:rPr lang="en-US" sz="1000" dirty="0"/>
                        <a:t>)).collect()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75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bitwiseOR</a:t>
                      </a:r>
                      <a:r>
                        <a:rPr lang="en-US" sz="1000" dirty="0"/>
                        <a:t>(other)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Compute bitwise OR of this expression with another expression.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df.select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df.a.bitwiseOR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df.b</a:t>
                      </a:r>
                      <a:r>
                        <a:rPr lang="en-US" sz="1000" dirty="0"/>
                        <a:t>)).collect()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78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bitwiseXOR</a:t>
                      </a:r>
                      <a:r>
                        <a:rPr lang="en-US" sz="1000" dirty="0"/>
                        <a:t>(other)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Compute bitwise XOR of this expression with another expression.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df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000" dirty="0" err="1"/>
                        <a:t>select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df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000" dirty="0" err="1"/>
                        <a:t>a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000" dirty="0" err="1"/>
                        <a:t>bitwiseXOR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df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000" dirty="0" err="1"/>
                        <a:t>b</a:t>
                      </a:r>
                      <a:r>
                        <a:rPr lang="en-US" sz="1000" dirty="0"/>
                        <a:t>))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000" dirty="0"/>
                        <a:t>collect()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2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cast(dataType)[source]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Convert the column into type dataType.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df.select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df.age.cast</a:t>
                      </a:r>
                      <a:r>
                        <a:rPr lang="en-US" sz="1000" dirty="0"/>
                        <a:t>("string").alias('ages')).collect()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69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contains(other)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Contains the other element. Returns a </a:t>
                      </a:r>
                      <a:r>
                        <a:rPr lang="en-US" sz="1000" dirty="0" err="1"/>
                        <a:t>boolean</a:t>
                      </a:r>
                      <a:r>
                        <a:rPr lang="en-US" sz="1000" dirty="0"/>
                        <a:t> Column based on a string match.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df.filter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df.name.contains</a:t>
                      </a:r>
                      <a:r>
                        <a:rPr lang="en-US" sz="1000" dirty="0"/>
                        <a:t>('o')).collect()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96696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994020-67A4-B743-BA69-62EA1117D3C7}"/>
              </a:ext>
            </a:extLst>
          </p:cNvPr>
          <p:cNvSpPr txBox="1">
            <a:spLocks/>
          </p:cNvSpPr>
          <p:nvPr/>
        </p:nvSpPr>
        <p:spPr bwMode="auto">
          <a:xfrm>
            <a:off x="457200" y="6227819"/>
            <a:ext cx="82296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rgbClr val="002060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0070C0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rgbClr val="0070C0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1600">
                <a:hlinkClick r:id="rId2"/>
              </a:rPr>
              <a:t>https://spark.apache.org/docs/latest/api/python/reference/api/pyspark.sql.Column.html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9653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 err="1"/>
              <a:t>pyspark.sql.Column</a:t>
            </a:r>
            <a:r>
              <a:rPr lang="en-US" altLang="en-US" sz="4000" dirty="0"/>
              <a:t> Cheat Sheet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27819"/>
            <a:ext cx="8229600" cy="3673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en-US" sz="1600" dirty="0">
                <a:hlinkClick r:id="rId3"/>
              </a:rPr>
              <a:t>https://</a:t>
            </a:r>
            <a:r>
              <a:rPr lang="en-US" altLang="en-US" sz="1600" dirty="0" err="1">
                <a:hlinkClick r:id="rId3"/>
              </a:rPr>
              <a:t>spark.apache.org</a:t>
            </a:r>
            <a:r>
              <a:rPr lang="en-US" altLang="en-US" sz="1600" dirty="0">
                <a:hlinkClick r:id="rId3"/>
              </a:rPr>
              <a:t>/docs/latest/</a:t>
            </a:r>
            <a:r>
              <a:rPr lang="en-US" altLang="en-US" sz="1600" dirty="0" err="1">
                <a:hlinkClick r:id="rId3"/>
              </a:rPr>
              <a:t>api</a:t>
            </a:r>
            <a:r>
              <a:rPr lang="en-US" altLang="en-US" sz="1600" dirty="0">
                <a:hlinkClick r:id="rId3"/>
              </a:rPr>
              <a:t>/python/reference/</a:t>
            </a:r>
            <a:r>
              <a:rPr lang="en-US" altLang="en-US" sz="1600" dirty="0" err="1">
                <a:hlinkClick r:id="rId3"/>
              </a:rPr>
              <a:t>api</a:t>
            </a:r>
            <a:r>
              <a:rPr lang="en-US" altLang="en-US" sz="1600" dirty="0">
                <a:hlinkClick r:id="rId3"/>
              </a:rPr>
              <a:t>/</a:t>
            </a:r>
            <a:r>
              <a:rPr lang="en-US" altLang="en-US" sz="1600" dirty="0" err="1">
                <a:hlinkClick r:id="rId3"/>
              </a:rPr>
              <a:t>pyspark.sql.Column.html</a:t>
            </a:r>
            <a:endParaRPr lang="en-US" alt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7181BC7-D2CA-CF44-B07A-3D48EE4E6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85928"/>
              </p:ext>
            </p:extLst>
          </p:nvPr>
        </p:nvGraphicFramePr>
        <p:xfrm>
          <a:off x="457200" y="1845885"/>
          <a:ext cx="8229600" cy="4293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669">
                  <a:extLst>
                    <a:ext uri="{9D8B030D-6E8A-4147-A177-3AD203B41FA5}">
                      <a16:colId xmlns:a16="http://schemas.microsoft.com/office/drawing/2014/main" val="1235130452"/>
                    </a:ext>
                  </a:extLst>
                </a:gridCol>
                <a:gridCol w="3873731">
                  <a:extLst>
                    <a:ext uri="{9D8B030D-6E8A-4147-A177-3AD203B41FA5}">
                      <a16:colId xmlns:a16="http://schemas.microsoft.com/office/drawing/2014/main" val="327811220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57843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576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desc</a:t>
                      </a:r>
                      <a:r>
                        <a:rPr lang="en-US" sz="1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Returns a sort expression based on the descending order of the column.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df.select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df.name</a:t>
                      </a:r>
                      <a:r>
                        <a:rPr lang="en-US" sz="1000" dirty="0"/>
                        <a:t>).</a:t>
                      </a:r>
                      <a:r>
                        <a:rPr lang="en-US" sz="1000" dirty="0" err="1"/>
                        <a:t>orderBy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df.name.desc</a:t>
                      </a:r>
                      <a:r>
                        <a:rPr lang="en-US" sz="1000" dirty="0"/>
                        <a:t>()).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collect()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910812"/>
                  </a:ext>
                </a:extLst>
              </a:tr>
              <a:tr h="2549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endswith</a:t>
                      </a:r>
                      <a:r>
                        <a:rPr lang="en-US" sz="1000" dirty="0"/>
                        <a:t>(other)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Equality test that is safe for null values.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df.filter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df.name.endswith</a:t>
                      </a:r>
                      <a:r>
                        <a:rPr lang="en-US" sz="1000" dirty="0"/>
                        <a:t>('ice')).collect()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06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eqNullSafe</a:t>
                      </a:r>
                      <a:r>
                        <a:rPr lang="en-US" sz="1000" dirty="0"/>
                        <a:t>(other)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astype</a:t>
                      </a:r>
                      <a:r>
                        <a:rPr lang="en-US" sz="1000" dirty="0"/>
                        <a:t>() is an alias for cast().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i="0" dirty="0"/>
                        <a:t>df2.select( ... df2['value'].</a:t>
                      </a:r>
                      <a:r>
                        <a:rPr lang="en-US" sz="1000" i="0" dirty="0" err="1"/>
                        <a:t>eqNullSafe</a:t>
                      </a:r>
                      <a:r>
                        <a:rPr lang="en-US" sz="1000" i="0" dirty="0"/>
                        <a:t>(None), df2['value'].</a:t>
                      </a:r>
                      <a:r>
                        <a:rPr lang="en-US" sz="1000" i="0" dirty="0" err="1"/>
                        <a:t>eqNullSafe</a:t>
                      </a:r>
                      <a:r>
                        <a:rPr lang="en-US" sz="1000" i="0" dirty="0"/>
                        <a:t>(float('</a:t>
                      </a:r>
                      <a:r>
                        <a:rPr lang="en-US" sz="1000" i="0" dirty="0" err="1"/>
                        <a:t>NaN</a:t>
                      </a:r>
                      <a:r>
                        <a:rPr lang="en-US" sz="1000" i="0" dirty="0"/>
                        <a:t>')), df2['value'].</a:t>
                      </a:r>
                      <a:r>
                        <a:rPr lang="en-US" sz="1000" i="0" dirty="0" err="1"/>
                        <a:t>eqNullSafe</a:t>
                      </a:r>
                      <a:r>
                        <a:rPr lang="en-US" sz="1000" i="0" dirty="0"/>
                        <a:t>(42.0)).show()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72432"/>
                  </a:ext>
                </a:extLst>
              </a:tr>
              <a:tr h="2332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isNotNull</a:t>
                      </a:r>
                      <a:r>
                        <a:rPr lang="en-US" sz="1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True if the current expression is NOT null.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df.filter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df.height.isNotNull</a:t>
                      </a:r>
                      <a:r>
                        <a:rPr lang="en-US" sz="1000" dirty="0"/>
                        <a:t>()).collect()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4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isNull</a:t>
                      </a:r>
                      <a:r>
                        <a:rPr lang="en-US" sz="1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True if the current expression is null.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df.filter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df.height.isNull</a:t>
                      </a:r>
                      <a:r>
                        <a:rPr lang="en-US" sz="1000" dirty="0"/>
                        <a:t>()).collect()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75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isin</a:t>
                      </a:r>
                      <a:r>
                        <a:rPr lang="en-US" sz="1000" dirty="0"/>
                        <a:t>(*cols)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 </a:t>
                      </a:r>
                      <a:r>
                        <a:rPr lang="en-US" sz="1000" dirty="0" err="1"/>
                        <a:t>boolean</a:t>
                      </a:r>
                      <a:r>
                        <a:rPr lang="en-US" sz="1000" dirty="0"/>
                        <a:t> expression that is evaluated to true if the value of this expression is contained by the evaluated values of the arguments.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df</a:t>
                      </a:r>
                      <a:r>
                        <a:rPr lang="en-US" sz="1000" dirty="0"/>
                        <a:t>[</a:t>
                      </a:r>
                      <a:r>
                        <a:rPr lang="en-US" sz="1000" dirty="0" err="1"/>
                        <a:t>df.name.isin</a:t>
                      </a:r>
                      <a:r>
                        <a:rPr lang="en-US" sz="1000" dirty="0"/>
                        <a:t>("Bob", "Mike")].collect()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78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like(other)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SQL like expression. Returns a </a:t>
                      </a:r>
                      <a:r>
                        <a:rPr lang="en-US" sz="1000" dirty="0" err="1"/>
                        <a:t>boolean</a:t>
                      </a:r>
                      <a:r>
                        <a:rPr lang="en-US" sz="1000" dirty="0"/>
                        <a:t> Column based on a SQL LIKE match.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ddf.filter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df.name.like</a:t>
                      </a:r>
                      <a:r>
                        <a:rPr lang="en-US" sz="1000" dirty="0"/>
                        <a:t>('Al%')).collect()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2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startswith</a:t>
                      </a:r>
                      <a:r>
                        <a:rPr lang="en-US" sz="1000" dirty="0"/>
                        <a:t>(other)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String starts with. Returns a </a:t>
                      </a:r>
                      <a:r>
                        <a:rPr lang="en-US" sz="1000" dirty="0" err="1"/>
                        <a:t>boolean</a:t>
                      </a:r>
                      <a:r>
                        <a:rPr lang="en-US" sz="1000" dirty="0"/>
                        <a:t> Column based on a string match.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df.filter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df.name.startswith</a:t>
                      </a:r>
                      <a:r>
                        <a:rPr lang="en-US" sz="1000" dirty="0"/>
                        <a:t>('Al')).collect()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69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substr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startPos</a:t>
                      </a:r>
                      <a:r>
                        <a:rPr lang="en-US" sz="1000" dirty="0"/>
                        <a:t>, length)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Return a Column which is a substring of the column..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df.select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df.name.substr</a:t>
                      </a:r>
                      <a:r>
                        <a:rPr lang="en-US" sz="1000" dirty="0"/>
                        <a:t>(1, 3).alias("col")).collect()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96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when(condition, 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Evaluates a list of conditions and returns one of multiple possible result expressions. If </a:t>
                      </a:r>
                      <a:r>
                        <a:rPr lang="en-US" sz="1000" dirty="0" err="1"/>
                        <a:t>Column.otherwise</a:t>
                      </a:r>
                      <a:r>
                        <a:rPr lang="en-US" sz="1000" dirty="0"/>
                        <a:t>() is not invoked, None is returned for unmatched conditions.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df.select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df.name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F.when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df.age</a:t>
                      </a:r>
                      <a:r>
                        <a:rPr lang="en-US" sz="1000" dirty="0"/>
                        <a:t> &gt; 4, 1).when(</a:t>
                      </a:r>
                      <a:r>
                        <a:rPr lang="en-US" sz="1000" dirty="0" err="1"/>
                        <a:t>df.age</a:t>
                      </a:r>
                      <a:r>
                        <a:rPr lang="en-US" sz="1000" dirty="0"/>
                        <a:t> &lt; 3, -1).otherwise(0)).show()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3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793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3" y="2849216"/>
            <a:ext cx="8229600" cy="1143000"/>
          </a:xfrm>
        </p:spPr>
        <p:txBody>
          <a:bodyPr/>
          <a:lstStyle/>
          <a:p>
            <a:r>
              <a:rPr lang="en-US" altLang="en-US" dirty="0"/>
              <a:t>Working with rows</a:t>
            </a:r>
          </a:p>
        </p:txBody>
      </p:sp>
    </p:spTree>
    <p:extLst>
      <p:ext uri="{BB962C8B-B14F-4D97-AF65-F5344CB8AC3E}">
        <p14:creationId xmlns:p14="http://schemas.microsoft.com/office/powerpoint/2010/main" val="3162412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/>
              <a:t>DataFrame Rows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367347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Each DataFrame column is part of a row</a:t>
            </a:r>
          </a:p>
          <a:p>
            <a:pPr lvl="1"/>
            <a:r>
              <a:rPr lang="en-US" altLang="en-US" sz="2000" dirty="0"/>
              <a:t>A row is an order collection of columns</a:t>
            </a:r>
          </a:p>
          <a:p>
            <a:r>
              <a:rPr lang="en-US" altLang="en-US" sz="2400" dirty="0"/>
              <a:t>A </a:t>
            </a:r>
            <a:r>
              <a:rPr lang="en-US" altLang="en-US" sz="2400" i="1" dirty="0"/>
              <a:t>Row</a:t>
            </a:r>
            <a:r>
              <a:rPr lang="en-US" altLang="en-US" sz="2400" dirty="0"/>
              <a:t> in Spark is a </a:t>
            </a:r>
            <a:r>
              <a:rPr lang="en-US" altLang="en-US" sz="2400" b="1" dirty="0"/>
              <a:t>generic</a:t>
            </a:r>
            <a:r>
              <a:rPr lang="en-US" altLang="en-US" sz="2400" b="1" i="1" dirty="0"/>
              <a:t> </a:t>
            </a:r>
            <a:r>
              <a:rPr lang="en-US" altLang="en-US" sz="2400" b="1" dirty="0"/>
              <a:t>object type</a:t>
            </a:r>
            <a:r>
              <a:rPr lang="en-US" altLang="en-US" sz="2400" dirty="0"/>
              <a:t> and all rows together constitute a DataFrame</a:t>
            </a:r>
          </a:p>
          <a:p>
            <a:r>
              <a:rPr lang="en-US" altLang="en-US" sz="2400" dirty="0"/>
              <a:t>Row objects can be used to create DataFrames</a:t>
            </a:r>
          </a:p>
          <a:p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76767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/>
              <a:t>DataFrame Rows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36734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ourier" pitchFamily="2" charset="0"/>
              </a:rPr>
              <a:t>Row</a:t>
            </a:r>
            <a:r>
              <a:rPr lang="en-US" dirty="0"/>
              <a:t> is an object in Spark and an ordered collection of fields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" pitchFamily="2" charset="0"/>
              </a:rPr>
              <a:t>Row</a:t>
            </a:r>
            <a:r>
              <a:rPr lang="en-US" dirty="0"/>
              <a:t> object can be instantiated, and each of its fields can be accessed using an index (0-based).</a:t>
            </a:r>
          </a:p>
          <a:p>
            <a:r>
              <a:rPr lang="en-US" dirty="0"/>
              <a:t>A row in </a:t>
            </a:r>
            <a:r>
              <a:rPr lang="en-US" dirty="0">
                <a:hlinkClick r:id="rId2" tooltip="pyspark.sql.DataFrame"/>
              </a:rPr>
              <a:t>DataFrame</a:t>
            </a:r>
            <a:r>
              <a:rPr lang="en-US" dirty="0"/>
              <a:t>. The fields in it can be accessed:</a:t>
            </a:r>
          </a:p>
          <a:p>
            <a:pPr lvl="1"/>
            <a:r>
              <a:rPr lang="en-US" dirty="0"/>
              <a:t>like attributes (</a:t>
            </a:r>
            <a:r>
              <a:rPr lang="en-US" dirty="0" err="1"/>
              <a:t>row.key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like dictionary values (row[key])</a:t>
            </a:r>
          </a:p>
          <a:p>
            <a:r>
              <a:rPr lang="en-US" dirty="0">
                <a:latin typeface="Courier" pitchFamily="2" charset="0"/>
              </a:rPr>
              <a:t>key in row</a:t>
            </a:r>
            <a:r>
              <a:rPr lang="en-US" dirty="0"/>
              <a:t> will search through row keys.</a:t>
            </a:r>
          </a:p>
          <a:p>
            <a:pPr marL="0" indent="0">
              <a:buNone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94465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/>
              <a:t>DataFrame Rows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36734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ourier" pitchFamily="2" charset="0"/>
              </a:rPr>
              <a:t>Row</a:t>
            </a:r>
            <a:r>
              <a:rPr lang="en-US" dirty="0">
                <a:latin typeface="+mj-lt"/>
              </a:rPr>
              <a:t> objects can be used to create DataFrames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/>
              <a:t>In practice, contents of files are read in as DataFrames (along with schema information to make the reading more efficient).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479757-993B-1946-8416-76BD3F7D3877}"/>
              </a:ext>
            </a:extLst>
          </p:cNvPr>
          <p:cNvSpPr/>
          <p:nvPr/>
        </p:nvSpPr>
        <p:spPr>
          <a:xfrm>
            <a:off x="1039091" y="2790652"/>
            <a:ext cx="6849687" cy="1138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rows = [Row("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Matei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Zaharia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", "CA"), Row("Reynold Xin", "CA")]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authors_df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spark.createDataFrame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(rows, ["Authors", "State"])</a:t>
            </a:r>
          </a:p>
          <a:p>
            <a:pPr marL="0" indent="0">
              <a:buNone/>
            </a:pPr>
            <a:endParaRPr lang="en-US" sz="12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authors_df.show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33961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/>
              <a:t>DataFrame Rows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3673475"/>
          </a:xfrm>
        </p:spPr>
        <p:txBody>
          <a:bodyPr>
            <a:normAutofit/>
          </a:bodyPr>
          <a:lstStyle/>
          <a:p>
            <a:r>
              <a:rPr lang="en-US" dirty="0">
                <a:latin typeface="Courier" pitchFamily="2" charset="0"/>
              </a:rPr>
              <a:t>Row</a:t>
            </a:r>
            <a:r>
              <a:rPr lang="en-US" dirty="0"/>
              <a:t> can be used to create another </a:t>
            </a:r>
            <a:r>
              <a:rPr lang="en-US" dirty="0">
                <a:latin typeface="Courier" pitchFamily="2" charset="0"/>
              </a:rPr>
              <a:t>Row</a:t>
            </a:r>
            <a:r>
              <a:rPr lang="en-US" dirty="0"/>
              <a:t>-like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479757-993B-1946-8416-76BD3F7D3877}"/>
              </a:ext>
            </a:extLst>
          </p:cNvPr>
          <p:cNvSpPr/>
          <p:nvPr/>
        </p:nvSpPr>
        <p:spPr>
          <a:xfrm>
            <a:off x="1022466" y="3297729"/>
            <a:ext cx="6849687" cy="1138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Person = Row("name", "age")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&gt;&gt; &lt;Row('name', 'age')&gt;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Person("Alice", 11)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&gt;&gt; Row(name='Alice', age=11)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0F6001-15EF-0446-87ED-1B23B3D8BA2C}"/>
              </a:ext>
            </a:extLst>
          </p:cNvPr>
          <p:cNvSpPr/>
          <p:nvPr/>
        </p:nvSpPr>
        <p:spPr>
          <a:xfrm>
            <a:off x="1022465" y="5703888"/>
            <a:ext cx="68496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https://</a:t>
            </a:r>
            <a:r>
              <a:rPr lang="en-US" sz="1400" dirty="0" err="1">
                <a:solidFill>
                  <a:srgbClr val="002060"/>
                </a:solidFill>
              </a:rPr>
              <a:t>spark.apache.org</a:t>
            </a:r>
            <a:r>
              <a:rPr lang="en-US" sz="1400" dirty="0">
                <a:solidFill>
                  <a:srgbClr val="002060"/>
                </a:solidFill>
              </a:rPr>
              <a:t>/docs/latest/</a:t>
            </a:r>
            <a:r>
              <a:rPr lang="en-US" sz="1400" dirty="0" err="1">
                <a:solidFill>
                  <a:srgbClr val="002060"/>
                </a:solidFill>
              </a:rPr>
              <a:t>api</a:t>
            </a:r>
            <a:r>
              <a:rPr lang="en-US" sz="1400" dirty="0">
                <a:solidFill>
                  <a:srgbClr val="002060"/>
                </a:solidFill>
              </a:rPr>
              <a:t>/python/</a:t>
            </a:r>
            <a:r>
              <a:rPr lang="en-US" sz="1400" dirty="0" err="1">
                <a:solidFill>
                  <a:srgbClr val="002060"/>
                </a:solidFill>
              </a:rPr>
              <a:t>pyspark.sql.html#pyspark.sql.Row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dirty="0"/>
              <a:t>Reading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4370387"/>
          </a:xfrm>
        </p:spPr>
        <p:txBody>
          <a:bodyPr>
            <a:noAutofit/>
          </a:bodyPr>
          <a:lstStyle/>
          <a:p>
            <a:r>
              <a:rPr lang="en-US" altLang="en-US" dirty="0"/>
              <a:t>Learning Spark 2</a:t>
            </a:r>
            <a:r>
              <a:rPr lang="en-US" altLang="en-US" baseline="30000" dirty="0"/>
              <a:t>nd</a:t>
            </a:r>
            <a:r>
              <a:rPr lang="en-US" altLang="en-US" dirty="0"/>
              <a:t> ed.</a:t>
            </a:r>
          </a:p>
          <a:p>
            <a:pPr lvl="1"/>
            <a:r>
              <a:rPr lang="en-US" altLang="en-US" sz="2400" dirty="0"/>
              <a:t>RDD Review: Chapter 3 (1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half)</a:t>
            </a:r>
          </a:p>
          <a:p>
            <a:pPr lvl="1"/>
            <a:r>
              <a:rPr lang="en-US" altLang="en-US" sz="2400" dirty="0"/>
              <a:t>Today’s Material: Chapter 3 (2</a:t>
            </a:r>
            <a:r>
              <a:rPr lang="en-US" altLang="en-US" sz="2400" baseline="30000" dirty="0"/>
              <a:t>nd</a:t>
            </a:r>
            <a:r>
              <a:rPr lang="en-US" altLang="en-US" sz="2400" dirty="0"/>
              <a:t> half) and 4</a:t>
            </a:r>
          </a:p>
          <a:p>
            <a:pPr lvl="1"/>
            <a:r>
              <a:rPr lang="en-US" altLang="en-US" sz="2400" dirty="0"/>
              <a:t>Next week: Chapter 5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marL="457200" lvl="1" indent="0">
              <a:buNone/>
            </a:pPr>
            <a:r>
              <a:rPr lang="en-US" altLang="en-US" sz="2400" dirty="0">
                <a:hlinkClick r:id="rId2"/>
              </a:rPr>
              <a:t>https://pages.databricks.com/rs/094-YMS-629/images/LearningSpark2.0.pdf</a:t>
            </a:r>
            <a:r>
              <a:rPr lang="en-US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3756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/>
              <a:t>DataFrame Operations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3673475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Loading of DataFrames from a data source:</a:t>
            </a:r>
          </a:p>
          <a:p>
            <a:pPr lvl="1"/>
            <a:r>
              <a:rPr lang="en-US" altLang="en-US" sz="2000" i="1" dirty="0">
                <a:hlinkClick r:id="rId2"/>
              </a:rPr>
              <a:t>DataFrameReader</a:t>
            </a:r>
            <a:r>
              <a:rPr lang="en-US" altLang="en-US" sz="2000" dirty="0"/>
              <a:t>, an interface for reading data into a DataFrame</a:t>
            </a:r>
          </a:p>
          <a:p>
            <a:pPr lvl="1"/>
            <a:r>
              <a:rPr lang="en-US" altLang="en-US" sz="2000" dirty="0"/>
              <a:t>A large list of data sources including JSON, CSV, Parquet, Text, Avro, ORC, etc.</a:t>
            </a:r>
          </a:p>
          <a:p>
            <a:r>
              <a:rPr lang="en-US" altLang="en-US" sz="2400" dirty="0"/>
              <a:t>Writing DataFrames to files or other targets:</a:t>
            </a:r>
          </a:p>
          <a:p>
            <a:pPr lvl="1"/>
            <a:r>
              <a:rPr lang="en-US" altLang="en-US" sz="2000" i="1" dirty="0">
                <a:hlinkClick r:id="rId3"/>
              </a:rPr>
              <a:t>DataFrameWriter</a:t>
            </a:r>
            <a:r>
              <a:rPr lang="en-US" altLang="en-US" sz="2000" dirty="0"/>
              <a:t>, an interface for writing data back to a data source</a:t>
            </a:r>
          </a:p>
          <a:p>
            <a:pPr lvl="1"/>
            <a:r>
              <a:rPr lang="en-US" altLang="en-US" sz="2000" dirty="0"/>
              <a:t>Parquet using snappy compression is the default format</a:t>
            </a:r>
          </a:p>
          <a:p>
            <a:pPr lvl="1"/>
            <a:r>
              <a:rPr lang="en-US" altLang="en-US" sz="2000" dirty="0"/>
              <a:t>The schema is included in the Parquet file itself – no need to manually specify a schema during read</a:t>
            </a:r>
          </a:p>
          <a:p>
            <a:r>
              <a:rPr lang="en-US" altLang="en-US" sz="2400" dirty="0"/>
              <a:t>Both support multiple data sources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9903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/>
              <a:t>DataFrame Operations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367347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Reading</a:t>
            </a:r>
          </a:p>
          <a:p>
            <a:pPr marL="0" indent="0">
              <a:buNone/>
            </a:pPr>
            <a:endParaRPr lang="en-US" alt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C44A2C-D3C1-2143-9EA1-62D3E1381DB6}"/>
              </a:ext>
            </a:extLst>
          </p:cNvPr>
          <p:cNvSpPr/>
          <p:nvPr/>
        </p:nvSpPr>
        <p:spPr>
          <a:xfrm>
            <a:off x="590205" y="2790652"/>
            <a:ext cx="8096596" cy="20390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# Programmatic way to define a schema</a:t>
            </a:r>
          </a:p>
          <a:p>
            <a:pPr marL="0" indent="0">
              <a:buNone/>
            </a:pPr>
            <a:endParaRPr lang="en-US" sz="12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fire_schema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 = StructType([StructField('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CallNumber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', 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IntegerType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(), True),   ...</a:t>
            </a:r>
          </a:p>
          <a:p>
            <a:pPr marL="0" indent="0">
              <a:buNone/>
            </a:pPr>
            <a:endParaRPr lang="en-US" sz="12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# Use the 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DataFrameReader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 interface to read a CSV file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sf_fire_file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 = "/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databricks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-datasets/learning-spark-v2/sf-fire/sf-fire-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calls.csv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endParaRPr lang="en-US" sz="12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fire_df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US" sz="1200" b="1" dirty="0" err="1">
                <a:solidFill>
                  <a:srgbClr val="FF0000"/>
                </a:solidFill>
                <a:latin typeface="Courier" pitchFamily="2" charset="0"/>
              </a:rPr>
              <a:t>spark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.read.csv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(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sf_fire_file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, header=True, schema=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fire_schema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03DA16-8153-9245-BEF0-9A78833C0E19}"/>
              </a:ext>
            </a:extLst>
          </p:cNvPr>
          <p:cNvSpPr/>
          <p:nvPr/>
        </p:nvSpPr>
        <p:spPr>
          <a:xfrm>
            <a:off x="590205" y="5235991"/>
            <a:ext cx="6924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en-US" altLang="en-US" sz="2000" dirty="0">
                <a:solidFill>
                  <a:srgbClr val="FF0000"/>
                </a:solidFill>
              </a:rPr>
              <a:t>Q: What is the </a:t>
            </a:r>
            <a:r>
              <a:rPr lang="en-US" altLang="en-US" sz="2000" i="1" dirty="0">
                <a:solidFill>
                  <a:srgbClr val="FF0000"/>
                </a:solidFill>
              </a:rPr>
              <a:t>spark</a:t>
            </a:r>
            <a:r>
              <a:rPr lang="en-US" altLang="en-US" sz="2000" dirty="0">
                <a:solidFill>
                  <a:srgbClr val="FF0000"/>
                </a:solidFill>
              </a:rPr>
              <a:t> object above?</a:t>
            </a:r>
          </a:p>
        </p:txBody>
      </p:sp>
    </p:spTree>
    <p:extLst>
      <p:ext uri="{BB962C8B-B14F-4D97-AF65-F5344CB8AC3E}">
        <p14:creationId xmlns:p14="http://schemas.microsoft.com/office/powerpoint/2010/main" val="3401172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/>
              <a:t>DataFrame Operations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435376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Writing to a file</a:t>
            </a:r>
          </a:p>
          <a:p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Saving as a table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pPr lvl="1"/>
            <a:r>
              <a:rPr lang="en-US" altLang="en-US" sz="2000" dirty="0"/>
              <a:t>Saving a DataFrame as a table registers metadata with the 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</a:rPr>
              <a:t>Hive metadata store</a:t>
            </a:r>
            <a:r>
              <a:rPr lang="en-US" altLang="en-US" sz="2000" dirty="0"/>
              <a:t>.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C44A2C-D3C1-2143-9EA1-62D3E1381DB6}"/>
              </a:ext>
            </a:extLst>
          </p:cNvPr>
          <p:cNvSpPr/>
          <p:nvPr/>
        </p:nvSpPr>
        <p:spPr>
          <a:xfrm>
            <a:off x="590204" y="2701636"/>
            <a:ext cx="8096596" cy="6982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parquet_path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 = ...</a:t>
            </a:r>
          </a:p>
          <a:p>
            <a:pPr marL="0" indent="0">
              <a:buNone/>
            </a:pPr>
            <a:endParaRPr lang="en-US" sz="12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fire_df.write.format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("parquet").save(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parquet_path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09C65-FF6A-5C41-AB77-77059F200D01}"/>
              </a:ext>
            </a:extLst>
          </p:cNvPr>
          <p:cNvSpPr/>
          <p:nvPr/>
        </p:nvSpPr>
        <p:spPr>
          <a:xfrm>
            <a:off x="590204" y="4249160"/>
            <a:ext cx="8096596" cy="78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parquet_table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 = ... # name of the table</a:t>
            </a:r>
          </a:p>
          <a:p>
            <a:pPr marL="0" indent="0">
              <a:buNone/>
            </a:pPr>
            <a:endParaRPr lang="en-US" sz="12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fire_df.write.format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("parquet").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saveAsTable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(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parquet_table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8908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/>
              <a:t>DataFrame Operations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367347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Projection – returning rows matching certain conditions using filtering</a:t>
            </a:r>
          </a:p>
          <a:p>
            <a:pPr lvl="1"/>
            <a:r>
              <a:rPr lang="en-US" altLang="en-US" sz="1600" i="1" dirty="0"/>
              <a:t>select()</a:t>
            </a:r>
            <a:r>
              <a:rPr lang="en-US" altLang="en-US" sz="1600" dirty="0"/>
              <a:t> method is used</a:t>
            </a:r>
          </a:p>
          <a:p>
            <a:pPr lvl="1"/>
            <a:r>
              <a:rPr lang="en-US" altLang="en-US" sz="1600" dirty="0"/>
              <a:t>Filters can be expressed using </a:t>
            </a:r>
            <a:r>
              <a:rPr lang="en-US" altLang="en-US" sz="1600" i="1" dirty="0">
                <a:hlinkClick r:id="rId2"/>
              </a:rPr>
              <a:t>filter()</a:t>
            </a:r>
            <a:r>
              <a:rPr lang="en-US" altLang="en-US" sz="1600" dirty="0">
                <a:hlinkClick r:id="rId2"/>
              </a:rPr>
              <a:t> or </a:t>
            </a:r>
            <a:r>
              <a:rPr lang="en-US" altLang="en-US" sz="1600" i="1" dirty="0">
                <a:hlinkClick r:id="rId2"/>
              </a:rPr>
              <a:t>where()</a:t>
            </a:r>
            <a:r>
              <a:rPr lang="en-US" altLang="en-US" sz="1600" dirty="0"/>
              <a:t> method</a:t>
            </a:r>
          </a:p>
          <a:p>
            <a:pPr lvl="1"/>
            <a:endParaRPr lang="en-US" altLang="en-US" sz="1600" dirty="0"/>
          </a:p>
          <a:p>
            <a:pPr marL="457200" lvl="1" indent="0">
              <a:buNone/>
            </a:pPr>
            <a:endParaRPr lang="en-US" alt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F773B-688D-8545-BB90-CA989989284C}"/>
              </a:ext>
            </a:extLst>
          </p:cNvPr>
          <p:cNvSpPr/>
          <p:nvPr/>
        </p:nvSpPr>
        <p:spPr>
          <a:xfrm>
            <a:off x="590204" y="3542578"/>
            <a:ext cx="8096596" cy="1170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few_fire_df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 = (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fire_df</a:t>
            </a:r>
            <a:endParaRPr lang="en-US" sz="12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.select("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IncidentNumber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", "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AvailableDtTm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", "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CallType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")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.where(col("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CallType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") != "Medical Incident"))</a:t>
            </a:r>
          </a:p>
          <a:p>
            <a:pPr marL="0" indent="0">
              <a:buNone/>
            </a:pPr>
            <a:endParaRPr lang="en-US" sz="12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few_fire_df.show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(5, truncate=False)</a:t>
            </a:r>
          </a:p>
        </p:txBody>
      </p:sp>
    </p:spTree>
    <p:extLst>
      <p:ext uri="{BB962C8B-B14F-4D97-AF65-F5344CB8AC3E}">
        <p14:creationId xmlns:p14="http://schemas.microsoft.com/office/powerpoint/2010/main" val="3845725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/>
              <a:t>DataFrame Operations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3673475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Column manipulation</a:t>
            </a:r>
          </a:p>
          <a:p>
            <a:pPr lvl="1"/>
            <a:r>
              <a:rPr lang="en-US" altLang="en-US" sz="1600" dirty="0"/>
              <a:t>Renaming, adding and dropping columns using desired column names in the schema with </a:t>
            </a:r>
            <a:r>
              <a:rPr lang="en-US" altLang="en-US" sz="1600" i="1" dirty="0"/>
              <a:t>StructField.</a:t>
            </a:r>
            <a:r>
              <a:rPr lang="en-US" altLang="en-US" sz="1600" dirty="0"/>
              <a:t> e.g. when there are spaces in the column name.</a:t>
            </a:r>
          </a:p>
          <a:p>
            <a:pPr lvl="1"/>
            <a:r>
              <a:rPr lang="en-US" altLang="en-US" sz="1600" dirty="0"/>
              <a:t>A column can be renamed using </a:t>
            </a:r>
            <a:r>
              <a:rPr lang="en-US" altLang="en-US" sz="1600" i="1" dirty="0" err="1"/>
              <a:t>withColumnRenamed</a:t>
            </a:r>
            <a:r>
              <a:rPr lang="en-US" altLang="en-US" sz="1600" i="1" dirty="0"/>
              <a:t>()</a:t>
            </a:r>
            <a:r>
              <a:rPr lang="en-US" altLang="en-US" sz="1600" dirty="0"/>
              <a:t> method.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0D50D6-2B54-2A4E-910A-ED72863D8E6A}"/>
              </a:ext>
            </a:extLst>
          </p:cNvPr>
          <p:cNvSpPr/>
          <p:nvPr/>
        </p:nvSpPr>
        <p:spPr>
          <a:xfrm>
            <a:off x="590204" y="3542577"/>
            <a:ext cx="8096596" cy="1278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new_fire_df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 = 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fire_df.withColumnRenamed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("Delay", "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ResponseDelayedinMins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")</a:t>
            </a:r>
          </a:p>
          <a:p>
            <a:pPr marL="0" indent="0">
              <a:buNone/>
            </a:pPr>
            <a:endParaRPr lang="en-US" sz="12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(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new_fire_df</a:t>
            </a:r>
            <a:endParaRPr lang="en-US" sz="12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.select("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ResponseDelayedinMins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")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.where(col("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ResponseDelayedinMins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") &gt; 5)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.show(5, False))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31EF6A-B46B-8D45-A080-9F739F5257D1}"/>
              </a:ext>
            </a:extLst>
          </p:cNvPr>
          <p:cNvSpPr/>
          <p:nvPr/>
        </p:nvSpPr>
        <p:spPr>
          <a:xfrm>
            <a:off x="590204" y="4954386"/>
            <a:ext cx="8096596" cy="1064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﻿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fire_ts_df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 = (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new_fire_df</a:t>
            </a:r>
            <a:endParaRPr lang="en-US" sz="12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.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withColumn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("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IncidentDate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", 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to_timestamp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(col("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CallDate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"), "MM/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dd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/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yyyy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"))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.drop("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CallDate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"))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8C583E-F42D-3840-8645-4E5CA1A5D8E1}"/>
              </a:ext>
            </a:extLst>
          </p:cNvPr>
          <p:cNvSpPr/>
          <p:nvPr/>
        </p:nvSpPr>
        <p:spPr>
          <a:xfrm>
            <a:off x="590204" y="6151420"/>
            <a:ext cx="80965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For date time formats refer here: </a:t>
            </a:r>
            <a:r>
              <a:rPr lang="en-US" sz="1400" dirty="0">
                <a:hlinkClick r:id="rId3"/>
              </a:rPr>
              <a:t>https://spark.apache.org/docs/latest/sql-ref-datetime-pattern.html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0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/>
              <a:t>DataFrame Operations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367347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Date Functions</a:t>
            </a:r>
            <a:endParaRPr lang="en-US" altLang="en-US" sz="1200" dirty="0"/>
          </a:p>
          <a:p>
            <a:pPr lvl="1"/>
            <a:r>
              <a:rPr lang="en-US" altLang="en-US" sz="2000" dirty="0"/>
              <a:t>Date string format</a:t>
            </a:r>
          </a:p>
          <a:p>
            <a:pPr lvl="1"/>
            <a:r>
              <a:rPr lang="en-US" altLang="en-US" sz="2000" dirty="0" err="1"/>
              <a:t>spark.sql.functions</a:t>
            </a:r>
            <a:endParaRPr lang="en-US" altLang="en-US" sz="2000" dirty="0"/>
          </a:p>
          <a:p>
            <a:pPr lvl="1"/>
            <a:r>
              <a:rPr lang="en-US" altLang="en-US" sz="2000" dirty="0"/>
              <a:t>month(), year(), day()</a:t>
            </a:r>
          </a:p>
          <a:p>
            <a:r>
              <a:rPr lang="en-US" altLang="en-US" sz="2400" dirty="0"/>
              <a:t>Aggregations</a:t>
            </a:r>
          </a:p>
          <a:p>
            <a:pPr lvl="1"/>
            <a:r>
              <a:rPr lang="en-US" altLang="en-US" sz="2000" dirty="0" err="1"/>
              <a:t>groupBy</a:t>
            </a:r>
            <a:r>
              <a:rPr lang="en-US" altLang="en-US" sz="2000" dirty="0"/>
              <a:t>(), </a:t>
            </a:r>
            <a:r>
              <a:rPr lang="en-US" altLang="en-US" sz="2000" dirty="0" err="1"/>
              <a:t>orderBy</a:t>
            </a:r>
            <a:r>
              <a:rPr lang="en-US" altLang="en-US" sz="2000" dirty="0"/>
              <a:t>(), count()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63D003-D221-824D-8A61-4082E1DE44FF}"/>
              </a:ext>
            </a:extLst>
          </p:cNvPr>
          <p:cNvSpPr/>
          <p:nvPr/>
        </p:nvSpPr>
        <p:spPr>
          <a:xfrm>
            <a:off x="590204" y="4624588"/>
            <a:ext cx="8096596" cy="1278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(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fire_ts_df</a:t>
            </a:r>
            <a:endParaRPr lang="en-US" sz="1200" dirty="0">
              <a:solidFill>
                <a:srgbClr val="00206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.select(year('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IncidentDate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'))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.distinct()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.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orderBy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(year('</a:t>
            </a:r>
            <a:r>
              <a:rPr lang="en-US" sz="1200" dirty="0" err="1">
                <a:solidFill>
                  <a:srgbClr val="002060"/>
                </a:solidFill>
                <a:latin typeface="Courier" pitchFamily="2" charset="0"/>
              </a:rPr>
              <a:t>IncidentDate</a:t>
            </a: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'))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  <a:latin typeface="Courier" pitchFamily="2" charset="0"/>
              </a:rPr>
              <a:t>.show())</a:t>
            </a:r>
          </a:p>
        </p:txBody>
      </p:sp>
    </p:spTree>
    <p:extLst>
      <p:ext uri="{BB962C8B-B14F-4D97-AF65-F5344CB8AC3E}">
        <p14:creationId xmlns:p14="http://schemas.microsoft.com/office/powerpoint/2010/main" val="3206820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/>
              <a:t>DataFrame Operations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367347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Collect() method</a:t>
            </a:r>
            <a:endParaRPr lang="en-US" altLang="en-US" sz="1200" dirty="0"/>
          </a:p>
          <a:p>
            <a:pPr lvl="1"/>
            <a:r>
              <a:rPr lang="en-US" altLang="en-US" sz="2000" dirty="0"/>
              <a:t>DataFrame API supports </a:t>
            </a:r>
            <a:r>
              <a:rPr lang="en-US" altLang="en-US" sz="2000" i="1" dirty="0"/>
              <a:t>collect()</a:t>
            </a:r>
            <a:r>
              <a:rPr lang="en-US" altLang="en-US" sz="2000" dirty="0"/>
              <a:t> method</a:t>
            </a:r>
          </a:p>
          <a:p>
            <a:pPr lvl="1"/>
            <a:r>
              <a:rPr lang="en-US" altLang="en-US" sz="2000" dirty="0"/>
              <a:t>* Note: </a:t>
            </a:r>
            <a:r>
              <a:rPr lang="en-US" altLang="en-US" sz="2000" dirty="0">
                <a:hlinkClick r:id="rId3"/>
              </a:rPr>
              <a:t>collect() is an action vs. select() is a transformation.</a:t>
            </a:r>
            <a:endParaRPr lang="en-US" altLang="en-US" sz="2000" dirty="0"/>
          </a:p>
          <a:p>
            <a:pPr lvl="1"/>
            <a:r>
              <a:rPr lang="en-US" altLang="en-US" sz="2000" dirty="0"/>
              <a:t>For large data size, this can cause out-of-memory (OOM) exceptions.</a:t>
            </a:r>
          </a:p>
          <a:p>
            <a:r>
              <a:rPr lang="en-US" altLang="en-US" sz="2400" dirty="0">
                <a:hlinkClick r:id="rId4"/>
              </a:rPr>
              <a:t>Statistical methods</a:t>
            </a:r>
            <a:endParaRPr lang="en-US" altLang="en-US" sz="2400" dirty="0"/>
          </a:p>
          <a:p>
            <a:pPr lvl="1"/>
            <a:r>
              <a:rPr lang="en-US" altLang="en-US" sz="2000" dirty="0"/>
              <a:t>min(), max(), sum(), </a:t>
            </a:r>
            <a:r>
              <a:rPr lang="en-US" altLang="en-US" sz="2000" dirty="0" err="1"/>
              <a:t>avg</a:t>
            </a:r>
            <a:r>
              <a:rPr lang="en-US" altLang="en-US" sz="2000" dirty="0"/>
              <a:t>(), state(), describe(), correlation(), covariance(), </a:t>
            </a:r>
            <a:r>
              <a:rPr lang="en-US" altLang="en-US" sz="2000" dirty="0" err="1"/>
              <a:t>sampleBy</a:t>
            </a:r>
            <a:r>
              <a:rPr lang="en-US" altLang="en-US" sz="2000" dirty="0"/>
              <a:t>(), </a:t>
            </a:r>
            <a:r>
              <a:rPr lang="en-US" altLang="en-US" sz="2000" dirty="0" err="1"/>
              <a:t>apporxQuantile</a:t>
            </a:r>
            <a:r>
              <a:rPr lang="en-US" altLang="en-US" sz="2000" dirty="0"/>
              <a:t>(), </a:t>
            </a:r>
            <a:r>
              <a:rPr lang="en-US" altLang="en-US" sz="2000" dirty="0" err="1"/>
              <a:t>frequentItems</a:t>
            </a:r>
            <a:r>
              <a:rPr lang="en-US" alt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067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3" y="2849216"/>
            <a:ext cx="8229600" cy="1143000"/>
          </a:xfrm>
        </p:spPr>
        <p:txBody>
          <a:bodyPr/>
          <a:lstStyle/>
          <a:p>
            <a:r>
              <a:rPr lang="en-US" altLang="en-US" dirty="0"/>
              <a:t>Dataset API</a:t>
            </a:r>
          </a:p>
        </p:txBody>
      </p:sp>
    </p:spTree>
    <p:extLst>
      <p:ext uri="{BB962C8B-B14F-4D97-AF65-F5344CB8AC3E}">
        <p14:creationId xmlns:p14="http://schemas.microsoft.com/office/powerpoint/2010/main" val="1378314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/>
              <a:t>Dataset API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367347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DataFrame and Dataset APIs are unified as Structured APIs with similar interfaces in Spark 2.0</a:t>
            </a:r>
          </a:p>
          <a:p>
            <a:r>
              <a:rPr lang="en-US" altLang="en-US" sz="2400" dirty="0"/>
              <a:t>Dataset can be either type or untyped</a:t>
            </a:r>
          </a:p>
          <a:p>
            <a:r>
              <a:rPr lang="en-US" altLang="en-US" sz="2400" dirty="0"/>
              <a:t>In Scala, DataFrame is an alias for collection of </a:t>
            </a:r>
            <a:r>
              <a:rPr lang="en-US" altLang="en-US" sz="2400" i="1" dirty="0"/>
              <a:t>Dataset[Row]</a:t>
            </a:r>
            <a:r>
              <a:rPr lang="en-US" altLang="en-US" sz="2400" dirty="0"/>
              <a:t> objects, where </a:t>
            </a:r>
            <a:r>
              <a:rPr lang="en-US" altLang="en-US" sz="2400" i="1" dirty="0"/>
              <a:t>Row</a:t>
            </a:r>
            <a:r>
              <a:rPr lang="en-US" altLang="en-US" sz="2400" dirty="0"/>
              <a:t> is a generic untyped JVM object that can hold different types of fields</a:t>
            </a:r>
          </a:p>
        </p:txBody>
      </p:sp>
    </p:spTree>
    <p:extLst>
      <p:ext uri="{BB962C8B-B14F-4D97-AF65-F5344CB8AC3E}">
        <p14:creationId xmlns:p14="http://schemas.microsoft.com/office/powerpoint/2010/main" val="2546732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/>
              <a:t>Structured APIs in Apache Spark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62A2B4-EDA8-1A4A-9160-4A86E31540AA}"/>
              </a:ext>
            </a:extLst>
          </p:cNvPr>
          <p:cNvSpPr/>
          <p:nvPr/>
        </p:nvSpPr>
        <p:spPr>
          <a:xfrm>
            <a:off x="1438102" y="2801390"/>
            <a:ext cx="1288473" cy="7398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DataFrame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09FFE6-1235-F448-AEFE-3C3FE8380AD9}"/>
              </a:ext>
            </a:extLst>
          </p:cNvPr>
          <p:cNvSpPr/>
          <p:nvPr/>
        </p:nvSpPr>
        <p:spPr>
          <a:xfrm>
            <a:off x="1438102" y="3643746"/>
            <a:ext cx="1288473" cy="7398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6F348D-C771-B546-BCEE-3E589C2658F5}"/>
              </a:ext>
            </a:extLst>
          </p:cNvPr>
          <p:cNvSpPr/>
          <p:nvPr/>
        </p:nvSpPr>
        <p:spPr>
          <a:xfrm>
            <a:off x="4350328" y="2223489"/>
            <a:ext cx="2682239" cy="284051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Structured APIs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1410A00D-0C2C-3B40-890B-ABD7E32A97D5}"/>
              </a:ext>
            </a:extLst>
          </p:cNvPr>
          <p:cNvSpPr/>
          <p:nvPr/>
        </p:nvSpPr>
        <p:spPr>
          <a:xfrm>
            <a:off x="3056313" y="3456708"/>
            <a:ext cx="964276" cy="3740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DF267F-40DE-8E4F-B7FB-4C5DE8A24A3F}"/>
              </a:ext>
            </a:extLst>
          </p:cNvPr>
          <p:cNvSpPr/>
          <p:nvPr/>
        </p:nvSpPr>
        <p:spPr>
          <a:xfrm>
            <a:off x="4678680" y="2467163"/>
            <a:ext cx="2025534" cy="739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62CA4-27B9-0240-B5AA-3B71ADF071A5}"/>
              </a:ext>
            </a:extLst>
          </p:cNvPr>
          <p:cNvSpPr txBox="1"/>
          <p:nvPr/>
        </p:nvSpPr>
        <p:spPr>
          <a:xfrm>
            <a:off x="4751926" y="2526865"/>
            <a:ext cx="18790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Untyped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DataFrame = Dataset[Row]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Alias in Scala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9E87C4-EDB9-9F46-8F86-1B9A057F6A6B}"/>
              </a:ext>
            </a:extLst>
          </p:cNvPr>
          <p:cNvSpPr/>
          <p:nvPr/>
        </p:nvSpPr>
        <p:spPr>
          <a:xfrm>
            <a:off x="4678680" y="4074290"/>
            <a:ext cx="2025534" cy="739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69E436-A793-D148-928C-D38F42436F52}"/>
              </a:ext>
            </a:extLst>
          </p:cNvPr>
          <p:cNvSpPr txBox="1"/>
          <p:nvPr/>
        </p:nvSpPr>
        <p:spPr>
          <a:xfrm>
            <a:off x="4751926" y="4133992"/>
            <a:ext cx="12330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Typed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Dataset[T]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In Scala &amp; 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853E9-F8B8-FA4F-AE52-F03581F607B1}"/>
              </a:ext>
            </a:extLst>
          </p:cNvPr>
          <p:cNvSpPr txBox="1"/>
          <p:nvPr/>
        </p:nvSpPr>
        <p:spPr>
          <a:xfrm>
            <a:off x="2456682" y="5561965"/>
            <a:ext cx="387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Note: Dataset is not available in Python</a:t>
            </a:r>
          </a:p>
        </p:txBody>
      </p:sp>
    </p:spTree>
    <p:extLst>
      <p:ext uri="{BB962C8B-B14F-4D97-AF65-F5344CB8AC3E}">
        <p14:creationId xmlns:p14="http://schemas.microsoft.com/office/powerpoint/2010/main" val="427825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3" y="2849216"/>
            <a:ext cx="8229600" cy="1143000"/>
          </a:xfrm>
        </p:spPr>
        <p:txBody>
          <a:bodyPr/>
          <a:lstStyle/>
          <a:p>
            <a:r>
              <a:rPr lang="en-US" altLang="en-US" dirty="0"/>
              <a:t>Going beyond RDD</a:t>
            </a:r>
          </a:p>
        </p:txBody>
      </p:sp>
    </p:spTree>
    <p:extLst>
      <p:ext uri="{BB962C8B-B14F-4D97-AF65-F5344CB8AC3E}">
        <p14:creationId xmlns:p14="http://schemas.microsoft.com/office/powerpoint/2010/main" val="478481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/>
              <a:t>Typed vs Untyped Objects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3673475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Since types are bound to variables and objects at compile time, in Spark, only Java and Scala supports Datasets.</a:t>
            </a:r>
          </a:p>
          <a:p>
            <a:r>
              <a:rPr lang="en-US" altLang="en-US" sz="2000" dirty="0"/>
              <a:t>Python and R supports DataFrames</a:t>
            </a:r>
          </a:p>
          <a:p>
            <a:pPr lvl="1"/>
            <a:r>
              <a:rPr lang="en-US" altLang="en-US" sz="1600" dirty="0"/>
              <a:t>Not compile time type-safe</a:t>
            </a:r>
          </a:p>
          <a:p>
            <a:pPr lvl="1"/>
            <a:r>
              <a:rPr lang="en-US" altLang="en-US" sz="1600" dirty="0"/>
              <a:t>Types are dynamically inferred and assigned during execution</a:t>
            </a:r>
          </a:p>
          <a:p>
            <a:r>
              <a:rPr lang="en-US" altLang="en-US" sz="2000" dirty="0"/>
              <a:t>In Scala, DataFrame is an alias for untyped Dataset[Row].</a:t>
            </a:r>
          </a:p>
          <a:p>
            <a:r>
              <a:rPr lang="en-US" altLang="en-US" sz="2000" i="1" dirty="0"/>
              <a:t>Row </a:t>
            </a:r>
            <a:r>
              <a:rPr lang="en-US" altLang="en-US" sz="2000" dirty="0"/>
              <a:t>is a generic object type in Spark</a:t>
            </a:r>
          </a:p>
          <a:p>
            <a:pPr lvl="1"/>
            <a:r>
              <a:rPr lang="en-US" altLang="en-US" sz="1600" dirty="0"/>
              <a:t>Holds a collection of mixed types that can be accessed using an index.</a:t>
            </a:r>
          </a:p>
          <a:p>
            <a:pPr lvl="1"/>
            <a:r>
              <a:rPr lang="en-US" altLang="en-US" sz="1600" dirty="0"/>
              <a:t>Internally, Spark manipulates Row objects, converting them to the equivalent types. E.g. </a:t>
            </a:r>
            <a:r>
              <a:rPr lang="en-US" altLang="en-US" sz="1600" dirty="0" err="1"/>
              <a:t>Int</a:t>
            </a:r>
            <a:r>
              <a:rPr lang="en-US" altLang="en-US" sz="1600" dirty="0"/>
              <a:t> =&gt; </a:t>
            </a:r>
            <a:r>
              <a:rPr lang="en-US" altLang="en-US" sz="1600" dirty="0" err="1"/>
              <a:t>IntegerType</a:t>
            </a:r>
            <a:r>
              <a:rPr lang="en-US" altLang="en-US" sz="1600" dirty="0"/>
              <a:t> for Scala, or </a:t>
            </a:r>
            <a:r>
              <a:rPr lang="en-US" altLang="en-US" sz="1600" dirty="0" err="1"/>
              <a:t>IntegerType</a:t>
            </a:r>
            <a:r>
              <a:rPr lang="en-US" altLang="en-US" sz="1600" dirty="0"/>
              <a:t> for Python</a:t>
            </a:r>
          </a:p>
        </p:txBody>
      </p:sp>
    </p:spTree>
    <p:extLst>
      <p:ext uri="{BB962C8B-B14F-4D97-AF65-F5344CB8AC3E}">
        <p14:creationId xmlns:p14="http://schemas.microsoft.com/office/powerpoint/2010/main" val="1270403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/>
              <a:t>Dataset Operations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3673475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Operations filter(), map(), </a:t>
            </a:r>
            <a:r>
              <a:rPr lang="en-US" altLang="en-US" sz="2000" dirty="0" err="1"/>
              <a:t>groupBy</a:t>
            </a:r>
            <a:r>
              <a:rPr lang="en-US" altLang="en-US" sz="2000" dirty="0"/>
              <a:t>(), select(), take(), etc. are similar to the ones on DataFrames.</a:t>
            </a:r>
          </a:p>
          <a:p>
            <a:r>
              <a:rPr lang="en-US" altLang="en-US" sz="2000" dirty="0"/>
              <a:t>DataFrames – </a:t>
            </a:r>
            <a:r>
              <a:rPr lang="en-US" altLang="en-US" sz="2000" i="1" dirty="0"/>
              <a:t>filter()</a:t>
            </a:r>
            <a:r>
              <a:rPr lang="en-US" altLang="en-US" sz="2000" dirty="0"/>
              <a:t> conditions are SQL-like DSL operations which are language agnostic vs. Datasets – language-native expressions in Scala and Java code</a:t>
            </a:r>
          </a:p>
          <a:p>
            <a:r>
              <a:rPr lang="en-US" altLang="en-US" sz="2000" dirty="0"/>
              <a:t>Datasets are similar to RDDs</a:t>
            </a:r>
          </a:p>
          <a:p>
            <a:pPr lvl="1"/>
            <a:r>
              <a:rPr lang="en-US" altLang="en-US" sz="1600" dirty="0"/>
              <a:t>Provide similar interface to methods and compile time safety, but with much easier to read and an object-oriented programming (OOP) interface. </a:t>
            </a:r>
          </a:p>
          <a:p>
            <a:r>
              <a:rPr lang="en-US" altLang="en-US" sz="2000" dirty="0"/>
              <a:t>Spark SQL engine handles the creation, conversion, serialization and deserialization of the Datasets JVM objects along. </a:t>
            </a:r>
          </a:p>
          <a:p>
            <a:r>
              <a:rPr lang="en-US" altLang="en-US" sz="2000" dirty="0"/>
              <a:t>Via </a:t>
            </a:r>
            <a:r>
              <a:rPr lang="en-US" altLang="en-US" sz="2000" dirty="0">
                <a:hlinkClick r:id="rId2"/>
              </a:rPr>
              <a:t>Dataset encoders</a:t>
            </a:r>
            <a:r>
              <a:rPr lang="en-US" altLang="en-US" sz="2000" dirty="0"/>
              <a:t>, Spark SQL engine also takes care of off-Java heap memory management.</a:t>
            </a:r>
          </a:p>
        </p:txBody>
      </p:sp>
    </p:spTree>
    <p:extLst>
      <p:ext uri="{BB962C8B-B14F-4D97-AF65-F5344CB8AC3E}">
        <p14:creationId xmlns:p14="http://schemas.microsoft.com/office/powerpoint/2010/main" val="17059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/>
              <a:t>DataFrames vs. Datasets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3673475"/>
          </a:xfrm>
        </p:spPr>
        <p:txBody>
          <a:bodyPr>
            <a:noAutofit/>
          </a:bodyPr>
          <a:lstStyle/>
          <a:p>
            <a:r>
              <a:rPr lang="en-US" sz="1400" dirty="0"/>
              <a:t>If you want to tell Spark what to do, not how to do it, use DataFrames or Datasets.</a:t>
            </a:r>
          </a:p>
          <a:p>
            <a:r>
              <a:rPr lang="en-US" sz="1400" dirty="0"/>
              <a:t>If you want rich semantics, high-level abstractions, and DSL operators, use DataFrames or Datasets.</a:t>
            </a:r>
          </a:p>
          <a:p>
            <a:r>
              <a:rPr lang="en-US" sz="1400" dirty="0"/>
              <a:t>If you want strict compile-time type safety and don’t mind creating multiple case classes for a specific Dataset[T], use Datasets.</a:t>
            </a:r>
          </a:p>
          <a:p>
            <a:r>
              <a:rPr lang="en-US" sz="1400" dirty="0"/>
              <a:t>If your processing demands high-level expressions, filters, maps, aggregations, computing averages or sums, SQL queries, columnar access, or use of relational operators on semi-structured data, use DataFrames or Datasets.</a:t>
            </a:r>
          </a:p>
          <a:p>
            <a:r>
              <a:rPr lang="en-US" sz="1400" dirty="0"/>
              <a:t>If your processing dictates relational transformations similar to SQL-like queries, use DataFrames.</a:t>
            </a:r>
          </a:p>
          <a:p>
            <a:r>
              <a:rPr lang="en-US" sz="1400" dirty="0"/>
              <a:t>If you want to take advantage of and benefit from Tungsten’s efficient serialization with Encoders, use Datasets.</a:t>
            </a:r>
          </a:p>
          <a:p>
            <a:r>
              <a:rPr lang="en-US" sz="1400" dirty="0"/>
              <a:t>If you want unification, code optimization, and simplification of APIs across Spark components, use DataFrames.</a:t>
            </a:r>
          </a:p>
          <a:p>
            <a:r>
              <a:rPr lang="en-US" sz="1400" dirty="0"/>
              <a:t>If you are an R user, use DataFrames.</a:t>
            </a:r>
          </a:p>
          <a:p>
            <a:r>
              <a:rPr lang="en-US" sz="1400" dirty="0"/>
              <a:t>If you are a Python user, use DataFrames and drop down to RDDs if you need more control.</a:t>
            </a:r>
          </a:p>
          <a:p>
            <a:r>
              <a:rPr lang="en-US" sz="1400" dirty="0"/>
              <a:t>If you want space and speed efficiency, use DataFrames.</a:t>
            </a:r>
          </a:p>
          <a:p>
            <a:r>
              <a:rPr lang="en-US" sz="1400" dirty="0"/>
              <a:t>If you want errors caught during compilation rather than at runtime, choose the appropriate API</a:t>
            </a:r>
          </a:p>
          <a:p>
            <a:endParaRPr lang="en-US" altLang="en-US" sz="1200" dirty="0"/>
          </a:p>
          <a:p>
            <a:pPr marL="0" indent="0">
              <a:buNone/>
            </a:pPr>
            <a:r>
              <a:rPr lang="en-US" altLang="en-US" sz="1200" dirty="0"/>
              <a:t>From page 74 of “Learning Spark”</a:t>
            </a:r>
          </a:p>
          <a:p>
            <a:pPr marL="0" indent="0">
              <a:buNone/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632878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3" y="2849216"/>
            <a:ext cx="8229600" cy="1143000"/>
          </a:xfrm>
        </p:spPr>
        <p:txBody>
          <a:bodyPr/>
          <a:lstStyle/>
          <a:p>
            <a:r>
              <a:rPr lang="en-US" altLang="en-US" dirty="0"/>
              <a:t>Spark SQL Intro</a:t>
            </a:r>
          </a:p>
        </p:txBody>
      </p:sp>
    </p:spTree>
    <p:extLst>
      <p:ext uri="{BB962C8B-B14F-4D97-AF65-F5344CB8AC3E}">
        <p14:creationId xmlns:p14="http://schemas.microsoft.com/office/powerpoint/2010/main" val="8995604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/>
              <a:t>Spark SQL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3673475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Allows developers to work with standard SQL (ANSI SQL:2003) to make queries on structured data with a schema</a:t>
            </a:r>
          </a:p>
          <a:p>
            <a:pPr lvl="1"/>
            <a:r>
              <a:rPr lang="en-US" altLang="en-US" sz="2400" dirty="0"/>
              <a:t>High-level structured functionalities have been built on top of it (DataFrame and Dataset).</a:t>
            </a:r>
          </a:p>
          <a:p>
            <a:r>
              <a:rPr lang="en-US" altLang="en-US" sz="2400" dirty="0"/>
              <a:t>Unifies Spark components and simplifies working with structured data sets by providing abstractions on DataFrames/Datasets.</a:t>
            </a:r>
          </a:p>
          <a:p>
            <a:r>
              <a:rPr lang="en-US" altLang="en-US" sz="2400" dirty="0"/>
              <a:t>Connects to </a:t>
            </a:r>
            <a:r>
              <a:rPr lang="en-US" altLang="en-US" sz="2400" dirty="0">
                <a:hlinkClick r:id="rId2"/>
              </a:rPr>
              <a:t>Apache Hive </a:t>
            </a:r>
            <a:r>
              <a:rPr lang="en-US" altLang="en-US" sz="2400" dirty="0" err="1"/>
              <a:t>metastore</a:t>
            </a:r>
            <a:r>
              <a:rPr lang="en-US" altLang="en-US" sz="2400" dirty="0"/>
              <a:t> and tables</a:t>
            </a:r>
          </a:p>
        </p:txBody>
      </p:sp>
    </p:spTree>
    <p:extLst>
      <p:ext uri="{BB962C8B-B14F-4D97-AF65-F5344CB8AC3E}">
        <p14:creationId xmlns:p14="http://schemas.microsoft.com/office/powerpoint/2010/main" val="252969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/>
              <a:t>Spark SQL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3673475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Reads and writes structured data with a specific schema from structured file formats (JSON, CSV, Text, Avro, Parquet, ORC, etc.) and converts data into temporary tables. </a:t>
            </a:r>
          </a:p>
          <a:p>
            <a:r>
              <a:rPr lang="en-US" altLang="en-US" sz="2400" dirty="0"/>
              <a:t>Connecting with external tools, including BI tools (Power BI, Tableau, SAS), via JDBC and ODBC </a:t>
            </a:r>
          </a:p>
          <a:p>
            <a:r>
              <a:rPr lang="en-US" altLang="en-US" sz="2400" dirty="0"/>
              <a:t>Optimization via Catalyst Optimizer and Project Tungsten. </a:t>
            </a:r>
          </a:p>
          <a:p>
            <a:pPr lvl="1"/>
            <a:r>
              <a:rPr lang="en-US" altLang="en-US" sz="2400" dirty="0"/>
              <a:t>These support high-level DataFrame, Dataset APIs and SQL queries.</a:t>
            </a:r>
          </a:p>
        </p:txBody>
      </p:sp>
    </p:spTree>
    <p:extLst>
      <p:ext uri="{BB962C8B-B14F-4D97-AF65-F5344CB8AC3E}">
        <p14:creationId xmlns:p14="http://schemas.microsoft.com/office/powerpoint/2010/main" val="2307113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/>
              <a:t>Catalyst Optimizer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3673475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Takes a computation query and converts it into an execution plan.</a:t>
            </a:r>
          </a:p>
          <a:p>
            <a:r>
              <a:rPr lang="en-US" altLang="en-US" sz="2000" dirty="0"/>
              <a:t>Four Transformational phases: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600" dirty="0"/>
              <a:t>Phase 1: Analysis</a:t>
            </a:r>
          </a:p>
          <a:p>
            <a:pPr marL="1314450" lvl="2" indent="-457200"/>
            <a:r>
              <a:rPr lang="en-US" altLang="en-US" sz="1600" dirty="0">
                <a:hlinkClick r:id="rId2"/>
              </a:rPr>
              <a:t>Abstract Syntax Tree (AST)</a:t>
            </a:r>
            <a:r>
              <a:rPr lang="en-US" altLang="en-US" sz="1600" dirty="0"/>
              <a:t> is generated for the SQL/DataFrame query</a:t>
            </a:r>
          </a:p>
          <a:p>
            <a:pPr marL="1314450" lvl="2" indent="-457200"/>
            <a:r>
              <a:rPr lang="en-US" altLang="en-US" sz="1600" dirty="0"/>
              <a:t>Any columns or table names will be resolved by consulting an internal Catalog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600" dirty="0"/>
              <a:t>Phase 2: Logical Optimization</a:t>
            </a:r>
          </a:p>
          <a:p>
            <a:pPr marL="1314450" lvl="2" indent="-457200"/>
            <a:r>
              <a:rPr lang="en-US" altLang="en-US" sz="1600" dirty="0"/>
              <a:t>Construct a set of multiple plans and then, using its cost-based optimizer (CBO), assign costs to each plan which are laid out as operator trees</a:t>
            </a:r>
          </a:p>
          <a:p>
            <a:pPr marL="1314450" lvl="2" indent="-457200"/>
            <a:r>
              <a:rPr lang="en-US" altLang="en-US" sz="1600" dirty="0"/>
              <a:t>Logical plan becomes the input for the physical plan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600" dirty="0"/>
              <a:t>Phase 3: Physical Planning</a:t>
            </a:r>
          </a:p>
          <a:p>
            <a:pPr marL="1314450" lvl="2" indent="-457200"/>
            <a:r>
              <a:rPr lang="en-US" altLang="en-US" sz="1600" dirty="0"/>
              <a:t>Selection of the optimal physical plan based on the logical plan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600" dirty="0"/>
              <a:t>Phase 4: Code Generation</a:t>
            </a:r>
          </a:p>
          <a:p>
            <a:pPr marL="1314450" lvl="2" indent="-457200"/>
            <a:r>
              <a:rPr lang="en-US" altLang="en-US" sz="1600" dirty="0"/>
              <a:t>Project Tungsten facilitates whole-stage code generation to generate efficient Java bytecode.</a:t>
            </a:r>
          </a:p>
        </p:txBody>
      </p:sp>
    </p:spTree>
    <p:extLst>
      <p:ext uri="{BB962C8B-B14F-4D97-AF65-F5344CB8AC3E}">
        <p14:creationId xmlns:p14="http://schemas.microsoft.com/office/powerpoint/2010/main" val="35356053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/>
              <a:t>Catalyst Optimizer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3673475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In Python, use </a:t>
            </a:r>
            <a:r>
              <a:rPr lang="en-US" altLang="en-US" sz="2400" i="1" dirty="0"/>
              <a:t>explain(True)</a:t>
            </a:r>
            <a:r>
              <a:rPr lang="en-US" altLang="en-US" sz="2400" dirty="0"/>
              <a:t> method on DataFrames to see the different stages the code goes through. </a:t>
            </a:r>
          </a:p>
          <a:p>
            <a:r>
              <a:rPr lang="en-US" altLang="en-US" sz="2400" dirty="0"/>
              <a:t>In Scala, call </a:t>
            </a:r>
            <a:r>
              <a:rPr lang="en-US" altLang="en-US" sz="2400" i="1" dirty="0" err="1"/>
              <a:t>df.queryExecution.logical</a:t>
            </a:r>
            <a:r>
              <a:rPr lang="en-US" altLang="en-US" sz="2400" dirty="0"/>
              <a:t>, or </a:t>
            </a:r>
            <a:r>
              <a:rPr lang="en-US" altLang="en-US" sz="2400" i="1" dirty="0" err="1"/>
              <a:t>df.queryExecution.optimizedPlan</a:t>
            </a:r>
            <a:endParaRPr lang="en-US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5431474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sz="4000" dirty="0"/>
              <a:t>Spark SQL and DataFrames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3673475"/>
          </a:xfrm>
        </p:spPr>
        <p:txBody>
          <a:bodyPr>
            <a:noAutofit/>
          </a:bodyPr>
          <a:lstStyle/>
          <a:p>
            <a:r>
              <a:rPr lang="en-US" altLang="en-US" sz="2400" i="1" dirty="0" err="1"/>
              <a:t>SparkSesssion</a:t>
            </a:r>
            <a:r>
              <a:rPr lang="en-US" altLang="en-US" sz="2400" dirty="0"/>
              <a:t> – entry point for programming Spark with the Structured APIs. </a:t>
            </a:r>
          </a:p>
          <a:p>
            <a:pPr lvl="1"/>
            <a:r>
              <a:rPr lang="en-US" altLang="en-US" sz="2000" dirty="0"/>
              <a:t>Provides </a:t>
            </a:r>
            <a:r>
              <a:rPr lang="en-US" altLang="en-US" sz="2000" i="1" dirty="0" err="1"/>
              <a:t>sql</a:t>
            </a:r>
            <a:r>
              <a:rPr lang="en-US" altLang="en-US" sz="2000" i="1" dirty="0"/>
              <a:t>()</a:t>
            </a:r>
            <a:r>
              <a:rPr lang="en-US" altLang="en-US" sz="2000" dirty="0"/>
              <a:t> method for SQL queries</a:t>
            </a:r>
          </a:p>
          <a:p>
            <a:pPr lvl="2"/>
            <a:r>
              <a:rPr lang="en-US" altLang="en-US" sz="1600" dirty="0"/>
              <a:t>All SQL queries return a DataFrame</a:t>
            </a:r>
          </a:p>
          <a:p>
            <a:pPr lvl="2"/>
            <a:r>
              <a:rPr lang="en-US" altLang="en-US" sz="1600" dirty="0"/>
              <a:t>ANSI:2003-compliance SQL</a:t>
            </a:r>
          </a:p>
          <a:p>
            <a:r>
              <a:rPr lang="en-US" altLang="en-US" sz="2400" dirty="0"/>
              <a:t>Any DataFrame can be registered as a table or view (a temporary table) and query it using SQL.</a:t>
            </a:r>
          </a:p>
          <a:p>
            <a:pPr lvl="1"/>
            <a:r>
              <a:rPr lang="en-US" altLang="en-US" sz="2000" dirty="0"/>
              <a:t>No performance difference between using SQL or DataFrame API</a:t>
            </a:r>
          </a:p>
          <a:p>
            <a:pPr lvl="1"/>
            <a:r>
              <a:rPr lang="en-US" altLang="en-US" sz="2000" dirty="0"/>
              <a:t>Both compile to the same underlying plan specified in DataFrame code.</a:t>
            </a:r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2394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B42A-4FB5-914A-9C51-048EAEFE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err="1"/>
              <a:t>PySpark</a:t>
            </a:r>
            <a:r>
              <a:rPr lang="en-US" dirty="0"/>
              <a:t>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B7DF-E698-C548-A78C-A2A51021C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hlinkClick r:id="rId2" tooltip="pyspark.sql.SparkSession"/>
              </a:rPr>
              <a:t>pyspark.sql.SparkSession</a:t>
            </a:r>
            <a:r>
              <a:rPr lang="en-US" sz="1800" dirty="0"/>
              <a:t> Main entry point for </a:t>
            </a:r>
            <a:r>
              <a:rPr lang="en-US" sz="1800" dirty="0">
                <a:hlinkClick r:id="rId3" tooltip="pyspark.sql.DataFrame"/>
              </a:rPr>
              <a:t>DataFrame</a:t>
            </a:r>
            <a:r>
              <a:rPr lang="en-US" sz="1800" dirty="0"/>
              <a:t> and SQL functionality.</a:t>
            </a:r>
          </a:p>
          <a:p>
            <a:r>
              <a:rPr lang="en-US" sz="1800" dirty="0">
                <a:hlinkClick r:id="rId3" tooltip="pyspark.sql.DataFrame"/>
              </a:rPr>
              <a:t>pyspark.sql.DataFrame</a:t>
            </a:r>
            <a:r>
              <a:rPr lang="en-US" sz="1800" dirty="0"/>
              <a:t> A distributed collection of data grouped into named columns.</a:t>
            </a:r>
          </a:p>
          <a:p>
            <a:r>
              <a:rPr lang="en-US" sz="1800" dirty="0">
                <a:hlinkClick r:id="rId4" tooltip="pyspark.sql.Column"/>
              </a:rPr>
              <a:t>pyspark.sql.Column</a:t>
            </a:r>
            <a:r>
              <a:rPr lang="en-US" sz="1800" dirty="0"/>
              <a:t> A column expression in a </a:t>
            </a:r>
            <a:r>
              <a:rPr lang="en-US" sz="1800" dirty="0">
                <a:hlinkClick r:id="rId3" tooltip="pyspark.sql.DataFrame"/>
              </a:rPr>
              <a:t>DataFrame</a:t>
            </a:r>
            <a:r>
              <a:rPr lang="en-US" sz="1800" dirty="0"/>
              <a:t>.</a:t>
            </a:r>
          </a:p>
          <a:p>
            <a:r>
              <a:rPr lang="en-US" sz="1800" dirty="0">
                <a:hlinkClick r:id="rId5" tooltip="pyspark.sql.Row"/>
              </a:rPr>
              <a:t>pyspark.sql.Row</a:t>
            </a:r>
            <a:r>
              <a:rPr lang="en-US" sz="1800" dirty="0"/>
              <a:t> A row of data in a </a:t>
            </a:r>
            <a:r>
              <a:rPr lang="en-US" sz="1800" dirty="0">
                <a:hlinkClick r:id="rId3" tooltip="pyspark.sql.DataFrame"/>
              </a:rPr>
              <a:t>DataFrame</a:t>
            </a:r>
            <a:r>
              <a:rPr lang="en-US" sz="1800" dirty="0"/>
              <a:t>.</a:t>
            </a:r>
          </a:p>
          <a:p>
            <a:r>
              <a:rPr lang="en-US" sz="1800" dirty="0">
                <a:hlinkClick r:id="rId6" tooltip="pyspark.sql.GroupedData"/>
              </a:rPr>
              <a:t>pyspark.sql.GroupedData</a:t>
            </a:r>
            <a:r>
              <a:rPr lang="en-US" sz="1800" dirty="0"/>
              <a:t> Aggregation methods, returned by </a:t>
            </a:r>
            <a:r>
              <a:rPr lang="en-US" sz="1800" dirty="0">
                <a:hlinkClick r:id="rId7" tooltip="pyspark.sql.DataFrame.groupBy"/>
              </a:rPr>
              <a:t>DataFrame.groupBy()</a:t>
            </a:r>
            <a:r>
              <a:rPr lang="en-US" sz="1800" dirty="0"/>
              <a:t>.</a:t>
            </a:r>
          </a:p>
          <a:p>
            <a:r>
              <a:rPr lang="en-US" sz="1800" dirty="0">
                <a:hlinkClick r:id="rId8" tooltip="pyspark.sql.DataFrameNaFunctions"/>
              </a:rPr>
              <a:t>pyspark.sql.DataFrameNaFunctions</a:t>
            </a:r>
            <a:r>
              <a:rPr lang="en-US" sz="1800" dirty="0"/>
              <a:t> Methods for handling missing data (null values).</a:t>
            </a:r>
          </a:p>
          <a:p>
            <a:r>
              <a:rPr lang="en-US" sz="1800" dirty="0">
                <a:hlinkClick r:id="rId9" tooltip="pyspark.sql.DataFrameStatFunctions"/>
              </a:rPr>
              <a:t>pyspark.sql.DataFrameStatFunctions</a:t>
            </a:r>
            <a:r>
              <a:rPr lang="en-US" sz="1800" dirty="0"/>
              <a:t> Methods for statistics functionality.</a:t>
            </a:r>
          </a:p>
          <a:p>
            <a:r>
              <a:rPr lang="en-US" sz="1800" dirty="0">
                <a:hlinkClick r:id="rId10" tooltip="pyspark.sql.functions"/>
              </a:rPr>
              <a:t>pyspark.sql.functions</a:t>
            </a:r>
            <a:r>
              <a:rPr lang="en-US" sz="1800" dirty="0"/>
              <a:t> List of built-in functions available for </a:t>
            </a:r>
            <a:r>
              <a:rPr lang="en-US" sz="1800" dirty="0">
                <a:hlinkClick r:id="rId3" tooltip="pyspark.sql.DataFrame"/>
              </a:rPr>
              <a:t>DataFrame</a:t>
            </a:r>
            <a:r>
              <a:rPr lang="en-US" sz="1800" dirty="0"/>
              <a:t>.</a:t>
            </a:r>
          </a:p>
          <a:p>
            <a:r>
              <a:rPr lang="en-US" sz="1800" dirty="0">
                <a:hlinkClick r:id="rId11" tooltip="pyspark.sql.types"/>
              </a:rPr>
              <a:t>pyspark.sql.types</a:t>
            </a:r>
            <a:r>
              <a:rPr lang="en-US" sz="1800" dirty="0"/>
              <a:t> List of data types available.</a:t>
            </a:r>
          </a:p>
          <a:p>
            <a:r>
              <a:rPr lang="en-US" sz="1800" dirty="0">
                <a:hlinkClick r:id="rId12" tooltip="pyspark.sql.Window"/>
              </a:rPr>
              <a:t>pyspark.sql.Window</a:t>
            </a:r>
            <a:r>
              <a:rPr lang="en-US" sz="1800" dirty="0"/>
              <a:t> For working with window functions.</a:t>
            </a:r>
          </a:p>
          <a:p>
            <a:pPr marL="0" indent="0" algn="ctr">
              <a:buNone/>
            </a:pPr>
            <a:r>
              <a:rPr lang="en-US" sz="1400" dirty="0"/>
              <a:t>https://</a:t>
            </a:r>
            <a:r>
              <a:rPr lang="en-US" sz="1400" dirty="0" err="1"/>
              <a:t>spark.apache.org</a:t>
            </a:r>
            <a:r>
              <a:rPr lang="en-US" sz="1400" dirty="0"/>
              <a:t>/docs/latest/</a:t>
            </a:r>
            <a:r>
              <a:rPr lang="en-US" sz="1400" dirty="0" err="1"/>
              <a:t>api</a:t>
            </a:r>
            <a:r>
              <a:rPr lang="en-US" sz="1400" dirty="0"/>
              <a:t>/python/</a:t>
            </a:r>
            <a:r>
              <a:rPr lang="en-US" sz="1400" dirty="0" err="1"/>
              <a:t>pyspark.sql.html</a:t>
            </a:r>
            <a:endParaRPr lang="en-US" sz="14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41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dirty="0"/>
              <a:t>Spark Core Abstractions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0A4BA7-DC6A-1D46-9282-F55BF840D45A}"/>
              </a:ext>
            </a:extLst>
          </p:cNvPr>
          <p:cNvSpPr/>
          <p:nvPr/>
        </p:nvSpPr>
        <p:spPr>
          <a:xfrm>
            <a:off x="2842497" y="3411748"/>
            <a:ext cx="1776249" cy="7041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Datasets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51A320-7D15-484C-A61A-1C13EF16E204}"/>
              </a:ext>
            </a:extLst>
          </p:cNvPr>
          <p:cNvSpPr/>
          <p:nvPr/>
        </p:nvSpPr>
        <p:spPr>
          <a:xfrm>
            <a:off x="4807932" y="3411748"/>
            <a:ext cx="1776249" cy="7041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DataFrames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02E15-4E6E-A44B-86AA-0B0241CF1573}"/>
              </a:ext>
            </a:extLst>
          </p:cNvPr>
          <p:cNvSpPr/>
          <p:nvPr/>
        </p:nvSpPr>
        <p:spPr>
          <a:xfrm>
            <a:off x="6791970" y="3411748"/>
            <a:ext cx="1776249" cy="7041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SQL Tables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8732B5-2448-874B-AC5D-E8765822101B}"/>
              </a:ext>
            </a:extLst>
          </p:cNvPr>
          <p:cNvSpPr/>
          <p:nvPr/>
        </p:nvSpPr>
        <p:spPr>
          <a:xfrm>
            <a:off x="606212" y="3632465"/>
            <a:ext cx="1776249" cy="7041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RDDs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90F8F4-E33C-7347-A5BA-AB5FA414A007}"/>
              </a:ext>
            </a:extLst>
          </p:cNvPr>
          <p:cNvSpPr/>
          <p:nvPr/>
        </p:nvSpPr>
        <p:spPr>
          <a:xfrm>
            <a:off x="2719214" y="2917763"/>
            <a:ext cx="5948855" cy="18182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92372D-1E6E-904E-8F2F-8C124B5873B2}"/>
              </a:ext>
            </a:extLst>
          </p:cNvPr>
          <p:cNvSpPr/>
          <p:nvPr/>
        </p:nvSpPr>
        <p:spPr>
          <a:xfrm>
            <a:off x="459489" y="2925044"/>
            <a:ext cx="2083465" cy="18182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826CB-AA49-FA4C-939F-184C968700A4}"/>
              </a:ext>
            </a:extLst>
          </p:cNvPr>
          <p:cNvSpPr txBox="1"/>
          <p:nvPr/>
        </p:nvSpPr>
        <p:spPr>
          <a:xfrm>
            <a:off x="4922340" y="3048405"/>
            <a:ext cx="154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Structured API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230A87-DE25-5044-A1F7-3A9F6FFF2FA7}"/>
              </a:ext>
            </a:extLst>
          </p:cNvPr>
          <p:cNvSpPr txBox="1"/>
          <p:nvPr/>
        </p:nvSpPr>
        <p:spPr>
          <a:xfrm>
            <a:off x="729920" y="3069424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Low-level RDD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BEDEDC-13D5-0E40-807F-765B9DEFBB9B}"/>
              </a:ext>
            </a:extLst>
          </p:cNvPr>
          <p:cNvSpPr/>
          <p:nvPr/>
        </p:nvSpPr>
        <p:spPr>
          <a:xfrm>
            <a:off x="2842497" y="4226411"/>
            <a:ext cx="5725722" cy="4237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Spark SQL Engine</a:t>
            </a:r>
          </a:p>
        </p:txBody>
      </p:sp>
    </p:spTree>
    <p:extLst>
      <p:ext uri="{BB962C8B-B14F-4D97-AF65-F5344CB8AC3E}">
        <p14:creationId xmlns:p14="http://schemas.microsoft.com/office/powerpoint/2010/main" val="13049435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F76A-4574-46C1-99B1-952B87D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Picture 3" descr="Image result for questions">
            <a:extLst>
              <a:ext uri="{FF2B5EF4-FFF2-40B4-BE49-F238E27FC236}">
                <a16:creationId xmlns:a16="http://schemas.microsoft.com/office/drawing/2014/main" id="{C6A380EB-6035-4F30-AFC7-ECA378B2E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9717"/>
            <a:ext cx="91440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2929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B42A-4FB5-914A-9C51-048EAEFE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br>
              <a:rPr lang="en-US" dirty="0"/>
            </a:br>
            <a:r>
              <a:rPr lang="en-US" sz="1800" dirty="0"/>
              <a:t>Baltimore City Crime Data</a:t>
            </a:r>
            <a:br>
              <a:rPr lang="en-US" sz="1800" dirty="0"/>
            </a:br>
            <a:r>
              <a:rPr lang="en-US" sz="1800" dirty="0">
                <a:hlinkClick r:id="rId2"/>
              </a:rPr>
              <a:t>https://data.baltimorecity.gov/datasets/part1-crime-data/explore?showTable=true</a:t>
            </a:r>
            <a:r>
              <a:rPr lang="en-US" sz="1800" dirty="0"/>
              <a:t> 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B7DF-E698-C548-A78C-A2A51021C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01875"/>
            <a:ext cx="4038600" cy="382428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Directions – Using Spark </a:t>
            </a:r>
            <a:r>
              <a:rPr lang="en-US" sz="2000" b="1" dirty="0" err="1"/>
              <a:t>DataFrames</a:t>
            </a:r>
            <a:r>
              <a:rPr lang="en-US" sz="2000" b="1" dirty="0"/>
              <a:t>:</a:t>
            </a:r>
          </a:p>
          <a:p>
            <a:pPr marL="0" indent="0">
              <a:buNone/>
            </a:pPr>
            <a:r>
              <a:rPr lang="en-US" sz="2000" dirty="0"/>
              <a:t>1. Specify the schema for the crime data set. </a:t>
            </a:r>
          </a:p>
          <a:p>
            <a:pPr marL="0" indent="0">
              <a:buNone/>
            </a:pPr>
            <a:r>
              <a:rPr lang="en-US" sz="2000" dirty="0"/>
              <a:t>2. Read the file using the schema definition</a:t>
            </a:r>
          </a:p>
          <a:p>
            <a:pPr marL="0" indent="0">
              <a:buNone/>
            </a:pPr>
            <a:r>
              <a:rPr lang="en-US" sz="2000" dirty="0"/>
              <a:t>3. Cache the DataFrame</a:t>
            </a:r>
          </a:p>
          <a:p>
            <a:pPr marL="0" indent="0">
              <a:buNone/>
            </a:pPr>
            <a:r>
              <a:rPr lang="en-US" sz="2000" dirty="0"/>
              <a:t>4. Show the count of the rows</a:t>
            </a:r>
          </a:p>
          <a:p>
            <a:pPr marL="0" indent="0">
              <a:buNone/>
            </a:pPr>
            <a:r>
              <a:rPr lang="en-US" sz="2000" dirty="0"/>
              <a:t>5. Print the schema</a:t>
            </a:r>
          </a:p>
          <a:p>
            <a:pPr marL="0" indent="0">
              <a:buNone/>
            </a:pPr>
            <a:r>
              <a:rPr lang="en-US" sz="2000" dirty="0"/>
              <a:t>6. Display first 5 rows</a:t>
            </a:r>
          </a:p>
          <a:p>
            <a:pPr marL="0" indent="0">
              <a:buNone/>
            </a:pPr>
            <a:r>
              <a:rPr lang="en-US" sz="2000" dirty="0"/>
              <a:t>7. Answer the following questions </a:t>
            </a:r>
            <a:r>
              <a:rPr lang="en-US" sz="2000" b="1" dirty="0"/>
              <a:t>using </a:t>
            </a:r>
            <a:r>
              <a:rPr lang="en-US" sz="2000" b="1" dirty="0" err="1"/>
              <a:t>DataFrame</a:t>
            </a:r>
            <a:r>
              <a:rPr lang="en-US" sz="2000" b="1" dirty="0"/>
              <a:t> operations</a:t>
            </a:r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50D31-7461-B34B-B725-2947DCAF3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301875"/>
            <a:ext cx="4038600" cy="382428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Questions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1. What are distinct crime codes?</a:t>
            </a:r>
          </a:p>
          <a:p>
            <a:pPr marL="0" indent="0">
              <a:buNone/>
            </a:pPr>
            <a:r>
              <a:rPr lang="en-US" sz="2000" dirty="0"/>
              <a:t>2. Count the number of crimes by the crime codes and order by the resulting counts in descending order</a:t>
            </a:r>
          </a:p>
          <a:p>
            <a:pPr marL="0" indent="0">
              <a:buNone/>
            </a:pPr>
            <a:r>
              <a:rPr lang="en-US" sz="2000" dirty="0"/>
              <a:t>3. Which neighborhood had most crimes?</a:t>
            </a:r>
          </a:p>
          <a:p>
            <a:pPr marL="0" indent="0">
              <a:buNone/>
            </a:pPr>
            <a:r>
              <a:rPr lang="en-US" sz="2000" dirty="0"/>
              <a:t>4. Which month of the year had most crimes?</a:t>
            </a:r>
          </a:p>
          <a:p>
            <a:pPr marL="0" indent="0">
              <a:buNone/>
            </a:pPr>
            <a:r>
              <a:rPr lang="en-US" sz="2000" dirty="0"/>
              <a:t>5. What weapons were used? </a:t>
            </a:r>
          </a:p>
          <a:p>
            <a:pPr marL="0" indent="0">
              <a:buNone/>
            </a:pPr>
            <a:r>
              <a:rPr lang="en-US" sz="2000" dirty="0"/>
              <a:t>6. Which weapon was used the most? 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679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dirty="0"/>
              <a:t>RDD Characteristics Review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3673475"/>
          </a:xfrm>
        </p:spPr>
        <p:txBody>
          <a:bodyPr>
            <a:noAutofit/>
          </a:bodyPr>
          <a:lstStyle/>
          <a:p>
            <a:r>
              <a:rPr lang="en-US" altLang="en-US" sz="2000" dirty="0">
                <a:hlinkClick r:id="rId2"/>
              </a:rPr>
              <a:t>Dependencies</a:t>
            </a:r>
            <a:endParaRPr lang="en-US" altLang="en-US" sz="2000" dirty="0"/>
          </a:p>
          <a:p>
            <a:pPr lvl="1"/>
            <a:r>
              <a:rPr lang="en-US" altLang="en-US" sz="2000" dirty="0"/>
              <a:t>Instructions on how to construct an RDD with required inputs</a:t>
            </a:r>
          </a:p>
          <a:p>
            <a:pPr lvl="1"/>
            <a:r>
              <a:rPr lang="en-US" altLang="en-US" sz="2000" dirty="0"/>
              <a:t>RDDs can be recreated with dependencies and application of operations on them (</a:t>
            </a:r>
            <a:r>
              <a:rPr lang="en-US" altLang="en-US" sz="2000" b="1" dirty="0"/>
              <a:t>R</a:t>
            </a:r>
            <a:r>
              <a:rPr lang="en-US" altLang="en-US" sz="2000" dirty="0"/>
              <a:t>esiliency)</a:t>
            </a:r>
          </a:p>
          <a:p>
            <a:r>
              <a:rPr lang="en-US" altLang="en-US" sz="2000" dirty="0"/>
              <a:t>Partitions (with locality information)</a:t>
            </a:r>
          </a:p>
          <a:p>
            <a:pPr lvl="1"/>
            <a:r>
              <a:rPr lang="en-US" altLang="en-US" sz="2000" dirty="0"/>
              <a:t>Collection of rows </a:t>
            </a:r>
          </a:p>
          <a:p>
            <a:pPr lvl="1"/>
            <a:r>
              <a:rPr lang="en-US" altLang="en-US" sz="2000" dirty="0"/>
              <a:t>Ability to split the work to parallelize computation on partitions across executors</a:t>
            </a:r>
          </a:p>
          <a:p>
            <a:pPr lvl="1"/>
            <a:r>
              <a:rPr lang="en-US" altLang="en-US" sz="2000" dirty="0"/>
              <a:t>One partition = parallelism of one</a:t>
            </a:r>
          </a:p>
          <a:p>
            <a:r>
              <a:rPr lang="en-US" altLang="en-US" sz="2000" dirty="0"/>
              <a:t>Compute function: Partition =&gt; Iterator[T]</a:t>
            </a:r>
          </a:p>
          <a:p>
            <a:pPr lvl="1"/>
            <a:r>
              <a:rPr lang="en-US" altLang="en-US" sz="2000" dirty="0"/>
              <a:t>Associated with each RDD is a compute function that produces an Iterator[T] for the data that will be stored in RDD</a:t>
            </a:r>
          </a:p>
        </p:txBody>
      </p:sp>
    </p:spTree>
    <p:extLst>
      <p:ext uri="{BB962C8B-B14F-4D97-AF65-F5344CB8AC3E}">
        <p14:creationId xmlns:p14="http://schemas.microsoft.com/office/powerpoint/2010/main" val="277658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dirty="0"/>
              <a:t>Issues with RDDs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36734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The compute function (join, filter, select, aggregation) is opaque to Spark – Spark only sees it as a lambda expression</a:t>
            </a:r>
          </a:p>
          <a:p>
            <a:r>
              <a:rPr lang="en-US" altLang="en-US" sz="2800" dirty="0"/>
              <a:t>Iterator[T] data type is opaque to Python RDDs – generic object in Python</a:t>
            </a:r>
          </a:p>
          <a:p>
            <a:r>
              <a:rPr lang="en-US" altLang="en-US" sz="2800" dirty="0"/>
              <a:t>Spark is not able to optimize the expression</a:t>
            </a:r>
          </a:p>
          <a:p>
            <a:r>
              <a:rPr lang="en-US" altLang="en-US" sz="2800" dirty="0"/>
              <a:t>Spark has no knowledge of the specific data type in T</a:t>
            </a:r>
          </a:p>
          <a:p>
            <a:r>
              <a:rPr lang="en-US" altLang="en-US" sz="2800" dirty="0"/>
              <a:t>Telling Spark how to do things (vs. what you want) can make the code more complicated to write and read.</a:t>
            </a:r>
          </a:p>
        </p:txBody>
      </p:sp>
    </p:spTree>
    <p:extLst>
      <p:ext uri="{BB962C8B-B14F-4D97-AF65-F5344CB8AC3E}">
        <p14:creationId xmlns:p14="http://schemas.microsoft.com/office/powerpoint/2010/main" val="146162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altLang="en-US" dirty="0"/>
              <a:t>Issues with RDDs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7F2D24-538A-4F42-931F-433DA8751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0413"/>
            <a:ext cx="8229600" cy="4296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800" dirty="0">
                <a:latin typeface="+mj-lt"/>
              </a:rPr>
              <a:t>Example from the textbook: </a:t>
            </a:r>
          </a:p>
          <a:p>
            <a:pPr marL="0" indent="0">
              <a:buNone/>
            </a:pPr>
            <a:r>
              <a:rPr lang="en-US" altLang="en-US" sz="1800" i="1" dirty="0">
                <a:latin typeface="+mj-lt"/>
              </a:rPr>
              <a:t>“Aggregating all the ages for each name, group by name, and then average the ages”</a:t>
            </a:r>
          </a:p>
          <a:p>
            <a:pPr marL="0" indent="0">
              <a:buNone/>
            </a:pPr>
            <a:endParaRPr lang="en-US" altLang="en-US" sz="1800" dirty="0">
              <a:latin typeface="Courier" pitchFamily="2" charset="0"/>
            </a:endParaRPr>
          </a:p>
          <a:p>
            <a:pPr marL="0" indent="0">
              <a:buNone/>
            </a:pPr>
            <a:endParaRPr lang="en-US" altLang="en-US" sz="1400" dirty="0">
              <a:latin typeface="Courier" pitchFamily="2" charset="0"/>
            </a:endParaRPr>
          </a:p>
          <a:p>
            <a:pPr marL="0" indent="0">
              <a:buNone/>
            </a:pPr>
            <a:endParaRPr lang="en-US" altLang="en-US" sz="1400" dirty="0">
              <a:latin typeface="Courier" pitchFamily="2" charset="0"/>
            </a:endParaRPr>
          </a:p>
          <a:p>
            <a:pPr marL="0" indent="0">
              <a:buNone/>
            </a:pPr>
            <a:endParaRPr lang="en-US" altLang="en-US" sz="1400" dirty="0">
              <a:latin typeface="Courier" pitchFamily="2" charset="0"/>
            </a:endParaRPr>
          </a:p>
          <a:p>
            <a:pPr marL="0" indent="0">
              <a:buNone/>
            </a:pPr>
            <a:endParaRPr lang="en-US" altLang="en-US" sz="1400" dirty="0">
              <a:latin typeface="Courier" pitchFamily="2" charset="0"/>
            </a:endParaRPr>
          </a:p>
          <a:p>
            <a:pPr marL="0" indent="0">
              <a:buNone/>
            </a:pPr>
            <a:endParaRPr lang="en-US" altLang="en-US" sz="1400" dirty="0">
              <a:latin typeface="Courier" pitchFamily="2" charset="0"/>
            </a:endParaRPr>
          </a:p>
          <a:p>
            <a:pPr marL="0" indent="0">
              <a:buNone/>
            </a:pPr>
            <a:endParaRPr lang="en-US" altLang="en-US" sz="1400" dirty="0">
              <a:latin typeface="Courier" pitchFamily="2" charset="0"/>
            </a:endParaRPr>
          </a:p>
          <a:p>
            <a:pPr marL="0" indent="0">
              <a:buNone/>
            </a:pPr>
            <a:endParaRPr lang="en-US" altLang="en-US" sz="1400" dirty="0">
              <a:latin typeface="Courier" pitchFamily="2" charset="0"/>
            </a:endParaRPr>
          </a:p>
          <a:p>
            <a:pPr marL="0" indent="0">
              <a:buNone/>
            </a:pPr>
            <a:endParaRPr lang="en-US" altLang="en-US" sz="1400" dirty="0">
              <a:latin typeface="Courier" pitchFamily="2" charset="0"/>
            </a:endParaRPr>
          </a:p>
          <a:p>
            <a:pPr marL="0" indent="0">
              <a:buNone/>
            </a:pPr>
            <a:endParaRPr lang="en-US" altLang="en-US" sz="1400" dirty="0">
              <a:latin typeface="Courier" pitchFamily="2" charset="0"/>
            </a:endParaRPr>
          </a:p>
          <a:p>
            <a:pPr marL="0" indent="0">
              <a:buNone/>
            </a:pPr>
            <a:endParaRPr lang="en-US" altLang="en-US" sz="1400" dirty="0">
              <a:latin typeface="Courier" pitchFamily="2" charset="0"/>
            </a:endParaRPr>
          </a:p>
          <a:p>
            <a:pPr marL="0" indent="0">
              <a:buNone/>
            </a:pPr>
            <a:endParaRPr lang="en-US" altLang="en-US" sz="1400" dirty="0">
              <a:latin typeface="Courier" pitchFamily="2" charset="0"/>
            </a:endParaRPr>
          </a:p>
          <a:p>
            <a:pPr marL="0" indent="0">
              <a:buNone/>
            </a:pPr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7DC9A2-0F01-4943-B14E-A5BABABF38A4}"/>
              </a:ext>
            </a:extLst>
          </p:cNvPr>
          <p:cNvSpPr/>
          <p:nvPr/>
        </p:nvSpPr>
        <p:spPr>
          <a:xfrm>
            <a:off x="1130530" y="2851265"/>
            <a:ext cx="6849687" cy="2926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en-US" sz="1200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dataRDD = sc.parallelize(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	[("Brooke", 20), ("Denny", 31), ("Jules", 30), 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	("TD", 35), ("Brooke", 25)])</a:t>
            </a:r>
          </a:p>
          <a:p>
            <a:pPr marL="0" indent="0">
              <a:buNone/>
            </a:pPr>
            <a:endParaRPr lang="en-US" altLang="en-US" sz="1200" dirty="0">
              <a:solidFill>
                <a:schemeClr val="tx2">
                  <a:lumMod val="7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altLang="en-US" sz="1200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# Use map and reduceByKey transformations with their lambda</a:t>
            </a:r>
          </a:p>
          <a:p>
            <a:pPr marL="0" indent="0">
              <a:buNone/>
            </a:pPr>
            <a:endParaRPr lang="en-US" altLang="en-US" sz="1200" dirty="0">
              <a:solidFill>
                <a:schemeClr val="tx2">
                  <a:lumMod val="7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altLang="en-US" sz="1200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# expressions to aggregate and then compute average</a:t>
            </a:r>
          </a:p>
          <a:p>
            <a:pPr marL="0" indent="0">
              <a:buNone/>
            </a:pPr>
            <a:endParaRPr lang="en-US" altLang="en-US" sz="1200" dirty="0">
              <a:solidFill>
                <a:schemeClr val="tx2">
                  <a:lumMod val="7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altLang="en-US" sz="1200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agesRDD = (dataRDD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.map(lambda x: (x[0], (x[1], 1)))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.reduceByKey(lambda x, y: (x[0] + y[0], x[1] + y[1]))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.map(lambda x: (x[0], x[1][0]/x[1][1])))</a:t>
            </a:r>
          </a:p>
        </p:txBody>
      </p:sp>
    </p:spTree>
    <p:extLst>
      <p:ext uri="{BB962C8B-B14F-4D97-AF65-F5344CB8AC3E}">
        <p14:creationId xmlns:p14="http://schemas.microsoft.com/office/powerpoint/2010/main" val="31041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248DA2E-98FE-457D-8A04-92F77A8C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3" y="2849216"/>
            <a:ext cx="8229600" cy="1143000"/>
          </a:xfrm>
        </p:spPr>
        <p:txBody>
          <a:bodyPr/>
          <a:lstStyle/>
          <a:p>
            <a:r>
              <a:rPr lang="en-US" altLang="en-US" dirty="0"/>
              <a:t>Apache Spark Structured API</a:t>
            </a:r>
          </a:p>
        </p:txBody>
      </p:sp>
    </p:spTree>
    <p:extLst>
      <p:ext uri="{BB962C8B-B14F-4D97-AF65-F5344CB8AC3E}">
        <p14:creationId xmlns:p14="http://schemas.microsoft.com/office/powerpoint/2010/main" val="253241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11025</TotalTime>
  <Words>4005</Words>
  <Application>Microsoft Macintosh PowerPoint</Application>
  <PresentationFormat>On-screen Show (4:3)</PresentationFormat>
  <Paragraphs>448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Courier</vt:lpstr>
      <vt:lpstr>Office Theme</vt:lpstr>
      <vt:lpstr>Data 603 – Big Data Platforms</vt:lpstr>
      <vt:lpstr>Lecture Outline</vt:lpstr>
      <vt:lpstr>Reading</vt:lpstr>
      <vt:lpstr>Going beyond RDD</vt:lpstr>
      <vt:lpstr>Spark Core Abstractions</vt:lpstr>
      <vt:lpstr>RDD Characteristics Review</vt:lpstr>
      <vt:lpstr>Issues with RDDs</vt:lpstr>
      <vt:lpstr>Issues with RDDs</vt:lpstr>
      <vt:lpstr>Apache Spark Structured API</vt:lpstr>
      <vt:lpstr>Structuring Spark</vt:lpstr>
      <vt:lpstr>Structuring Spark - Benefits</vt:lpstr>
      <vt:lpstr>Apache Spark DataFrames</vt:lpstr>
      <vt:lpstr>DataFrame API</vt:lpstr>
      <vt:lpstr>Spark Data Types 1/2</vt:lpstr>
      <vt:lpstr>Spark Data Types 2/2</vt:lpstr>
      <vt:lpstr>Complex Types</vt:lpstr>
      <vt:lpstr>DataFrame Schemas </vt:lpstr>
      <vt:lpstr>DataFrame Schemas </vt:lpstr>
      <vt:lpstr>DataFrame Schemas </vt:lpstr>
      <vt:lpstr>Working with columns</vt:lpstr>
      <vt:lpstr>DataFrame Columns</vt:lpstr>
      <vt:lpstr>DataFrame Columns</vt:lpstr>
      <vt:lpstr>pyspark.sql.Column Cheat Sheet</vt:lpstr>
      <vt:lpstr>pyspark.sql.Column Cheat Sheet</vt:lpstr>
      <vt:lpstr>Working with rows</vt:lpstr>
      <vt:lpstr>DataFrame Rows</vt:lpstr>
      <vt:lpstr>DataFrame Rows</vt:lpstr>
      <vt:lpstr>DataFrame Rows</vt:lpstr>
      <vt:lpstr>DataFrame Rows</vt:lpstr>
      <vt:lpstr>DataFrame Operations</vt:lpstr>
      <vt:lpstr>DataFrame Operations</vt:lpstr>
      <vt:lpstr>DataFrame Operations</vt:lpstr>
      <vt:lpstr>DataFrame Operations</vt:lpstr>
      <vt:lpstr>DataFrame Operations</vt:lpstr>
      <vt:lpstr>DataFrame Operations</vt:lpstr>
      <vt:lpstr>DataFrame Operations</vt:lpstr>
      <vt:lpstr>Dataset API</vt:lpstr>
      <vt:lpstr>Dataset API</vt:lpstr>
      <vt:lpstr>Structured APIs in Apache Spark</vt:lpstr>
      <vt:lpstr>Typed vs Untyped Objects</vt:lpstr>
      <vt:lpstr>Dataset Operations</vt:lpstr>
      <vt:lpstr>DataFrames vs. Datasets</vt:lpstr>
      <vt:lpstr>Spark SQL Intro</vt:lpstr>
      <vt:lpstr>Spark SQL</vt:lpstr>
      <vt:lpstr>Spark SQL</vt:lpstr>
      <vt:lpstr>Catalyst Optimizer</vt:lpstr>
      <vt:lpstr>Catalyst Optimizer</vt:lpstr>
      <vt:lpstr>Spark SQL and DataFrames</vt:lpstr>
      <vt:lpstr>Important PySpark modules</vt:lpstr>
      <vt:lpstr>Questions</vt:lpstr>
      <vt:lpstr>Homework Baltimore City Crime Data https://data.baltimorecity.gov/datasets/part1-crime-data/explore?showTable=true  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Andrew Enkeboll</cp:lastModifiedBy>
  <cp:revision>303</cp:revision>
  <dcterms:created xsi:type="dcterms:W3CDTF">2014-05-05T14:25:42Z</dcterms:created>
  <dcterms:modified xsi:type="dcterms:W3CDTF">2022-03-04T00:05:08Z</dcterms:modified>
</cp:coreProperties>
</file>