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8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7" r:id="rId4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j9Nt+p43ywjyO4nzUJOMW2r06g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21" d="100"/>
          <a:sy n="121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092313a8f_0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d092313a8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092313a8f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d092313a8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092313a8f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d092313a8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092313a8f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d092313a8f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092313a8f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d092313a8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092313a8f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d092313a8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92313a8f_0_2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d092313a8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092313a8f_0_2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d092313a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092313a8f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d092313a8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92313a8f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d092313a8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092313a8f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d092313a8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092313a8f_0_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d092313a8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92313a8f_0_2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d092313a8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092313a8f_0_3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d092313a8f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92313a8f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092313a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092313a8f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d092313a8f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92313a8f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d092313a8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92313a8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d092313a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092313a8f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d092313a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92313a8f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d092313a8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2735262" y="174626"/>
            <a:ext cx="36734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70C0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70C0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70C0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70C0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/>
          <p:nvPr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6"/>
          <p:cNvSpPr/>
          <p:nvPr/>
        </p:nvSpPr>
        <p:spPr>
          <a:xfrm>
            <a:off x="0" y="0"/>
            <a:ext cx="9144000" cy="8318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6" descr="UMBClogo_offset_cmyk-W.ep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8275" y="127000"/>
            <a:ext cx="3316288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6"/>
          <p:cNvSpPr txBox="1"/>
          <p:nvPr/>
        </p:nvSpPr>
        <p:spPr>
          <a:xfrm>
            <a:off x="7181850" y="6542088"/>
            <a:ext cx="18224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www.umbc.edu</a:t>
            </a:r>
            <a:endParaRPr/>
          </a:p>
        </p:txBody>
      </p:sp>
      <p:sp>
        <p:nvSpPr>
          <p:cNvPr id="16" name="Google Shape;16;p26"/>
          <p:cNvSpPr/>
          <p:nvPr/>
        </p:nvSpPr>
        <p:spPr>
          <a:xfrm>
            <a:off x="7396317" y="580648"/>
            <a:ext cx="17139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Data 603 - Big Data Platforms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ipartite_graph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QL_(Graph_Query_Language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use-cas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x_Degrees_of_Kevin_Bac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o4j.com/use-case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frames.github.io/graphframes/docs/_site/user-guide.html#graph-algorithm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407.5107" TargetMode="External"/><Relationship Id="rId3" Type="http://schemas.openxmlformats.org/officeDocument/2006/relationships/hyperlink" Target="https://graphframes.github.io/graphframes/docs/_site/user-guide.html" TargetMode="External"/><Relationship Id="rId7" Type="http://schemas.openxmlformats.org/officeDocument/2006/relationships/hyperlink" Target="https://github.com/neo4j-graph-analytics/book/blob/master/data/188591317_T_ONTIME.csv.gz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oreilly.com/examples/0636920233145" TargetMode="External"/><Relationship Id="rId5" Type="http://schemas.openxmlformats.org/officeDocument/2006/relationships/hyperlink" Target="https://neo4j.com/lp/book-graph-algorithms/" TargetMode="External"/><Relationship Id="rId10" Type="http://schemas.openxmlformats.org/officeDocument/2006/relationships/hyperlink" Target="https://stackoverflow.com/a/29321153" TargetMode="External"/><Relationship Id="rId4" Type="http://schemas.openxmlformats.org/officeDocument/2006/relationships/hyperlink" Target="https://docs.databricks.com/spark/latest/graph-analysis/graphframes/user-guide-python.html" TargetMode="External"/><Relationship Id="rId9" Type="http://schemas.openxmlformats.org/officeDocument/2006/relationships/hyperlink" Target="https://graphframes.github.io/graphframes/docs/_site/user-guide.html#pagerank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0" y="4981903"/>
            <a:ext cx="9144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11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Analytics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685800" y="139059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2060"/>
                </a:solidFill>
              </a:rPr>
              <a:t>Data 603 – Big Data Platforms</a:t>
            </a:r>
            <a:endParaRPr/>
          </a:p>
        </p:txBody>
      </p:sp>
      <p:pic>
        <p:nvPicPr>
          <p:cNvPr id="93" name="Google Shape;93;p1" descr="Image result for umb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0" y="3105756"/>
            <a:ext cx="41910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092313a8f_0_140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Terminology</a:t>
            </a:r>
            <a:endParaRPr/>
          </a:p>
        </p:txBody>
      </p:sp>
      <p:sp>
        <p:nvSpPr>
          <p:cNvPr id="187" name="Google Shape;187;gd092313a8f_0_140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Unlabeled vs. Labeled Graphs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 a labeled graph, vertices and/or edges have data (labels) associated with them other than their unique identifier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Vertex-labeled graphs: graphs with labeled vertices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Edge-labeled graphs: graphs with labeled edges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completely unlabeled graph is not useful.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Normally at least the vertices are labeled. 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88" name="Google Shape;188;gd092313a8f_0_140"/>
          <p:cNvSpPr/>
          <p:nvPr/>
        </p:nvSpPr>
        <p:spPr>
          <a:xfrm>
            <a:off x="1921200" y="49510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d092313a8f_0_140"/>
          <p:cNvSpPr/>
          <p:nvPr/>
        </p:nvSpPr>
        <p:spPr>
          <a:xfrm>
            <a:off x="2843500" y="44416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d092313a8f_0_140"/>
          <p:cNvSpPr/>
          <p:nvPr/>
        </p:nvSpPr>
        <p:spPr>
          <a:xfrm>
            <a:off x="2843500" y="54604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gd092313a8f_0_140"/>
          <p:cNvCxnSpPr>
            <a:stCxn id="188" idx="7"/>
            <a:endCxn id="189" idx="2"/>
          </p:cNvCxnSpPr>
          <p:nvPr/>
        </p:nvCxnSpPr>
        <p:spPr>
          <a:xfrm rot="10800000" flipH="1">
            <a:off x="2356000" y="4696225"/>
            <a:ext cx="487500" cy="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gd092313a8f_0_140"/>
          <p:cNvCxnSpPr>
            <a:stCxn id="188" idx="5"/>
            <a:endCxn id="190" idx="2"/>
          </p:cNvCxnSpPr>
          <p:nvPr/>
        </p:nvCxnSpPr>
        <p:spPr>
          <a:xfrm>
            <a:off x="2356000" y="5385825"/>
            <a:ext cx="487500" cy="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Google Shape;193;gd092313a8f_0_140"/>
          <p:cNvSpPr/>
          <p:nvPr/>
        </p:nvSpPr>
        <p:spPr>
          <a:xfrm>
            <a:off x="5583550" y="49510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d092313a8f_0_140"/>
          <p:cNvSpPr/>
          <p:nvPr/>
        </p:nvSpPr>
        <p:spPr>
          <a:xfrm>
            <a:off x="6505850" y="44416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d092313a8f_0_140"/>
          <p:cNvSpPr/>
          <p:nvPr/>
        </p:nvSpPr>
        <p:spPr>
          <a:xfrm>
            <a:off x="6505850" y="54604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gd092313a8f_0_140"/>
          <p:cNvCxnSpPr>
            <a:stCxn id="193" idx="7"/>
            <a:endCxn id="194" idx="2"/>
          </p:cNvCxnSpPr>
          <p:nvPr/>
        </p:nvCxnSpPr>
        <p:spPr>
          <a:xfrm rot="10800000" flipH="1">
            <a:off x="6018350" y="4696225"/>
            <a:ext cx="487500" cy="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gd092313a8f_0_140"/>
          <p:cNvCxnSpPr>
            <a:stCxn id="193" idx="5"/>
            <a:endCxn id="195" idx="2"/>
          </p:cNvCxnSpPr>
          <p:nvPr/>
        </p:nvCxnSpPr>
        <p:spPr>
          <a:xfrm>
            <a:off x="6018350" y="5385825"/>
            <a:ext cx="487500" cy="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gd092313a8f_0_140"/>
          <p:cNvSpPr txBox="1"/>
          <p:nvPr/>
        </p:nvSpPr>
        <p:spPr>
          <a:xfrm>
            <a:off x="1903425" y="6089675"/>
            <a:ext cx="158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Unlabeled 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d092313a8f_0_140"/>
          <p:cNvSpPr txBox="1"/>
          <p:nvPr/>
        </p:nvSpPr>
        <p:spPr>
          <a:xfrm>
            <a:off x="5583550" y="6075425"/>
            <a:ext cx="158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Labeled 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d092313a8f_0_140"/>
          <p:cNvSpPr txBox="1"/>
          <p:nvPr/>
        </p:nvSpPr>
        <p:spPr>
          <a:xfrm>
            <a:off x="5548000" y="5005625"/>
            <a:ext cx="5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John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d092313a8f_0_140"/>
          <p:cNvSpPr txBox="1"/>
          <p:nvPr/>
        </p:nvSpPr>
        <p:spPr>
          <a:xfrm>
            <a:off x="6470300" y="4496225"/>
            <a:ext cx="5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Jane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d092313a8f_0_140"/>
          <p:cNvSpPr txBox="1"/>
          <p:nvPr/>
        </p:nvSpPr>
        <p:spPr>
          <a:xfrm rot="-2152499">
            <a:off x="5868237" y="4550864"/>
            <a:ext cx="580528" cy="40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loves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d092313a8f_0_140"/>
          <p:cNvSpPr txBox="1"/>
          <p:nvPr/>
        </p:nvSpPr>
        <p:spPr>
          <a:xfrm rot="2170264">
            <a:off x="5868269" y="5379241"/>
            <a:ext cx="580483" cy="40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Likes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d092313a8f_0_140"/>
          <p:cNvSpPr txBox="1"/>
          <p:nvPr/>
        </p:nvSpPr>
        <p:spPr>
          <a:xfrm>
            <a:off x="6470300" y="5515025"/>
            <a:ext cx="5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92313a8f_0_185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Terminology</a:t>
            </a:r>
            <a:endParaRPr/>
          </a:p>
        </p:txBody>
      </p:sp>
      <p:sp>
        <p:nvSpPr>
          <p:cNvPr id="210" name="Google Shape;210;gd092313a8f_0_185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Parallel Edges and Loops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Multigraph: Allowing multiple edges between the same pair of vertices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Pseudograph: An edge that starts and ends with the same vertex.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11" name="Google Shape;211;gd092313a8f_0_185"/>
          <p:cNvSpPr/>
          <p:nvPr/>
        </p:nvSpPr>
        <p:spPr>
          <a:xfrm>
            <a:off x="549600" y="37318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d092313a8f_0_185"/>
          <p:cNvSpPr/>
          <p:nvPr/>
        </p:nvSpPr>
        <p:spPr>
          <a:xfrm>
            <a:off x="1471900" y="32224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d092313a8f_0_185"/>
          <p:cNvSpPr/>
          <p:nvPr/>
        </p:nvSpPr>
        <p:spPr>
          <a:xfrm>
            <a:off x="1471900" y="42412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" name="Google Shape;214;gd092313a8f_0_185"/>
          <p:cNvCxnSpPr>
            <a:stCxn id="211" idx="7"/>
            <a:endCxn id="212" idx="2"/>
          </p:cNvCxnSpPr>
          <p:nvPr/>
        </p:nvCxnSpPr>
        <p:spPr>
          <a:xfrm rot="10800000" flipH="1">
            <a:off x="984400" y="3477025"/>
            <a:ext cx="487500" cy="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gd092313a8f_0_185"/>
          <p:cNvCxnSpPr>
            <a:stCxn id="211" idx="5"/>
            <a:endCxn id="213" idx="2"/>
          </p:cNvCxnSpPr>
          <p:nvPr/>
        </p:nvCxnSpPr>
        <p:spPr>
          <a:xfrm>
            <a:off x="984400" y="4166625"/>
            <a:ext cx="487500" cy="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gd092313a8f_0_185"/>
          <p:cNvSpPr/>
          <p:nvPr/>
        </p:nvSpPr>
        <p:spPr>
          <a:xfrm>
            <a:off x="3678550" y="37318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d092313a8f_0_185"/>
          <p:cNvSpPr/>
          <p:nvPr/>
        </p:nvSpPr>
        <p:spPr>
          <a:xfrm>
            <a:off x="4600850" y="32224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d092313a8f_0_185"/>
          <p:cNvSpPr/>
          <p:nvPr/>
        </p:nvSpPr>
        <p:spPr>
          <a:xfrm>
            <a:off x="4600850" y="42412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d092313a8f_0_185"/>
          <p:cNvSpPr txBox="1"/>
          <p:nvPr/>
        </p:nvSpPr>
        <p:spPr>
          <a:xfrm>
            <a:off x="531825" y="4870475"/>
            <a:ext cx="158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 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d092313a8f_0_185"/>
          <p:cNvSpPr txBox="1"/>
          <p:nvPr/>
        </p:nvSpPr>
        <p:spPr>
          <a:xfrm>
            <a:off x="3678550" y="4856225"/>
            <a:ext cx="158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gd092313a8f_0_185"/>
          <p:cNvCxnSpPr>
            <a:stCxn id="216" idx="7"/>
            <a:endCxn id="217" idx="2"/>
          </p:cNvCxnSpPr>
          <p:nvPr/>
        </p:nvCxnSpPr>
        <p:spPr>
          <a:xfrm rot="10800000" flipH="1">
            <a:off x="4113350" y="3477025"/>
            <a:ext cx="487500" cy="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gd092313a8f_0_185"/>
          <p:cNvCxnSpPr>
            <a:stCxn id="216" idx="3"/>
            <a:endCxn id="218" idx="3"/>
          </p:cNvCxnSpPr>
          <p:nvPr/>
        </p:nvCxnSpPr>
        <p:spPr>
          <a:xfrm rot="-5400000" flipH="1">
            <a:off x="3959550" y="3960225"/>
            <a:ext cx="509400" cy="922200"/>
          </a:xfrm>
          <a:prstGeom prst="curvedConnector3">
            <a:avLst>
              <a:gd name="adj1" fmla="val 958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gd092313a8f_0_185"/>
          <p:cNvCxnSpPr>
            <a:stCxn id="216" idx="6"/>
            <a:endCxn id="218" idx="0"/>
          </p:cNvCxnSpPr>
          <p:nvPr/>
        </p:nvCxnSpPr>
        <p:spPr>
          <a:xfrm>
            <a:off x="4187950" y="3986525"/>
            <a:ext cx="667500" cy="254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gd092313a8f_0_185"/>
          <p:cNvSpPr/>
          <p:nvPr/>
        </p:nvSpPr>
        <p:spPr>
          <a:xfrm>
            <a:off x="6726550" y="37318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d092313a8f_0_185"/>
          <p:cNvSpPr/>
          <p:nvPr/>
        </p:nvSpPr>
        <p:spPr>
          <a:xfrm>
            <a:off x="7648850" y="32224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d092313a8f_0_185"/>
          <p:cNvSpPr/>
          <p:nvPr/>
        </p:nvSpPr>
        <p:spPr>
          <a:xfrm>
            <a:off x="7648850" y="4241225"/>
            <a:ext cx="509400" cy="50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d092313a8f_0_185"/>
          <p:cNvSpPr txBox="1"/>
          <p:nvPr/>
        </p:nvSpPr>
        <p:spPr>
          <a:xfrm>
            <a:off x="6726550" y="4856225"/>
            <a:ext cx="158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Pseudograph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gd092313a8f_0_185"/>
          <p:cNvCxnSpPr>
            <a:stCxn id="224" idx="7"/>
            <a:endCxn id="225" idx="2"/>
          </p:cNvCxnSpPr>
          <p:nvPr/>
        </p:nvCxnSpPr>
        <p:spPr>
          <a:xfrm rot="10800000" flipH="1">
            <a:off x="7161350" y="3477025"/>
            <a:ext cx="487500" cy="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gd092313a8f_0_185"/>
          <p:cNvCxnSpPr/>
          <p:nvPr/>
        </p:nvCxnSpPr>
        <p:spPr>
          <a:xfrm>
            <a:off x="6807600" y="4166625"/>
            <a:ext cx="922200" cy="509400"/>
          </a:xfrm>
          <a:prstGeom prst="curvedConnector3">
            <a:avLst>
              <a:gd name="adj1" fmla="val 144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gd092313a8f_0_185"/>
          <p:cNvCxnSpPr>
            <a:stCxn id="224" idx="6"/>
            <a:endCxn id="226" idx="0"/>
          </p:cNvCxnSpPr>
          <p:nvPr/>
        </p:nvCxnSpPr>
        <p:spPr>
          <a:xfrm>
            <a:off x="7235950" y="3986525"/>
            <a:ext cx="667500" cy="254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gd092313a8f_0_185"/>
          <p:cNvCxnSpPr>
            <a:stCxn id="226" idx="7"/>
            <a:endCxn id="226" idx="4"/>
          </p:cNvCxnSpPr>
          <p:nvPr/>
        </p:nvCxnSpPr>
        <p:spPr>
          <a:xfrm rot="5400000">
            <a:off x="7776300" y="4443175"/>
            <a:ext cx="434700" cy="180000"/>
          </a:xfrm>
          <a:prstGeom prst="curvedConnector5">
            <a:avLst>
              <a:gd name="adj1" fmla="val -17363"/>
              <a:gd name="adj2" fmla="val -286389"/>
              <a:gd name="adj3" fmla="val 1352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092313a8f_0_230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Terminology</a:t>
            </a:r>
            <a:endParaRPr/>
          </a:p>
        </p:txBody>
      </p:sp>
      <p:sp>
        <p:nvSpPr>
          <p:cNvPr id="237" name="Google Shape;237;gd092313a8f_0_230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Bipartite Graph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bipartite graph (or bigraph) is a graph whose vertices can be divided into two disjoint and independent sets </a:t>
            </a:r>
            <a:r>
              <a:rPr lang="en-US" sz="2000" i="1"/>
              <a:t>U</a:t>
            </a:r>
            <a:r>
              <a:rPr lang="en-US" sz="2000"/>
              <a:t> and </a:t>
            </a:r>
            <a:r>
              <a:rPr lang="en-US" sz="2000" i="1"/>
              <a:t>V</a:t>
            </a:r>
            <a:r>
              <a:rPr lang="en-US" sz="2000"/>
              <a:t> such that every edge connects a vertex in </a:t>
            </a:r>
            <a:r>
              <a:rPr lang="en-US" sz="2000" i="1"/>
              <a:t>U</a:t>
            </a:r>
            <a:r>
              <a:rPr lang="en-US" sz="2000"/>
              <a:t> to one </a:t>
            </a:r>
            <a:r>
              <a:rPr lang="en-US" sz="2000" i="1"/>
              <a:t>V</a:t>
            </a:r>
            <a:r>
              <a:rPr lang="en-US" sz="2000"/>
              <a:t>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Vertex sets </a:t>
            </a:r>
            <a:r>
              <a:rPr lang="en-US" sz="2000" i="1"/>
              <a:t>U</a:t>
            </a:r>
            <a:r>
              <a:rPr lang="en-US" sz="2000"/>
              <a:t> and </a:t>
            </a:r>
            <a:r>
              <a:rPr lang="en-US" sz="2000" i="1"/>
              <a:t>V</a:t>
            </a:r>
            <a:r>
              <a:rPr lang="en-US" sz="2000"/>
              <a:t> are usually called the parts of the graph.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bipartite graph is a graph that does not contain any odd-length cycles.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38" name="Google Shape;238;gd092313a8f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050" y="396790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d092313a8f_0_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277" y="4119207"/>
            <a:ext cx="3089848" cy="151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d092313a8f_0_230"/>
          <p:cNvSpPr txBox="1"/>
          <p:nvPr/>
        </p:nvSpPr>
        <p:spPr>
          <a:xfrm>
            <a:off x="1989875" y="6186400"/>
            <a:ext cx="54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https://en.wikipedia.org/wiki/Bipartite_graph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092313a8f_0_10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Query Language</a:t>
            </a:r>
            <a:endParaRPr/>
          </a:p>
        </p:txBody>
      </p:sp>
      <p:sp>
        <p:nvSpPr>
          <p:cNvPr id="246" name="Google Shape;246;gd092313a8f_0_102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</a:rPr>
              <a:t>SPARQL</a:t>
            </a:r>
            <a:endParaRPr sz="200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A SQL-like language promoted by W3C for querying Resource Description Framework (RDF) graphs</a:t>
            </a:r>
            <a:endParaRPr sz="200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</a:rPr>
              <a:t>Cypher</a:t>
            </a:r>
            <a:endParaRPr sz="200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A query language used in Neo4j, an open source database</a:t>
            </a:r>
            <a:endParaRPr sz="200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</a:rPr>
              <a:t>Tinkerpop Gremlin</a:t>
            </a:r>
            <a:endParaRPr sz="200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An attempt to create a standard interface to graph databases and processing systems. </a:t>
            </a:r>
            <a:endParaRPr sz="200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</a:rPr>
              <a:t>GraphX + GraphFrame</a:t>
            </a:r>
            <a:endParaRPr sz="200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70C0"/>
              </a:solidFill>
            </a:endParaRPr>
          </a:p>
        </p:txBody>
      </p:sp>
      <p:sp>
        <p:nvSpPr>
          <p:cNvPr id="247" name="Google Shape;247;gd092313a8f_0_102"/>
          <p:cNvSpPr txBox="1"/>
          <p:nvPr/>
        </p:nvSpPr>
        <p:spPr>
          <a:xfrm>
            <a:off x="1160700" y="6156850"/>
            <a:ext cx="68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Refer to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https://en.wikipedia.org/wiki/GQL_(Graph_Query_Language)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092313a8f_0_26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Other Graph Processing Tools</a:t>
            </a:r>
            <a:endParaRPr/>
          </a:p>
        </p:txBody>
      </p:sp>
      <p:sp>
        <p:nvSpPr>
          <p:cNvPr id="253" name="Google Shape;253;gd092313a8f_0_262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dirty="0" err="1">
                <a:solidFill>
                  <a:srgbClr val="0070C0"/>
                </a:solidFill>
              </a:rPr>
              <a:t>JanusGraph</a:t>
            </a:r>
            <a:r>
              <a:rPr lang="en-US" sz="2000" dirty="0">
                <a:solidFill>
                  <a:srgbClr val="0070C0"/>
                </a:solidFill>
              </a:rPr>
              <a:t> (Distributed, open source, graph database)</a:t>
            </a:r>
            <a:endParaRPr sz="2000" dirty="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Neo4j</a:t>
            </a:r>
            <a:r>
              <a:rPr lang="en-US" sz="2000" dirty="0">
                <a:solidFill>
                  <a:srgbClr val="0070C0"/>
                </a:solidFill>
              </a:rPr>
              <a:t> (open source, graph database)</a:t>
            </a:r>
            <a:endParaRPr sz="2000" dirty="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dirty="0" err="1">
                <a:solidFill>
                  <a:srgbClr val="0070C0"/>
                </a:solidFill>
              </a:rPr>
              <a:t>ArangoDB</a:t>
            </a:r>
            <a:r>
              <a:rPr lang="en-US" sz="2000" dirty="0">
                <a:solidFill>
                  <a:srgbClr val="0070C0"/>
                </a:solidFill>
              </a:rPr>
              <a:t> (Distributed, open source, multi-model database)</a:t>
            </a:r>
            <a:endParaRPr sz="2000" dirty="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dirty="0" err="1">
                <a:solidFill>
                  <a:srgbClr val="0070C0"/>
                </a:solidFill>
              </a:rPr>
              <a:t>Dgraph</a:t>
            </a:r>
            <a:r>
              <a:rPr lang="en-US" sz="2000" dirty="0">
                <a:solidFill>
                  <a:srgbClr val="0070C0"/>
                </a:solidFill>
              </a:rPr>
              <a:t> (Distributed, open source, graph database)</a:t>
            </a:r>
            <a:endParaRPr sz="2000" dirty="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dirty="0" err="1">
                <a:solidFill>
                  <a:srgbClr val="0070C0"/>
                </a:solidFill>
              </a:rPr>
              <a:t>OrientDB</a:t>
            </a:r>
            <a:r>
              <a:rPr lang="en-US" sz="2000" dirty="0">
                <a:solidFill>
                  <a:srgbClr val="0070C0"/>
                </a:solidFill>
              </a:rPr>
              <a:t> (Distributed, open source, multi-model database)</a:t>
            </a:r>
            <a:endParaRPr sz="2000" dirty="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dirty="0" err="1">
                <a:solidFill>
                  <a:srgbClr val="0070C0"/>
                </a:solidFill>
              </a:rPr>
              <a:t>TigerGraph</a:t>
            </a:r>
            <a:r>
              <a:rPr lang="en-US" sz="2000" dirty="0">
                <a:solidFill>
                  <a:srgbClr val="0070C0"/>
                </a:solidFill>
              </a:rPr>
              <a:t> (Proprietary graph database)</a:t>
            </a:r>
            <a:endParaRPr sz="2000" dirty="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 dirty="0" err="1">
                <a:solidFill>
                  <a:srgbClr val="0070C0"/>
                </a:solidFill>
              </a:rPr>
              <a:t>NetworkX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(Python package for complex network analytics)</a:t>
            </a:r>
            <a:endParaRPr sz="2000" dirty="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Azure </a:t>
            </a:r>
            <a:r>
              <a:rPr lang="en-US" sz="2000" dirty="0" err="1">
                <a:solidFill>
                  <a:srgbClr val="0070C0"/>
                </a:solidFill>
              </a:rPr>
              <a:t>CosmosDB</a:t>
            </a:r>
            <a:r>
              <a:rPr lang="en-US" sz="2000" dirty="0">
                <a:solidFill>
                  <a:srgbClr val="0070C0"/>
                </a:solidFill>
              </a:rPr>
              <a:t> (Cloud-native, multi-model database)</a:t>
            </a:r>
            <a:endParaRPr sz="2000" dirty="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AWS Neptune (Cloud-native, graph database)</a:t>
            </a:r>
            <a:endParaRPr sz="20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092313a8f_0_107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Why Graph Processing on Spark?</a:t>
            </a:r>
            <a:endParaRPr/>
          </a:p>
        </p:txBody>
      </p:sp>
      <p:sp>
        <p:nvSpPr>
          <p:cNvPr id="259" name="Google Shape;259;gd092313a8f_0_107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Relational databases are often not suited for graph analytics. </a:t>
            </a:r>
            <a:endParaRPr sz="2000" dirty="0">
              <a:solidFill>
                <a:srgbClr val="0070C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>
                <a:solidFill>
                  <a:srgbClr val="0070C0"/>
                </a:solidFill>
              </a:rPr>
              <a:t>SQL is not built to present graph notions such as following a trail of connections. </a:t>
            </a:r>
            <a:endParaRPr sz="2000" dirty="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Traditional methods of data processing fail to scale as the size of the data to be analyzed increase. </a:t>
            </a:r>
            <a:endParaRPr sz="2000" dirty="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Graph processing systems (including Apache Spark </a:t>
            </a:r>
            <a:r>
              <a:rPr lang="en-US" sz="2000" dirty="0" err="1">
                <a:solidFill>
                  <a:srgbClr val="0070C0"/>
                </a:solidFill>
              </a:rPr>
              <a:t>GraphFrames</a:t>
            </a:r>
            <a:r>
              <a:rPr lang="en-US" sz="2000" dirty="0">
                <a:solidFill>
                  <a:srgbClr val="0070C0"/>
                </a:solidFill>
              </a:rPr>
              <a:t>) provide the means to create graph structures from raw data sources. </a:t>
            </a:r>
            <a:endParaRPr sz="2000" dirty="0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dirty="0" err="1">
                <a:solidFill>
                  <a:srgbClr val="0070C0"/>
                </a:solidFill>
              </a:rPr>
              <a:t>GraphX</a:t>
            </a:r>
            <a:r>
              <a:rPr lang="en-US" sz="2000" dirty="0">
                <a:solidFill>
                  <a:srgbClr val="0070C0"/>
                </a:solidFill>
              </a:rPr>
              <a:t> (RDD) and </a:t>
            </a:r>
            <a:r>
              <a:rPr lang="en-US" sz="2000" dirty="0" err="1">
                <a:solidFill>
                  <a:srgbClr val="0070C0"/>
                </a:solidFill>
              </a:rPr>
              <a:t>GraphFrames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DataFrame</a:t>
            </a:r>
            <a:r>
              <a:rPr lang="en-US" sz="2000" dirty="0">
                <a:solidFill>
                  <a:srgbClr val="0070C0"/>
                </a:solidFill>
              </a:rPr>
              <a:t>) are graph processing layers on top of Spark that bring the power of distributed and scalable Big Data processing to graphs. </a:t>
            </a:r>
            <a:endParaRPr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092313a8f_0_7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Where is Graph used?</a:t>
            </a:r>
            <a:endParaRPr/>
          </a:p>
        </p:txBody>
      </p:sp>
      <p:sp>
        <p:nvSpPr>
          <p:cNvPr id="271" name="Google Shape;271;gd092313a8f_0_72"/>
          <p:cNvSpPr txBox="1">
            <a:spLocks noGrp="1"/>
          </p:cNvSpPr>
          <p:nvPr>
            <p:ph type="body" idx="1"/>
          </p:nvPr>
        </p:nvSpPr>
        <p:spPr>
          <a:xfrm>
            <a:off x="457200" y="2030428"/>
            <a:ext cx="8229600" cy="47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Fraud Detection &amp; Analysis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Network and Database Infrastructure Monitoring for IT Operations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Recommended Engine &amp; Product Recommendation Systems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Master Data Management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Identity and Access Management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Knowledge Graphs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Google Maps</a:t>
            </a:r>
            <a:endParaRPr sz="2000" dirty="0"/>
          </a:p>
        </p:txBody>
      </p:sp>
      <p:sp>
        <p:nvSpPr>
          <p:cNvPr id="272" name="Google Shape;272;gd092313a8f_0_72"/>
          <p:cNvSpPr txBox="1"/>
          <p:nvPr/>
        </p:nvSpPr>
        <p:spPr>
          <a:xfrm>
            <a:off x="717675" y="6231825"/>
            <a:ext cx="76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https://neo4j.com/use-cases/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092313a8f_0_269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Where is Graph used?</a:t>
            </a:r>
            <a:endParaRPr/>
          </a:p>
        </p:txBody>
      </p:sp>
      <p:sp>
        <p:nvSpPr>
          <p:cNvPr id="278" name="Google Shape;278;gd092313a8f_0_269"/>
          <p:cNvSpPr txBox="1">
            <a:spLocks noGrp="1"/>
          </p:cNvSpPr>
          <p:nvPr>
            <p:ph type="body" idx="1"/>
          </p:nvPr>
        </p:nvSpPr>
        <p:spPr>
          <a:xfrm>
            <a:off x="457200" y="2030428"/>
            <a:ext cx="8229600" cy="47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Motif finding</a:t>
            </a:r>
            <a:endParaRPr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Determining importance of papers in bibliographic networks (which papers are most referenced)</a:t>
            </a:r>
            <a:endParaRPr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Ranking web pages (Google’s PageRank algorithm)</a:t>
            </a:r>
            <a:endParaRPr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Other important things such as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Six Degrees of Kevin Bacon</a:t>
            </a:r>
            <a:r>
              <a:rPr lang="en-US" sz="2000" dirty="0"/>
              <a:t> (Social Media and Social Network Graphs)</a:t>
            </a:r>
            <a:endParaRPr sz="2000" dirty="0"/>
          </a:p>
        </p:txBody>
      </p:sp>
      <p:sp>
        <p:nvSpPr>
          <p:cNvPr id="279" name="Google Shape;279;gd092313a8f_0_269"/>
          <p:cNvSpPr txBox="1"/>
          <p:nvPr/>
        </p:nvSpPr>
        <p:spPr>
          <a:xfrm>
            <a:off x="717675" y="6231825"/>
            <a:ext cx="76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 to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https://neo4j.com/use-cases/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92313a8f_0_281"/>
          <p:cNvSpPr txBox="1">
            <a:spLocks noGrp="1"/>
          </p:cNvSpPr>
          <p:nvPr>
            <p:ph type="title"/>
          </p:nvPr>
        </p:nvSpPr>
        <p:spPr>
          <a:xfrm>
            <a:off x="457200" y="285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Spark Graph Analytics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Spark Graph Analytics</a:t>
            </a:r>
            <a:endParaRPr/>
          </a:p>
        </p:txBody>
      </p:sp>
      <p:sp>
        <p:nvSpPr>
          <p:cNvPr id="290" name="Google Shape;290;p5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 err="1"/>
              <a:t>GraphX</a:t>
            </a:r>
            <a:r>
              <a:rPr lang="en-US" sz="2000" dirty="0"/>
              <a:t> (kind of like </a:t>
            </a:r>
            <a:r>
              <a:rPr lang="en-US" sz="2000" dirty="0" err="1"/>
              <a:t>spark.mllib</a:t>
            </a:r>
            <a:r>
              <a:rPr lang="en-US" sz="2000" dirty="0"/>
              <a:t>)</a:t>
            </a:r>
            <a:endParaRPr sz="20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RDD-based library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Provides low-level interface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Powerful, but not easy to use or optimize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 err="1"/>
              <a:t>GraphFrames</a:t>
            </a:r>
            <a:r>
              <a:rPr lang="en-US" sz="2000" dirty="0"/>
              <a:t> (kind of like </a:t>
            </a:r>
            <a:r>
              <a:rPr lang="en-US" sz="2000" dirty="0" err="1"/>
              <a:t>spark.ml</a:t>
            </a:r>
            <a:r>
              <a:rPr lang="en-US" sz="2000" dirty="0"/>
              <a:t>)</a:t>
            </a:r>
            <a:endParaRPr sz="20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Extends </a:t>
            </a:r>
            <a:r>
              <a:rPr lang="en-US" sz="2000" dirty="0" err="1"/>
              <a:t>GraphX</a:t>
            </a:r>
            <a:r>
              <a:rPr lang="en-US" sz="2000" dirty="0"/>
              <a:t> to provide a </a:t>
            </a:r>
            <a:r>
              <a:rPr lang="en-US" sz="2000" dirty="0" err="1"/>
              <a:t>DataFrame</a:t>
            </a:r>
            <a:r>
              <a:rPr lang="en-US" sz="2000" dirty="0"/>
              <a:t> API and support for Spark’s different language bindings so that users of Python can take advantage of the scalability of the tool.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Available as an external package.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Improved user experience with small penalty in performance due to some overhead . 	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Analytics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57200" y="2030428"/>
            <a:ext cx="8229600" cy="4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dirty="0"/>
              <a:t>Graphs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/>
              <a:t>A representation of the relationships between pairs objects. </a:t>
            </a:r>
            <a:endParaRPr sz="2000" dirty="0"/>
          </a:p>
          <a:p>
            <a:pPr marL="742950" lvl="1" indent="-2984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/>
              <a:t>A graph models “things” and relationships between “things.”</a:t>
            </a:r>
            <a:endParaRPr sz="2000" dirty="0"/>
          </a:p>
          <a:p>
            <a:pPr marL="742950" lvl="1" indent="-2984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/>
              <a:t>A representation of a set of objects (e.g. people) and the pairwise relationships between them (e.g. friendships)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/>
              <a:t>Data structures composed of nodes (vertices) and edges that define relationships between the nodes.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/>
              <a:t>Vertices are arbitrary objects (people, objects, places, concepts, etc.). 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/>
              <a:t>Graph analytics is the process of analyzing the relationships between </a:t>
            </a:r>
            <a:r>
              <a:rPr lang="en-US" sz="2000" dirty="0" err="1"/>
              <a:t>verticies</a:t>
            </a:r>
            <a:r>
              <a:rPr lang="en-US" sz="2000" dirty="0"/>
              <a:t>.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A node represents a person, place, or thing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Edge represents a relationship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092313a8f_0_78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Building a Graph</a:t>
            </a:r>
            <a:endParaRPr/>
          </a:p>
        </p:txBody>
      </p:sp>
      <p:sp>
        <p:nvSpPr>
          <p:cNvPr id="296" name="Google Shape;296;gd092313a8f_0_78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Users can create </a:t>
            </a:r>
            <a:r>
              <a:rPr lang="en-US" sz="2000" dirty="0" err="1"/>
              <a:t>GraphFrames</a:t>
            </a:r>
            <a:r>
              <a:rPr lang="en-US" sz="2000" dirty="0"/>
              <a:t> from vertex and edge </a:t>
            </a:r>
            <a:r>
              <a:rPr lang="en-US" sz="2000" dirty="0" err="1"/>
              <a:t>DataFrames</a:t>
            </a:r>
            <a:r>
              <a:rPr lang="en-US" sz="2000" dirty="0"/>
              <a:t>.</a:t>
            </a:r>
            <a:endParaRPr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Define vertices and edges using </a:t>
            </a:r>
            <a:r>
              <a:rPr lang="en-US" sz="2000" dirty="0" err="1"/>
              <a:t>DataFrames</a:t>
            </a:r>
            <a:r>
              <a:rPr lang="en-US" sz="2000" dirty="0"/>
              <a:t> with special named columns.</a:t>
            </a:r>
            <a:endParaRPr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Both </a:t>
            </a:r>
            <a:r>
              <a:rPr lang="en-US" sz="2000" dirty="0" err="1"/>
              <a:t>DataFrames</a:t>
            </a:r>
            <a:r>
              <a:rPr lang="en-US" sz="2000" dirty="0"/>
              <a:t> can have arbitrary other columns which can represent vertex and edge attributes.</a:t>
            </a:r>
            <a:endParaRPr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GraphFrame</a:t>
            </a:r>
            <a:r>
              <a:rPr lang="en-US" sz="2000" dirty="0"/>
              <a:t> can also be constructed from a single </a:t>
            </a:r>
            <a:r>
              <a:rPr lang="en-US" sz="2000" dirty="0" err="1"/>
              <a:t>DataFrame</a:t>
            </a:r>
            <a:r>
              <a:rPr lang="en-US" sz="2000" dirty="0"/>
              <a:t> containing edge information. </a:t>
            </a:r>
            <a:endParaRPr sz="2000" dirty="0"/>
          </a:p>
          <a:p>
            <a:pPr marL="742950" lvl="1" indent="-29845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/>
              <a:t>The vertices will be inferred from the sources and destinations of the edges.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092313a8f_0_87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Building a Graph</a:t>
            </a:r>
            <a:endParaRPr/>
          </a:p>
        </p:txBody>
      </p:sp>
      <p:sp>
        <p:nvSpPr>
          <p:cNvPr id="302" name="Google Shape;302;gd092313a8f_0_87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Vertex </a:t>
            </a:r>
            <a:r>
              <a:rPr lang="en-US" sz="2000" dirty="0" err="1">
                <a:solidFill>
                  <a:srgbClr val="002060"/>
                </a:solidFill>
              </a:rPr>
              <a:t>DataFrame</a:t>
            </a:r>
            <a:endParaRPr sz="2000" dirty="0">
              <a:solidFill>
                <a:srgbClr val="002060"/>
              </a:solidFill>
            </a:endParaRPr>
          </a:p>
          <a:p>
            <a:pPr marL="742950" lvl="1" indent="-29845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/>
              <a:t>Should contain a special column named “id” which specifies unique IDs for each vertex in the graph.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Edge </a:t>
            </a:r>
            <a:r>
              <a:rPr lang="en-US" sz="2000" dirty="0" err="1">
                <a:solidFill>
                  <a:srgbClr val="002060"/>
                </a:solidFill>
              </a:rPr>
              <a:t>DataFrame</a:t>
            </a:r>
            <a:endParaRPr sz="2000" dirty="0">
              <a:solidFill>
                <a:srgbClr val="002060"/>
              </a:solidFill>
            </a:endParaRPr>
          </a:p>
          <a:p>
            <a:pPr marL="742950" lvl="1" indent="-29845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/>
              <a:t>Should contain two special columns: </a:t>
            </a:r>
            <a:endParaRPr sz="2000" dirty="0"/>
          </a:p>
          <a:p>
            <a:pPr marL="1143000" lvl="2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src</a:t>
            </a:r>
            <a:r>
              <a:rPr lang="en-US" sz="2000" dirty="0"/>
              <a:t>” (source vertex ID of edge)</a:t>
            </a:r>
            <a:endParaRPr sz="2000" dirty="0"/>
          </a:p>
          <a:p>
            <a:pPr marL="1143000" lvl="2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dst</a:t>
            </a:r>
            <a:r>
              <a:rPr lang="en-US" sz="2000" dirty="0"/>
              <a:t>” (destination vertex ID of edge)</a:t>
            </a:r>
            <a:endParaRPr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092313a8f_0_9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Building a Graph</a:t>
            </a:r>
            <a:endParaRPr/>
          </a:p>
        </p:txBody>
      </p:sp>
      <p:sp>
        <p:nvSpPr>
          <p:cNvPr id="308" name="Google Shape;308;gd092313a8f_0_92"/>
          <p:cNvSpPr/>
          <p:nvPr/>
        </p:nvSpPr>
        <p:spPr>
          <a:xfrm>
            <a:off x="595075" y="1943150"/>
            <a:ext cx="7970100" cy="453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"/>
                <a:ea typeface="Courier"/>
                <a:cs typeface="Courier"/>
                <a:sym typeface="Courier"/>
              </a:rPr>
              <a:t># Vertex </a:t>
            </a:r>
            <a:r>
              <a:rPr lang="en-US" sz="1200" dirty="0" err="1">
                <a:latin typeface="Courier"/>
                <a:ea typeface="Courier"/>
                <a:cs typeface="Courier"/>
                <a:sym typeface="Courier"/>
              </a:rPr>
              <a:t>DataFrame</a:t>
            </a:r>
            <a:endParaRPr sz="1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"/>
                <a:ea typeface="Courier"/>
                <a:cs typeface="Courier"/>
                <a:sym typeface="Courier"/>
              </a:rPr>
              <a:t>v = </a:t>
            </a:r>
            <a:r>
              <a:rPr lang="en-US" sz="1200" dirty="0" err="1">
                <a:latin typeface="Courier"/>
                <a:ea typeface="Courier"/>
                <a:cs typeface="Courier"/>
                <a:sym typeface="Courier"/>
              </a:rPr>
              <a:t>sqlContext.createDataFrame</a:t>
            </a:r>
            <a:r>
              <a:rPr lang="en-US" sz="1200" dirty="0">
                <a:latin typeface="Courier"/>
                <a:ea typeface="Courier"/>
                <a:cs typeface="Courier"/>
                <a:sym typeface="Courier"/>
              </a:rPr>
              <a:t>([</a:t>
            </a:r>
            <a:endParaRPr sz="1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"/>
                <a:ea typeface="Courier"/>
                <a:cs typeface="Courier"/>
                <a:sym typeface="Courier"/>
              </a:rPr>
              <a:t>  ("a", "Alice", 34),</a:t>
            </a:r>
            <a:endParaRPr sz="1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"/>
                <a:ea typeface="Courier"/>
                <a:cs typeface="Courier"/>
                <a:sym typeface="Courier"/>
              </a:rPr>
              <a:t>  ("b", "Bob", 36),</a:t>
            </a:r>
            <a:endParaRPr sz="1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"/>
                <a:ea typeface="Courier"/>
                <a:cs typeface="Courier"/>
                <a:sym typeface="Courier"/>
              </a:rPr>
              <a:t>  ("c", "Charlie", 30),</a:t>
            </a:r>
            <a:endParaRPr sz="1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"/>
                <a:ea typeface="Courier"/>
                <a:cs typeface="Courier"/>
                <a:sym typeface="Courier"/>
              </a:rPr>
              <a:t>  ("d", "David", 29),</a:t>
            </a:r>
            <a:endParaRPr sz="1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"/>
                <a:ea typeface="Courier"/>
                <a:cs typeface="Courier"/>
                <a:sym typeface="Courier"/>
              </a:rPr>
              <a:t>  ("e", "Esther", 32),</a:t>
            </a:r>
            <a:endParaRPr sz="1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"/>
                <a:ea typeface="Courier"/>
                <a:cs typeface="Courier"/>
                <a:sym typeface="Courier"/>
              </a:rPr>
              <a:t>  ("f", "Fanny", 36),</a:t>
            </a:r>
            <a:endParaRPr sz="1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"/>
                <a:ea typeface="Courier"/>
                <a:cs typeface="Courier"/>
                <a:sym typeface="Courier"/>
              </a:rPr>
              <a:t>  ("g", "Gabby", 60)</a:t>
            </a:r>
            <a:endParaRPr sz="1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"/>
                <a:ea typeface="Courier"/>
                <a:cs typeface="Courier"/>
                <a:sym typeface="Courier"/>
              </a:rPr>
              <a:t>], ["id", "name", "age"])</a:t>
            </a:r>
            <a:endParaRPr sz="12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 Edge </a:t>
            </a:r>
            <a:r>
              <a:rPr lang="en-US" sz="12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DataFrame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 = </a:t>
            </a:r>
            <a:r>
              <a:rPr lang="en-US" sz="12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sqlContext.createDataFrame</a:t>
            </a: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([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("a", "b", "friend"),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("b", "c", "follow"),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("c", "b", "follow"),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("f", "c", "follow"),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("e", "f", "follow"),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("e", "d", "friend"),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("d", "a", "friend"),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("a", "e", "friend")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], ["</a:t>
            </a:r>
            <a:r>
              <a:rPr lang="en-US" sz="12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", "</a:t>
            </a:r>
            <a:r>
              <a:rPr lang="en-US" sz="12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dst</a:t>
            </a: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", "relationship"])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 Create a </a:t>
            </a:r>
            <a:r>
              <a:rPr lang="en-US" sz="12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GraphFrame</a:t>
            </a:r>
            <a:endParaRPr sz="12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 = </a:t>
            </a:r>
            <a:r>
              <a:rPr lang="en-US" sz="12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GraphFrame</a:t>
            </a: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(v, e)</a:t>
            </a:r>
            <a:endParaRPr sz="1200" dirty="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Building a Graph</a:t>
            </a:r>
            <a:endParaRPr/>
          </a:p>
        </p:txBody>
      </p:sp>
      <p:sp>
        <p:nvSpPr>
          <p:cNvPr id="314" name="Google Shape;314;p7"/>
          <p:cNvSpPr txBox="1">
            <a:spLocks noGrp="1"/>
          </p:cNvSpPr>
          <p:nvPr>
            <p:ph type="body" idx="1"/>
          </p:nvPr>
        </p:nvSpPr>
        <p:spPr>
          <a:xfrm>
            <a:off x="457200" y="2030426"/>
            <a:ext cx="82296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Define vertices and edges using DataFrames with special named columns.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To define a graph, use the naming conventions for columns presented in the GraphFrames library.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In the vertices table, define the identifier as </a:t>
            </a:r>
            <a:r>
              <a:rPr lang="en-US" sz="2000" i="1"/>
              <a:t>id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/>
              <a:t>In the edges tables, label each edge’s source vertex ID as </a:t>
            </a:r>
            <a:r>
              <a:rPr lang="en-US" sz="2000" i="1"/>
              <a:t>src</a:t>
            </a:r>
            <a:r>
              <a:rPr lang="en-US" sz="2000"/>
              <a:t> and destination ID as </a:t>
            </a:r>
            <a:r>
              <a:rPr lang="en-US" sz="2000" i="1"/>
              <a:t>dst</a:t>
            </a:r>
            <a:r>
              <a:rPr lang="en-US" sz="2000"/>
              <a:t> (for directed graph)</a:t>
            </a:r>
            <a:endParaRPr/>
          </a:p>
          <a:p>
            <a:pPr marL="57150" lvl="0" indent="0" algn="l" rtl="0">
              <a:spcBef>
                <a:spcPts val="24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</a:pPr>
            <a:endParaRPr sz="1200"/>
          </a:p>
          <a:p>
            <a:pPr marL="5715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/>
          </a:p>
        </p:txBody>
      </p:sp>
      <p:sp>
        <p:nvSpPr>
          <p:cNvPr id="315" name="Google Shape;315;p7"/>
          <p:cNvSpPr/>
          <p:nvPr/>
        </p:nvSpPr>
        <p:spPr>
          <a:xfrm>
            <a:off x="586950" y="4176025"/>
            <a:ext cx="7970100" cy="231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stationVertices = bikeStations.withColumnRenamed(”name”,”id”).distinct()</a:t>
            </a:r>
            <a:endParaRPr sz="32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15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tripEdges = tripData \</a:t>
            </a:r>
            <a:endParaRPr sz="32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15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.withColumnRenamed(“Start Station”, “src”)\</a:t>
            </a:r>
            <a:endParaRPr sz="32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15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.withColumnRenamed(“End Station”, “dst”)</a:t>
            </a:r>
            <a:endParaRPr sz="32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15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from graphFrames import GraphFrame</a:t>
            </a:r>
            <a:endParaRPr sz="16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15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stationGraph = GraphFrame(stationVertices, tripEdges)</a:t>
            </a:r>
            <a:endParaRPr sz="32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15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stationGraph.cache()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Querying the Graph</a:t>
            </a:r>
            <a:endParaRPr/>
          </a:p>
        </p:txBody>
      </p:sp>
      <p:sp>
        <p:nvSpPr>
          <p:cNvPr id="321" name="Google Shape;321;p8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GraphFrames provide simple access to both vertices and edges as DataFrames.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Filter by any valid DataFrame expression</a:t>
            </a:r>
            <a:endParaRPr/>
          </a:p>
        </p:txBody>
      </p:sp>
      <p:sp>
        <p:nvSpPr>
          <p:cNvPr id="322" name="Google Shape;322;p8"/>
          <p:cNvSpPr/>
          <p:nvPr/>
        </p:nvSpPr>
        <p:spPr>
          <a:xfrm>
            <a:off x="586950" y="2783525"/>
            <a:ext cx="7970100" cy="133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From pyspark.sql.functions import desc stationGraph.edges.groupBy(“src”, “dst”). \</a:t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	count().orderBy(desc(“count”)).show(10)</a:t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586950" y="4855525"/>
            <a:ext cx="7970100" cy="152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stationGraph.edges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	.where(“src=‘Townsend at 7th’ OR dst = ‘Townsend at 7th’”)</a:t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	.groupBy(“src”, “dst”).count()</a:t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	.orderBy(desc(“count”))</a:t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	.show(10)</a:t>
            </a:r>
            <a:endParaRPr sz="16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Subgraphs</a:t>
            </a:r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/>
              <a:t>Subgraphs are smaller graphs within the larger one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dirty="0"/>
          </a:p>
        </p:txBody>
      </p:sp>
      <p:sp>
        <p:nvSpPr>
          <p:cNvPr id="330" name="Google Shape;330;p9"/>
          <p:cNvSpPr/>
          <p:nvPr/>
        </p:nvSpPr>
        <p:spPr>
          <a:xfrm>
            <a:off x="586950" y="2493325"/>
            <a:ext cx="7970100" cy="152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townAnd7thEdges = </a:t>
            </a:r>
            <a:r>
              <a:rPr lang="en-US" sz="1600" dirty="0" err="1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stationGraph.edges</a:t>
            </a:r>
            <a:r>
              <a:rPr lang="en-US" sz="16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\</a:t>
            </a:r>
            <a:endParaRPr sz="32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	.where(“</a:t>
            </a:r>
            <a:r>
              <a:rPr lang="en-US" sz="1600" dirty="0" err="1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lang="en-US" sz="16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= ‘Townsend at 7</a:t>
            </a:r>
            <a:r>
              <a:rPr lang="en-US" sz="1600" baseline="300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th</a:t>
            </a:r>
            <a:r>
              <a:rPr lang="en-US" sz="16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’ OR </a:t>
            </a:r>
            <a:r>
              <a:rPr lang="en-US" sz="1600" dirty="0" err="1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dst</a:t>
            </a:r>
            <a:r>
              <a:rPr lang="en-US" sz="16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= ’Townsend at 7th’”)</a:t>
            </a:r>
            <a:endParaRPr sz="32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subgraph = </a:t>
            </a:r>
            <a:r>
              <a:rPr lang="en-US" sz="1600" dirty="0" err="1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GraphFrame</a:t>
            </a:r>
            <a:r>
              <a:rPr lang="en-US" sz="16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stationGraph.vertices</a:t>
            </a:r>
            <a:r>
              <a:rPr lang="en-US" sz="16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, townAnd7thEdges)</a:t>
            </a:r>
            <a:endParaRPr sz="1600" dirty="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Motif Finding</a:t>
            </a:r>
            <a:endParaRPr dirty="0"/>
          </a:p>
        </p:txBody>
      </p:sp>
      <p:sp>
        <p:nvSpPr>
          <p:cNvPr id="336" name="Google Shape;336;p10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i="1" dirty="0"/>
              <a:t>Motifs</a:t>
            </a:r>
            <a:r>
              <a:rPr lang="en-US" sz="2000" dirty="0"/>
              <a:t> are a way of expressing </a:t>
            </a:r>
            <a:r>
              <a:rPr lang="en-US" sz="2000" dirty="0">
                <a:solidFill>
                  <a:srgbClr val="B45F06"/>
                </a:solidFill>
              </a:rPr>
              <a:t>structural patterns </a:t>
            </a:r>
            <a:r>
              <a:rPr lang="en-US" sz="2000" dirty="0"/>
              <a:t>in a graph. 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/>
              <a:t>When a motif is specified, </a:t>
            </a:r>
            <a:r>
              <a:rPr lang="en-US" sz="2000" dirty="0">
                <a:solidFill>
                  <a:srgbClr val="B45F06"/>
                </a:solidFill>
              </a:rPr>
              <a:t>patterns are queried instead of actual data.</a:t>
            </a:r>
            <a:r>
              <a:rPr lang="en-US" sz="2000" dirty="0"/>
              <a:t> 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/>
              <a:t>In </a:t>
            </a:r>
            <a:r>
              <a:rPr lang="en-US" sz="2000" dirty="0" err="1"/>
              <a:t>GraphFrames</a:t>
            </a:r>
            <a:r>
              <a:rPr lang="en-US" sz="2000" dirty="0"/>
              <a:t>, a query is specified in a domain-specific language similar to Neo4J’s Cypher language.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Allows specifying of combinations of vertices and edges and assign them names.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Specify that a given vertex connects to another vertex b  through an edge ab: (a)-[ab]-&gt;(b)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The names inside parentheses or brackets do not signify values but instead what the columns for matching vertices and edges should be named in the resulting </a:t>
            </a:r>
            <a:r>
              <a:rPr lang="en-US" sz="2000" dirty="0" err="1"/>
              <a:t>DataFrame</a:t>
            </a:r>
            <a:r>
              <a:rPr lang="en-US" sz="2000" dirty="0"/>
              <a:t>.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dirty="0"/>
              <a:t>The names can be omitted if the resulting values don’t need to be queried. (e.g. (a)-[]-&gt;())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Motif Finding</a:t>
            </a:r>
            <a:endParaRPr/>
          </a:p>
        </p:txBody>
      </p:sp>
      <p:sp>
        <p:nvSpPr>
          <p:cNvPr id="342" name="Google Shape;342;p11"/>
          <p:cNvSpPr txBox="1">
            <a:spLocks noGrp="1"/>
          </p:cNvSpPr>
          <p:nvPr>
            <p:ph type="body" idx="1"/>
          </p:nvPr>
        </p:nvSpPr>
        <p:spPr>
          <a:xfrm>
            <a:off x="457200" y="2030414"/>
            <a:ext cx="8229600" cy="114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i="1" dirty="0"/>
              <a:t>Find all the rides that form a ”triangle” pattern between three stations.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dirty="0"/>
              <a:t>motifs = </a:t>
            </a:r>
            <a:r>
              <a:rPr lang="en-US" sz="2000" dirty="0" err="1"/>
              <a:t>stationGraph.find</a:t>
            </a:r>
            <a:r>
              <a:rPr lang="en-US" sz="2000" dirty="0"/>
              <a:t>(“(a)-[ab]-&gt;(b);(b)-[</a:t>
            </a:r>
            <a:r>
              <a:rPr lang="en-US" sz="2000" dirty="0" err="1"/>
              <a:t>bc</a:t>
            </a:r>
            <a:r>
              <a:rPr lang="en-US" sz="2000" dirty="0"/>
              <a:t>]-&gt;(c);(c)-[ca]-&gt;(a)”)</a:t>
            </a:r>
            <a:endParaRPr dirty="0"/>
          </a:p>
        </p:txBody>
      </p:sp>
      <p:pic>
        <p:nvPicPr>
          <p:cNvPr id="343" name="Google Shape;3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363" y="3289294"/>
            <a:ext cx="2357437" cy="241835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1"/>
          <p:cNvSpPr txBox="1"/>
          <p:nvPr/>
        </p:nvSpPr>
        <p:spPr>
          <a:xfrm>
            <a:off x="457200" y="3176338"/>
            <a:ext cx="5872163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signifies the starting station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[ab] represents an edge from (a) to the next station (b)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repeated for stations (b) to (c), and then from (c) to (a)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resulting DataFrame from the query contains nested fields for vertices a, b, and c, as well as respective edges.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resulting query can be queried just like any other DataFrames.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Algorithms</a:t>
            </a:r>
            <a:endParaRPr/>
          </a:p>
        </p:txBody>
      </p:sp>
      <p:sp>
        <p:nvSpPr>
          <p:cNvPr id="350" name="Google Shape;350;p12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/>
              <a:t>A graph is a logical representation of data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/>
              <a:t>Graph theory provides numerous algorithms for analyzing graph data. 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dirty="0" err="1"/>
              <a:t>GraphFrames</a:t>
            </a:r>
            <a:r>
              <a:rPr lang="en-US" sz="2000" dirty="0"/>
              <a:t> provides a number of algorithms out of the box. </a:t>
            </a:r>
            <a:endParaRPr sz="2000" dirty="0"/>
          </a:p>
          <a:p>
            <a:pPr marL="742950" lvl="1" indent="-2984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http://graphframes.github.io/graphframes/docs/_site/user-guide.html#graph-algorithms</a:t>
            </a:r>
            <a:endParaRPr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092313a8f_0_289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Types of Graph Algorithms</a:t>
            </a:r>
            <a:endParaRPr/>
          </a:p>
        </p:txBody>
      </p:sp>
      <p:sp>
        <p:nvSpPr>
          <p:cNvPr id="356" name="Google Shape;356;gd092313a8f_0_289"/>
          <p:cNvSpPr txBox="1">
            <a:spLocks noGrp="1"/>
          </p:cNvSpPr>
          <p:nvPr>
            <p:ph type="body" idx="1"/>
          </p:nvPr>
        </p:nvSpPr>
        <p:spPr>
          <a:xfrm>
            <a:off x="457200" y="2030428"/>
            <a:ext cx="8229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/>
              <a:t>Pathfinding</a:t>
            </a:r>
            <a:endParaRPr sz="2000"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Finding shortest path from vertex A to vertex B.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e.g. Google Map. 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/>
              <a:t>Centrality</a:t>
            </a:r>
            <a:endParaRPr sz="2000"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Understanding which nodes are important within the network.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e.g. Who is the central figure in the class? Who is most popular important person? Web search ranking.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/>
              <a:t>Community Detection</a:t>
            </a:r>
            <a:endParaRPr sz="2000"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Used to find communities (sub-structures/graphs) and quantify the quality of groupings.</a:t>
            </a:r>
            <a:endParaRPr sz="1600" dirty="0"/>
          </a:p>
        </p:txBody>
      </p:sp>
      <p:sp>
        <p:nvSpPr>
          <p:cNvPr id="357" name="Google Shape;357;gd092313a8f_0_289"/>
          <p:cNvSpPr txBox="1"/>
          <p:nvPr/>
        </p:nvSpPr>
        <p:spPr>
          <a:xfrm>
            <a:off x="304800" y="6248400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Reference: Graph Algorithms - Practical Examples in Apache Spark &amp; Neo4j, O’reilly 2019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92313a8f_0_276"/>
          <p:cNvSpPr txBox="1">
            <a:spLocks noGrp="1"/>
          </p:cNvSpPr>
          <p:nvPr>
            <p:ph type="title"/>
          </p:nvPr>
        </p:nvSpPr>
        <p:spPr>
          <a:xfrm>
            <a:off x="457200" y="285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Analytics Intro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Algorithms - PageRank</a:t>
            </a:r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Created by Larry Page (cofounder of Google) as a research project for how to rank web pages.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A way to measure the </a:t>
            </a:r>
            <a:r>
              <a:rPr lang="en-US" sz="2000">
                <a:solidFill>
                  <a:srgbClr val="B45F06"/>
                </a:solidFill>
              </a:rPr>
              <a:t>“authority” or centrality of vertices</a:t>
            </a:r>
            <a:r>
              <a:rPr lang="en-US" sz="2000"/>
              <a:t> in a graph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It measures the </a:t>
            </a:r>
            <a:r>
              <a:rPr lang="en-US" sz="2000">
                <a:solidFill>
                  <a:srgbClr val="B45F06"/>
                </a:solidFill>
              </a:rPr>
              <a:t>transitive (directional) influence of nodes</a:t>
            </a:r>
            <a:r>
              <a:rPr lang="en-US" sz="2000"/>
              <a:t>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PageRank considers the </a:t>
            </a:r>
            <a:r>
              <a:rPr lang="en-US" sz="2000">
                <a:solidFill>
                  <a:srgbClr val="B45F06"/>
                </a:solidFill>
              </a:rPr>
              <a:t>influence of a node’s neighbors, and their neighbors.</a:t>
            </a:r>
            <a:endParaRPr>
              <a:solidFill>
                <a:srgbClr val="B45F06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It is not based on the number of vertices that have edges pointing to the vertex in question, but on the PageRanks of those vertices.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Measures the </a:t>
            </a:r>
            <a:r>
              <a:rPr lang="en-US" sz="2000">
                <a:solidFill>
                  <a:srgbClr val="B45F06"/>
                </a:solidFill>
              </a:rPr>
              <a:t>number and quality of incoming relationships to a vertex</a:t>
            </a:r>
            <a:r>
              <a:rPr lang="en-US" sz="2000"/>
              <a:t> to determine an estimation of how important the vertex is.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Algorithms - PageRank</a:t>
            </a:r>
            <a:endParaRPr/>
          </a:p>
        </p:txBody>
      </p:sp>
      <p:pic>
        <p:nvPicPr>
          <p:cNvPr id="369" name="Google Shape;369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58663" y="2030413"/>
            <a:ext cx="4639347" cy="38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4"/>
          <p:cNvSpPr txBox="1"/>
          <p:nvPr/>
        </p:nvSpPr>
        <p:spPr>
          <a:xfrm>
            <a:off x="2609443" y="6095287"/>
            <a:ext cx="3925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https://en.wikipedia.org/wiki/PageRank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Algorithms - PageRank</a:t>
            </a:r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body" idx="1"/>
          </p:nvPr>
        </p:nvSpPr>
        <p:spPr>
          <a:xfrm>
            <a:off x="457200" y="2030419"/>
            <a:ext cx="82296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results of the algorithm are stored as one or more columns in the GraphFrame’s vertices and/or edges or the DataFrame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For PageRank, the algorithm returns a GraphFrame. Estimated PageRank values for each vertex can be extracted from the new </a:t>
            </a:r>
            <a:r>
              <a:rPr lang="en-US" sz="2000" i="1"/>
              <a:t>pagerank</a:t>
            </a:r>
            <a:r>
              <a:rPr lang="en-US" sz="2000"/>
              <a:t> column. </a:t>
            </a:r>
            <a:endParaRPr sz="2000"/>
          </a:p>
        </p:txBody>
      </p:sp>
      <p:sp>
        <p:nvSpPr>
          <p:cNvPr id="377" name="Google Shape;377;p15"/>
          <p:cNvSpPr/>
          <p:nvPr/>
        </p:nvSpPr>
        <p:spPr>
          <a:xfrm>
            <a:off x="521150" y="3613375"/>
            <a:ext cx="8078100" cy="161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pyspark.sql.functions</a:t>
            </a:r>
            <a:r>
              <a:rPr lang="en-US" sz="16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import desc</a:t>
            </a:r>
            <a:endParaRPr sz="1600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ranks = </a:t>
            </a:r>
            <a:r>
              <a:rPr lang="en-US" sz="16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stationGraph.pageRank</a:t>
            </a:r>
            <a:r>
              <a:rPr lang="en-US" sz="16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resetProbability</a:t>
            </a:r>
            <a:r>
              <a:rPr lang="en-US" sz="16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=0.15, </a:t>
            </a:r>
            <a:r>
              <a:rPr lang="en-US" sz="16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maxIter</a:t>
            </a:r>
            <a:r>
              <a:rPr lang="en-US" sz="16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=10)</a:t>
            </a:r>
            <a:endParaRPr sz="3200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ranks.vertices.orderBy</a:t>
            </a:r>
            <a:r>
              <a:rPr lang="en-US" sz="16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(desc(“</a:t>
            </a:r>
            <a:r>
              <a:rPr lang="en-US" sz="16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pagerank</a:t>
            </a:r>
            <a:r>
              <a:rPr lang="en-US" sz="16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”)).select(“id”,”</a:t>
            </a:r>
            <a:r>
              <a:rPr lang="en-US" sz="16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pagerank</a:t>
            </a:r>
            <a:r>
              <a:rPr lang="en-US" sz="16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”).show(10)</a:t>
            </a:r>
            <a:endParaRPr sz="1500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In-Degree and Out-Degree Metrics</a:t>
            </a:r>
            <a:endParaRPr/>
          </a:p>
        </p:txBody>
      </p:sp>
      <p:pic>
        <p:nvPicPr>
          <p:cNvPr id="383" name="Google Shape;383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42298" y="2030414"/>
            <a:ext cx="3487509" cy="31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6"/>
          <p:cNvSpPr txBox="1"/>
          <p:nvPr/>
        </p:nvSpPr>
        <p:spPr>
          <a:xfrm>
            <a:off x="857251" y="5395695"/>
            <a:ext cx="684371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common task is to count the number of edges that are inbound and outbound in relation to a vertex.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Applicable in the context of social networking.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In-Degree and Out-Degree Metrics</a:t>
            </a:r>
            <a:endParaRPr/>
          </a:p>
        </p:txBody>
      </p:sp>
      <p:sp>
        <p:nvSpPr>
          <p:cNvPr id="390" name="Google Shape;390;p17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results of the algorithm are stored as one or more columns in the GraphFrame’s vertices and/or edges or the DataFrame</a:t>
            </a:r>
            <a:endParaRPr sz="20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High ratio: where large number of trips end. Lower ratio: where the trips start</a:t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>
            <a:off x="521150" y="3885025"/>
            <a:ext cx="8078100" cy="25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outDeg = stationGraph.outDegrees</a:t>
            </a:r>
            <a:endParaRPr sz="15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outDeg.orderBy(desc(“outdegree”)).show(5, False)</a:t>
            </a:r>
            <a:endParaRPr sz="31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endParaRPr sz="19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degreeRatio = inDeg.join(outDeg, “id”)\</a:t>
            </a:r>
            <a:endParaRPr sz="31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.selectExpr(“id”, “double(indegree)/double(outDegree) as degreeRatio”)</a:t>
            </a:r>
            <a:endParaRPr sz="31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degreeRatio.orderBy(desc(“degreeRatio”)).show(10, False)</a:t>
            </a:r>
            <a:endParaRPr sz="31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degreeRatio.orderBy(“degreeRatio”).show(10, False)</a:t>
            </a:r>
            <a:endParaRPr sz="31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5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Breadth-First Search</a:t>
            </a:r>
            <a:endParaRPr/>
          </a:p>
        </p:txBody>
      </p:sp>
      <p:sp>
        <p:nvSpPr>
          <p:cNvPr id="397" name="Google Shape;397;p18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Breadth-first search searches a graph for how to connect two sets of nodes based on the edges in the graph. E.g. Find shortest paths to different bike stations.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Explores the vertices of a graph in layers in order of increasing distance from the starting vertex. </a:t>
            </a:r>
            <a:endParaRPr/>
          </a:p>
        </p:txBody>
      </p:sp>
      <p:pic>
        <p:nvPicPr>
          <p:cNvPr id="398" name="Google Shape;3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326" y="3482298"/>
            <a:ext cx="4488873" cy="287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Breadth-First Search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maxLengthPath: maximum edges to follow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Possible to specify an edgeFilter to filter out edges that do not meet a requirement</a:t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639600" y="2056225"/>
            <a:ext cx="7663500" cy="151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stationGraph.bfs(fromExpr=“id=‘Townsend at 7th’”, </a:t>
            </a:r>
            <a:endParaRPr sz="32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toExpr = “id=’Spear at Folsom’”), maxPathLength = 2). show(10)</a:t>
            </a:r>
            <a:endParaRPr sz="16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Connected Components</a:t>
            </a:r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A connected component defines an (undirected) subgraph that has connections to itself but does not connect to the greater graph.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Connected component assumes an undirected graph.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One of the </a:t>
            </a:r>
            <a:r>
              <a:rPr lang="en-US" sz="2000">
                <a:solidFill>
                  <a:srgbClr val="B45F06"/>
                </a:solidFill>
              </a:rPr>
              <a:t>most expensive algorithms in GraphFrames</a:t>
            </a:r>
            <a:r>
              <a:rPr lang="en-US" sz="2000"/>
              <a:t>.</a:t>
            </a:r>
            <a:endParaRPr/>
          </a:p>
        </p:txBody>
      </p:sp>
      <p:pic>
        <p:nvPicPr>
          <p:cNvPr id="412" name="Google Shape;4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737" y="3538371"/>
            <a:ext cx="3962901" cy="2882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Connected Components</a:t>
            </a:r>
            <a:endParaRPr/>
          </a:p>
        </p:txBody>
      </p:sp>
      <p:sp>
        <p:nvSpPr>
          <p:cNvPr id="418" name="Google Shape;418;p21"/>
          <p:cNvSpPr/>
          <p:nvPr/>
        </p:nvSpPr>
        <p:spPr>
          <a:xfrm>
            <a:off x="675125" y="2377600"/>
            <a:ext cx="7663500" cy="19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spark.sparkContext.setCheckpointDir(“/tmp/checkpoints”)</a:t>
            </a:r>
            <a:endParaRPr sz="32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minGraph = GraphFrame(stationVertices, </a:t>
            </a:r>
            <a:endParaRPr sz="32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tripEdges.sample(False, 0.1))</a:t>
            </a:r>
            <a:endParaRPr sz="32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Cc = minGraph.connectedComponents()</a:t>
            </a:r>
            <a:endParaRPr sz="32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cc.where(“components != 0”).show()</a:t>
            </a:r>
            <a:endParaRPr sz="16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Strongly Connected Components</a:t>
            </a:r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body" idx="1"/>
          </p:nvPr>
        </p:nvSpPr>
        <p:spPr>
          <a:xfrm>
            <a:off x="457200" y="2030413"/>
            <a:ext cx="82296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Strongly connected components takes directionality into account.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Strongly connected component is a subgraph that has paths between all pairs of vertices inside it. </a:t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675125" y="3292000"/>
            <a:ext cx="7663500" cy="161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scc = minGraph.stronglyConnectedComponents(maxIter = 3)</a:t>
            </a:r>
            <a:endParaRPr sz="32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scc.groupBy(“component”).count().show()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92313a8f_0_5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Terminology</a:t>
            </a:r>
            <a:endParaRPr/>
          </a:p>
        </p:txBody>
      </p:sp>
      <p:sp>
        <p:nvSpPr>
          <p:cNvPr id="110" name="Google Shape;110;gd092313a8f_0_5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/>
              <a:t>Vertex (or Node)</a:t>
            </a:r>
            <a:endParaRPr sz="2000"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The object being represented.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Represented by </a:t>
            </a:r>
            <a:r>
              <a:rPr lang="en-US" sz="2000" b="1" i="1" dirty="0"/>
              <a:t>V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/>
              <a:t>Edges</a:t>
            </a:r>
            <a:endParaRPr sz="2000"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Representation of pairwise relationships between nodes.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Represented by </a:t>
            </a:r>
            <a:r>
              <a:rPr lang="en-US" sz="2000" b="1" i="1" dirty="0"/>
              <a:t>E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1" dirty="0"/>
              <a:t>G = (V,E)</a:t>
            </a:r>
            <a:endParaRPr sz="2000" b="1" i="1"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Graph </a:t>
            </a:r>
            <a:r>
              <a:rPr lang="en-US" sz="2000" b="1" i="1" dirty="0"/>
              <a:t>G</a:t>
            </a:r>
            <a:r>
              <a:rPr lang="en-US" sz="2000" dirty="0"/>
              <a:t> with vertices </a:t>
            </a:r>
            <a:r>
              <a:rPr lang="en-US" sz="2000" b="1" i="1" dirty="0"/>
              <a:t>V</a:t>
            </a:r>
            <a:r>
              <a:rPr lang="en-US" sz="2000" dirty="0"/>
              <a:t> and edges </a:t>
            </a:r>
            <a:r>
              <a:rPr lang="en-US" sz="2000" b="1" i="1" dirty="0"/>
              <a:t>E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/>
              <a:t>Note: Edges and vertices in graphs can have data associated with them. </a:t>
            </a:r>
            <a:endParaRPr sz="2000" dirty="0"/>
          </a:p>
        </p:txBody>
      </p:sp>
      <p:sp>
        <p:nvSpPr>
          <p:cNvPr id="111" name="Google Shape;111;gd092313a8f_0_5"/>
          <p:cNvSpPr/>
          <p:nvPr/>
        </p:nvSpPr>
        <p:spPr>
          <a:xfrm>
            <a:off x="6550125" y="2006450"/>
            <a:ext cx="583800" cy="583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V1</a:t>
            </a:r>
            <a:endParaRPr/>
          </a:p>
        </p:txBody>
      </p:sp>
      <p:sp>
        <p:nvSpPr>
          <p:cNvPr id="112" name="Google Shape;112;gd092313a8f_0_5"/>
          <p:cNvSpPr/>
          <p:nvPr/>
        </p:nvSpPr>
        <p:spPr>
          <a:xfrm>
            <a:off x="6362800" y="2976350"/>
            <a:ext cx="583800" cy="583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V2</a:t>
            </a:r>
            <a:endParaRPr/>
          </a:p>
        </p:txBody>
      </p:sp>
      <p:sp>
        <p:nvSpPr>
          <p:cNvPr id="113" name="Google Shape;113;gd092313a8f_0_5"/>
          <p:cNvSpPr/>
          <p:nvPr/>
        </p:nvSpPr>
        <p:spPr>
          <a:xfrm>
            <a:off x="8103000" y="2392500"/>
            <a:ext cx="583800" cy="583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V3</a:t>
            </a:r>
            <a:endParaRPr/>
          </a:p>
        </p:txBody>
      </p:sp>
      <p:cxnSp>
        <p:nvCxnSpPr>
          <p:cNvPr id="114" name="Google Shape;114;gd092313a8f_0_5"/>
          <p:cNvCxnSpPr>
            <a:stCxn id="111" idx="6"/>
            <a:endCxn id="113" idx="2"/>
          </p:cNvCxnSpPr>
          <p:nvPr/>
        </p:nvCxnSpPr>
        <p:spPr>
          <a:xfrm>
            <a:off x="7133925" y="2298350"/>
            <a:ext cx="969000" cy="3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gd092313a8f_0_5"/>
          <p:cNvCxnSpPr>
            <a:stCxn id="112" idx="6"/>
            <a:endCxn id="113" idx="2"/>
          </p:cNvCxnSpPr>
          <p:nvPr/>
        </p:nvCxnSpPr>
        <p:spPr>
          <a:xfrm rot="10800000" flipH="1">
            <a:off x="6946600" y="2684450"/>
            <a:ext cx="1156500" cy="5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gd092313a8f_0_5"/>
          <p:cNvCxnSpPr>
            <a:stCxn id="111" idx="4"/>
            <a:endCxn id="112" idx="0"/>
          </p:cNvCxnSpPr>
          <p:nvPr/>
        </p:nvCxnSpPr>
        <p:spPr>
          <a:xfrm flipH="1">
            <a:off x="6654825" y="2590250"/>
            <a:ext cx="187200" cy="3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gd092313a8f_0_5"/>
          <p:cNvSpPr txBox="1"/>
          <p:nvPr/>
        </p:nvSpPr>
        <p:spPr>
          <a:xfrm>
            <a:off x="7478525" y="2157350"/>
            <a:ext cx="4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E1</a:t>
            </a:r>
            <a:endParaRPr/>
          </a:p>
        </p:txBody>
      </p:sp>
      <p:sp>
        <p:nvSpPr>
          <p:cNvPr id="118" name="Google Shape;118;gd092313a8f_0_5"/>
          <p:cNvSpPr txBox="1"/>
          <p:nvPr/>
        </p:nvSpPr>
        <p:spPr>
          <a:xfrm>
            <a:off x="6352600" y="2507000"/>
            <a:ext cx="4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E2</a:t>
            </a:r>
            <a:endParaRPr/>
          </a:p>
        </p:txBody>
      </p:sp>
      <p:sp>
        <p:nvSpPr>
          <p:cNvPr id="119" name="Google Shape;119;gd092313a8f_0_5"/>
          <p:cNvSpPr txBox="1"/>
          <p:nvPr/>
        </p:nvSpPr>
        <p:spPr>
          <a:xfrm>
            <a:off x="7326125" y="2907200"/>
            <a:ext cx="4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E3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092313a8f_0_370"/>
          <p:cNvSpPr txBox="1">
            <a:spLocks noGrp="1"/>
          </p:cNvSpPr>
          <p:nvPr>
            <p:ph type="title"/>
          </p:nvPr>
        </p:nvSpPr>
        <p:spPr>
          <a:xfrm>
            <a:off x="457200" y="285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Saving and Loading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92313a8f_0_374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Saving and Loading</a:t>
            </a:r>
            <a:endParaRPr/>
          </a:p>
        </p:txBody>
      </p:sp>
      <p:sp>
        <p:nvSpPr>
          <p:cNvPr id="436" name="Google Shape;436;gd092313a8f_0_374"/>
          <p:cNvSpPr txBox="1">
            <a:spLocks noGrp="1"/>
          </p:cNvSpPr>
          <p:nvPr>
            <p:ph type="body" idx="1"/>
          </p:nvPr>
        </p:nvSpPr>
        <p:spPr>
          <a:xfrm>
            <a:off x="457200" y="2030416"/>
            <a:ext cx="82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Since GraphFrames are built around DataFrames, they automatically support saving and loading to and from the same set of datasources.</a:t>
            </a:r>
            <a:endParaRPr/>
          </a:p>
        </p:txBody>
      </p:sp>
      <p:sp>
        <p:nvSpPr>
          <p:cNvPr id="437" name="Google Shape;437;gd092313a8f_0_374"/>
          <p:cNvSpPr/>
          <p:nvPr/>
        </p:nvSpPr>
        <p:spPr>
          <a:xfrm>
            <a:off x="675125" y="3079600"/>
            <a:ext cx="7320000" cy="326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graphframes.examples import Graphs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 = Graphs(sqlContext).friends()  # Get example graph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 Save vertices and edges as Parquet to some location.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g.vertices.write.parquet("hdfs://myLocation/vertices")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g.edges.write.parquet("hdfs://myLocation/edges")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 Load the vertices and edges back.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sameV = sqlContext.read.parquet("hdfs://myLocation/vertices")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sameE = sqlContext.read.parquet("hdfs://myLocation/edges")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 Create an identical GraphFrame.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sameG = GraphFrame(sameV, sameE)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Useful Links</a:t>
            </a:r>
            <a:endParaRPr/>
          </a:p>
        </p:txBody>
      </p:sp>
      <p:sp>
        <p:nvSpPr>
          <p:cNvPr id="443" name="Google Shape;443;p23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GraphFrames user guide:</a:t>
            </a:r>
            <a:endParaRPr sz="18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https://graphframes.github.io/graphframes/docs/_site/user-guide.html</a:t>
            </a:r>
            <a:endParaRPr sz="18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https://docs.databricks.com/spark/latest/graph-analysis/graphframes/user-guide-python.html</a:t>
            </a:r>
            <a:endParaRPr sz="1800"/>
          </a:p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/>
              <a:t>Graph Algorithm e-Book (free):</a:t>
            </a:r>
            <a:endParaRPr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https://neo4j.com/lp/book-graph-algorithms/</a:t>
            </a:r>
            <a:endParaRPr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https://resources.oreilly.com/examples/0636920233145</a:t>
            </a:r>
            <a:endParaRPr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https://github.com/neo4j-graph-analytics/book/blob/master/data/188591317_T_ONTIME.csv.gz</a:t>
            </a:r>
            <a:endParaRPr sz="18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PageRank</a:t>
            </a:r>
            <a:endParaRPr sz="18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</a:pPr>
            <a:r>
              <a:rPr lang="en-US" sz="1800"/>
              <a:t>PageRank Beyond the Web: </a:t>
            </a:r>
            <a:r>
              <a:rPr lang="en-US" sz="1800" u="sng">
                <a:solidFill>
                  <a:schemeClr val="hlink"/>
                </a:solidFill>
                <a:hlinkClick r:id="rId8"/>
              </a:rPr>
              <a:t>https://arxiv.org/abs/1407.5107</a:t>
            </a:r>
            <a:endParaRPr sz="18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https://graphframes.github.io/graphframes/docs/_site/user-guide.html#pagerank</a:t>
            </a:r>
            <a:endParaRPr sz="18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</a:pPr>
            <a:r>
              <a:rPr lang="en-US" sz="1800"/>
              <a:t>PageRank Convergence: </a:t>
            </a:r>
            <a:r>
              <a:rPr lang="en-US" sz="1800" u="sng">
                <a:solidFill>
                  <a:schemeClr val="hlink"/>
                </a:solidFill>
                <a:hlinkClick r:id="rId10"/>
              </a:rPr>
              <a:t>https://stackoverflow.com/a/29321153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pic>
        <p:nvPicPr>
          <p:cNvPr id="510" name="Google Shape;510;p25" descr="Image result for ques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89717"/>
            <a:ext cx="9144000" cy="39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92313a8f_0_112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Terminology</a:t>
            </a:r>
            <a:endParaRPr/>
          </a:p>
        </p:txBody>
      </p:sp>
      <p:sp>
        <p:nvSpPr>
          <p:cNvPr id="125" name="Google Shape;125;gd092313a8f_0_112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Directed vs. Undirected Graphs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Directed Graph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Each edge is an ordered pair, with the edge traveling from the first vertex to the second.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relationship is from a source (or head) vertex to a destination (or tail) vertex.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○"/>
            </a:pPr>
            <a:r>
              <a:rPr lang="en-US" sz="2000">
                <a:solidFill>
                  <a:srgbClr val="0070C0"/>
                </a:solidFill>
              </a:rPr>
              <a:t>Edges do not have specified “start” and “end” vertices. </a:t>
            </a:r>
            <a:endParaRPr sz="2000">
              <a:solidFill>
                <a:srgbClr val="0070C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○"/>
            </a:pPr>
            <a:r>
              <a:rPr lang="en-US" sz="2000">
                <a:solidFill>
                  <a:srgbClr val="0070C0"/>
                </a:solidFill>
              </a:rPr>
              <a:t>The two ends of the edge play different roles (e.g. parent-child relationship)</a:t>
            </a:r>
            <a:endParaRPr sz="2000">
              <a:solidFill>
                <a:srgbClr val="0070C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○"/>
            </a:pPr>
            <a:r>
              <a:rPr lang="en-US" sz="2000">
                <a:solidFill>
                  <a:srgbClr val="0070C0"/>
                </a:solidFill>
              </a:rPr>
              <a:t>Examples:</a:t>
            </a:r>
            <a:endParaRPr sz="2000">
              <a:solidFill>
                <a:srgbClr val="0070C0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■"/>
            </a:pPr>
            <a:r>
              <a:rPr lang="en-US" sz="2000">
                <a:solidFill>
                  <a:srgbClr val="0070C0"/>
                </a:solidFill>
              </a:rPr>
              <a:t>A link from on the web from page A to page B</a:t>
            </a:r>
            <a:endParaRPr sz="2000">
              <a:solidFill>
                <a:srgbClr val="0070C0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■"/>
            </a:pPr>
            <a:r>
              <a:rPr lang="en-US" sz="2000">
                <a:solidFill>
                  <a:srgbClr val="0070C0"/>
                </a:solidFill>
              </a:rPr>
              <a:t>A path on the route from Baltimore to Disney World</a:t>
            </a:r>
            <a:endParaRPr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92313a8f_0_10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Terminology</a:t>
            </a:r>
            <a:endParaRPr/>
          </a:p>
        </p:txBody>
      </p:sp>
      <p:sp>
        <p:nvSpPr>
          <p:cNvPr id="131" name="Google Shape;131;gd092313a8f_0_10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Directed vs. Undirected Graphs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Undirected graph, each edge corresponds to an unordered pair of vertices.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Edges have no arrow; the relationship is symmetrical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is a friend of B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 is a friend of A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Analytics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2652375" y="3159575"/>
            <a:ext cx="445800" cy="44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V2</a:t>
            </a:r>
            <a:endParaRPr sz="800"/>
          </a:p>
        </p:txBody>
      </p:sp>
      <p:sp>
        <p:nvSpPr>
          <p:cNvPr id="138" name="Google Shape;138;p3"/>
          <p:cNvSpPr/>
          <p:nvPr/>
        </p:nvSpPr>
        <p:spPr>
          <a:xfrm>
            <a:off x="2652375" y="4309875"/>
            <a:ext cx="445800" cy="44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V4</a:t>
            </a:r>
            <a:endParaRPr sz="800"/>
          </a:p>
        </p:txBody>
      </p:sp>
      <p:sp>
        <p:nvSpPr>
          <p:cNvPr id="139" name="Google Shape;139;p3"/>
          <p:cNvSpPr/>
          <p:nvPr/>
        </p:nvSpPr>
        <p:spPr>
          <a:xfrm>
            <a:off x="3509225" y="3729775"/>
            <a:ext cx="445800" cy="44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V3</a:t>
            </a:r>
            <a:endParaRPr sz="800"/>
          </a:p>
        </p:txBody>
      </p:sp>
      <p:sp>
        <p:nvSpPr>
          <p:cNvPr id="140" name="Google Shape;140;p3"/>
          <p:cNvSpPr/>
          <p:nvPr/>
        </p:nvSpPr>
        <p:spPr>
          <a:xfrm>
            <a:off x="1793175" y="3729775"/>
            <a:ext cx="445800" cy="44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V1</a:t>
            </a:r>
            <a:endParaRPr sz="800"/>
          </a:p>
        </p:txBody>
      </p:sp>
      <p:cxnSp>
        <p:nvCxnSpPr>
          <p:cNvPr id="141" name="Google Shape;141;p3"/>
          <p:cNvCxnSpPr>
            <a:stCxn id="137" idx="3"/>
            <a:endCxn id="140" idx="7"/>
          </p:cNvCxnSpPr>
          <p:nvPr/>
        </p:nvCxnSpPr>
        <p:spPr>
          <a:xfrm flipH="1">
            <a:off x="2173761" y="3540089"/>
            <a:ext cx="5439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3"/>
          <p:cNvCxnSpPr>
            <a:stCxn id="140" idx="5"/>
            <a:endCxn id="138" idx="1"/>
          </p:cNvCxnSpPr>
          <p:nvPr/>
        </p:nvCxnSpPr>
        <p:spPr>
          <a:xfrm>
            <a:off x="2173689" y="4110289"/>
            <a:ext cx="543900" cy="2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3"/>
          <p:cNvCxnSpPr>
            <a:stCxn id="137" idx="5"/>
            <a:endCxn id="139" idx="1"/>
          </p:cNvCxnSpPr>
          <p:nvPr/>
        </p:nvCxnSpPr>
        <p:spPr>
          <a:xfrm>
            <a:off x="3032889" y="3540089"/>
            <a:ext cx="5415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3"/>
          <p:cNvCxnSpPr>
            <a:stCxn id="139" idx="3"/>
            <a:endCxn id="138" idx="7"/>
          </p:cNvCxnSpPr>
          <p:nvPr/>
        </p:nvCxnSpPr>
        <p:spPr>
          <a:xfrm flipH="1">
            <a:off x="3033011" y="4110289"/>
            <a:ext cx="541500" cy="2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3"/>
          <p:cNvCxnSpPr>
            <a:stCxn id="137" idx="4"/>
            <a:endCxn id="138" idx="0"/>
          </p:cNvCxnSpPr>
          <p:nvPr/>
        </p:nvCxnSpPr>
        <p:spPr>
          <a:xfrm>
            <a:off x="2875275" y="3605375"/>
            <a:ext cx="0" cy="7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3"/>
          <p:cNvSpPr/>
          <p:nvPr/>
        </p:nvSpPr>
        <p:spPr>
          <a:xfrm>
            <a:off x="6164175" y="3154625"/>
            <a:ext cx="445800" cy="44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V2</a:t>
            </a:r>
            <a:endParaRPr sz="800"/>
          </a:p>
        </p:txBody>
      </p:sp>
      <p:sp>
        <p:nvSpPr>
          <p:cNvPr id="147" name="Google Shape;147;p3"/>
          <p:cNvSpPr/>
          <p:nvPr/>
        </p:nvSpPr>
        <p:spPr>
          <a:xfrm>
            <a:off x="6164175" y="4304925"/>
            <a:ext cx="445800" cy="44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V4</a:t>
            </a:r>
            <a:endParaRPr sz="800"/>
          </a:p>
        </p:txBody>
      </p:sp>
      <p:sp>
        <p:nvSpPr>
          <p:cNvPr id="148" name="Google Shape;148;p3"/>
          <p:cNvSpPr/>
          <p:nvPr/>
        </p:nvSpPr>
        <p:spPr>
          <a:xfrm>
            <a:off x="7021025" y="3724825"/>
            <a:ext cx="445800" cy="44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V3</a:t>
            </a:r>
            <a:endParaRPr sz="800"/>
          </a:p>
        </p:txBody>
      </p:sp>
      <p:sp>
        <p:nvSpPr>
          <p:cNvPr id="149" name="Google Shape;149;p3"/>
          <p:cNvSpPr/>
          <p:nvPr/>
        </p:nvSpPr>
        <p:spPr>
          <a:xfrm>
            <a:off x="5304975" y="3724825"/>
            <a:ext cx="445800" cy="44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V1</a:t>
            </a:r>
            <a:endParaRPr sz="800"/>
          </a:p>
        </p:txBody>
      </p:sp>
      <p:cxnSp>
        <p:nvCxnSpPr>
          <p:cNvPr id="150" name="Google Shape;150;p3"/>
          <p:cNvCxnSpPr>
            <a:stCxn id="146" idx="3"/>
            <a:endCxn id="149" idx="7"/>
          </p:cNvCxnSpPr>
          <p:nvPr/>
        </p:nvCxnSpPr>
        <p:spPr>
          <a:xfrm flipH="1">
            <a:off x="5685561" y="3535139"/>
            <a:ext cx="5439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1" name="Google Shape;151;p3"/>
          <p:cNvCxnSpPr>
            <a:stCxn id="149" idx="5"/>
            <a:endCxn id="147" idx="1"/>
          </p:cNvCxnSpPr>
          <p:nvPr/>
        </p:nvCxnSpPr>
        <p:spPr>
          <a:xfrm>
            <a:off x="5685489" y="4105339"/>
            <a:ext cx="543900" cy="2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3"/>
          <p:cNvCxnSpPr>
            <a:stCxn id="146" idx="5"/>
            <a:endCxn id="148" idx="1"/>
          </p:cNvCxnSpPr>
          <p:nvPr/>
        </p:nvCxnSpPr>
        <p:spPr>
          <a:xfrm>
            <a:off x="6544689" y="3535139"/>
            <a:ext cx="5415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3"/>
          <p:cNvCxnSpPr>
            <a:stCxn id="148" idx="3"/>
            <a:endCxn id="147" idx="7"/>
          </p:cNvCxnSpPr>
          <p:nvPr/>
        </p:nvCxnSpPr>
        <p:spPr>
          <a:xfrm flipH="1">
            <a:off x="6544811" y="4105339"/>
            <a:ext cx="541500" cy="2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4" name="Google Shape;154;p3"/>
          <p:cNvCxnSpPr>
            <a:stCxn id="146" idx="4"/>
            <a:endCxn id="147" idx="0"/>
          </p:cNvCxnSpPr>
          <p:nvPr/>
        </p:nvCxnSpPr>
        <p:spPr>
          <a:xfrm>
            <a:off x="6387075" y="3600425"/>
            <a:ext cx="0" cy="7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3"/>
          <p:cNvSpPr txBox="1"/>
          <p:nvPr/>
        </p:nvSpPr>
        <p:spPr>
          <a:xfrm>
            <a:off x="1943450" y="4730775"/>
            <a:ext cx="20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Undirected 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5384225" y="4750825"/>
            <a:ext cx="20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Directed 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Directed vs. Undirected Graphs</a:t>
            </a:r>
            <a:endParaRPr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092313a8f_0_117"/>
          <p:cNvSpPr txBox="1"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Terminology</a:t>
            </a:r>
            <a:endParaRPr/>
          </a:p>
        </p:txBody>
      </p:sp>
      <p:sp>
        <p:nvSpPr>
          <p:cNvPr id="163" name="Google Shape;163;gd092313a8f_0_117"/>
          <p:cNvSpPr txBox="1">
            <a:spLocks noGrp="1"/>
          </p:cNvSpPr>
          <p:nvPr>
            <p:ph type="body" idx="1"/>
          </p:nvPr>
        </p:nvSpPr>
        <p:spPr>
          <a:xfrm>
            <a:off x="457200" y="2030427"/>
            <a:ext cx="8229600" cy="4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Cyclic vs. Acyclic Graphs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cyclic graph contains cycles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A series of vertices connected in a loop.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Poses the risk that traversing of such graph can follow edges in an infinite-loop.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An acyclic graph contains no cycles.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64" name="Google Shape;164;gd092313a8f_0_117"/>
          <p:cNvSpPr/>
          <p:nvPr/>
        </p:nvSpPr>
        <p:spPr>
          <a:xfrm>
            <a:off x="1787350" y="4429875"/>
            <a:ext cx="473700" cy="47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092313a8f_0_117"/>
          <p:cNvSpPr/>
          <p:nvPr/>
        </p:nvSpPr>
        <p:spPr>
          <a:xfrm>
            <a:off x="1787350" y="5529850"/>
            <a:ext cx="473700" cy="47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d092313a8f_0_117"/>
          <p:cNvSpPr/>
          <p:nvPr/>
        </p:nvSpPr>
        <p:spPr>
          <a:xfrm>
            <a:off x="1143000" y="4971550"/>
            <a:ext cx="473700" cy="47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d092313a8f_0_117"/>
          <p:cNvSpPr/>
          <p:nvPr/>
        </p:nvSpPr>
        <p:spPr>
          <a:xfrm>
            <a:off x="3322400" y="4429875"/>
            <a:ext cx="473700" cy="47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" name="Google Shape;168;gd092313a8f_0_117"/>
          <p:cNvCxnSpPr>
            <a:stCxn id="166" idx="7"/>
            <a:endCxn id="164" idx="3"/>
          </p:cNvCxnSpPr>
          <p:nvPr/>
        </p:nvCxnSpPr>
        <p:spPr>
          <a:xfrm rot="10800000" flipH="1">
            <a:off x="1547328" y="4834222"/>
            <a:ext cx="309300" cy="20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gd092313a8f_0_117"/>
          <p:cNvCxnSpPr>
            <a:stCxn id="164" idx="4"/>
            <a:endCxn id="165" idx="0"/>
          </p:cNvCxnSpPr>
          <p:nvPr/>
        </p:nvCxnSpPr>
        <p:spPr>
          <a:xfrm>
            <a:off x="2024200" y="4903575"/>
            <a:ext cx="0" cy="6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gd092313a8f_0_117"/>
          <p:cNvCxnSpPr>
            <a:stCxn id="165" idx="1"/>
            <a:endCxn id="166" idx="5"/>
          </p:cNvCxnSpPr>
          <p:nvPr/>
        </p:nvCxnSpPr>
        <p:spPr>
          <a:xfrm rot="10800000">
            <a:off x="1547422" y="5376022"/>
            <a:ext cx="3093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gd092313a8f_0_117"/>
          <p:cNvCxnSpPr>
            <a:stCxn id="164" idx="6"/>
            <a:endCxn id="167" idx="2"/>
          </p:cNvCxnSpPr>
          <p:nvPr/>
        </p:nvCxnSpPr>
        <p:spPr>
          <a:xfrm>
            <a:off x="2261050" y="4666725"/>
            <a:ext cx="10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gd092313a8f_0_117"/>
          <p:cNvSpPr/>
          <p:nvPr/>
        </p:nvSpPr>
        <p:spPr>
          <a:xfrm>
            <a:off x="5979925" y="4429938"/>
            <a:ext cx="473700" cy="47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d092313a8f_0_117"/>
          <p:cNvSpPr/>
          <p:nvPr/>
        </p:nvSpPr>
        <p:spPr>
          <a:xfrm>
            <a:off x="5979925" y="5529913"/>
            <a:ext cx="473700" cy="47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d092313a8f_0_117"/>
          <p:cNvSpPr/>
          <p:nvPr/>
        </p:nvSpPr>
        <p:spPr>
          <a:xfrm>
            <a:off x="5335575" y="4971613"/>
            <a:ext cx="473700" cy="47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d092313a8f_0_117"/>
          <p:cNvSpPr/>
          <p:nvPr/>
        </p:nvSpPr>
        <p:spPr>
          <a:xfrm>
            <a:off x="7514975" y="4429938"/>
            <a:ext cx="473700" cy="47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gd092313a8f_0_117"/>
          <p:cNvCxnSpPr>
            <a:stCxn id="174" idx="7"/>
            <a:endCxn id="172" idx="3"/>
          </p:cNvCxnSpPr>
          <p:nvPr/>
        </p:nvCxnSpPr>
        <p:spPr>
          <a:xfrm rot="10800000" flipH="1">
            <a:off x="5739903" y="4834284"/>
            <a:ext cx="309300" cy="20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gd092313a8f_0_117"/>
          <p:cNvCxnSpPr>
            <a:stCxn id="172" idx="4"/>
            <a:endCxn id="173" idx="0"/>
          </p:cNvCxnSpPr>
          <p:nvPr/>
        </p:nvCxnSpPr>
        <p:spPr>
          <a:xfrm>
            <a:off x="6216775" y="4903638"/>
            <a:ext cx="0" cy="6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8" name="Google Shape;178;gd092313a8f_0_117"/>
          <p:cNvCxnSpPr>
            <a:stCxn id="173" idx="1"/>
            <a:endCxn id="174" idx="5"/>
          </p:cNvCxnSpPr>
          <p:nvPr/>
        </p:nvCxnSpPr>
        <p:spPr>
          <a:xfrm rot="10800000">
            <a:off x="5739997" y="5376084"/>
            <a:ext cx="3093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gd092313a8f_0_117"/>
          <p:cNvCxnSpPr>
            <a:stCxn id="172" idx="6"/>
            <a:endCxn id="175" idx="2"/>
          </p:cNvCxnSpPr>
          <p:nvPr/>
        </p:nvCxnSpPr>
        <p:spPr>
          <a:xfrm>
            <a:off x="6453625" y="4666788"/>
            <a:ext cx="10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gd092313a8f_0_117"/>
          <p:cNvSpPr txBox="1"/>
          <p:nvPr/>
        </p:nvSpPr>
        <p:spPr>
          <a:xfrm>
            <a:off x="1041925" y="6037175"/>
            <a:ext cx="19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Cyclic 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d092313a8f_0_117"/>
          <p:cNvSpPr txBox="1"/>
          <p:nvPr/>
        </p:nvSpPr>
        <p:spPr>
          <a:xfrm>
            <a:off x="5245525" y="6071700"/>
            <a:ext cx="19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Acyclic 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7526-F01B-E410-FF0E-CA94CC3C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9FABB-CC91-B349-DE67-533CAEC78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3C4EB8-97EF-DC1D-194D-6F418E3F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713"/>
            <a:ext cx="9144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57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2883</Words>
  <Application>Microsoft Macintosh PowerPoint</Application>
  <PresentationFormat>On-screen Show (4:3)</PresentationFormat>
  <Paragraphs>342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Office Theme</vt:lpstr>
      <vt:lpstr>Data 603 – Big Data Platforms</vt:lpstr>
      <vt:lpstr>Graph Analytics</vt:lpstr>
      <vt:lpstr>Graph Analytics Intro</vt:lpstr>
      <vt:lpstr>Graph Terminology</vt:lpstr>
      <vt:lpstr>Graph Terminology</vt:lpstr>
      <vt:lpstr>Graph Terminology</vt:lpstr>
      <vt:lpstr>Graph Analytics</vt:lpstr>
      <vt:lpstr>Graph Terminology</vt:lpstr>
      <vt:lpstr>PowerPoint Presentation</vt:lpstr>
      <vt:lpstr>Graph Terminology</vt:lpstr>
      <vt:lpstr>Graph Terminology</vt:lpstr>
      <vt:lpstr>Graph Terminology</vt:lpstr>
      <vt:lpstr>Graph Query Language</vt:lpstr>
      <vt:lpstr>Other Graph Processing Tools</vt:lpstr>
      <vt:lpstr>Why Graph Processing on Spark?</vt:lpstr>
      <vt:lpstr>Where is Graph used?</vt:lpstr>
      <vt:lpstr>Where is Graph used?</vt:lpstr>
      <vt:lpstr>Spark Graph Analytics</vt:lpstr>
      <vt:lpstr>Spark Graph Analytics</vt:lpstr>
      <vt:lpstr>Building a Graph</vt:lpstr>
      <vt:lpstr>Building a Graph</vt:lpstr>
      <vt:lpstr>Building a Graph</vt:lpstr>
      <vt:lpstr>Building a Graph</vt:lpstr>
      <vt:lpstr>Querying the Graph</vt:lpstr>
      <vt:lpstr>Subgraphs</vt:lpstr>
      <vt:lpstr>Motif Finding</vt:lpstr>
      <vt:lpstr>Motif Finding</vt:lpstr>
      <vt:lpstr>Graph Algorithms</vt:lpstr>
      <vt:lpstr>Types of Graph Algorithms</vt:lpstr>
      <vt:lpstr>Graph Algorithms - PageRank</vt:lpstr>
      <vt:lpstr>Graph Algorithms - PageRank</vt:lpstr>
      <vt:lpstr>Graph Algorithms - PageRank</vt:lpstr>
      <vt:lpstr>In-Degree and Out-Degree Metrics</vt:lpstr>
      <vt:lpstr>In-Degree and Out-Degree Metrics</vt:lpstr>
      <vt:lpstr>Breadth-First Search</vt:lpstr>
      <vt:lpstr>Breadth-First Search</vt:lpstr>
      <vt:lpstr>Connected Components</vt:lpstr>
      <vt:lpstr>Connected Components</vt:lpstr>
      <vt:lpstr>Strongly Connected Components</vt:lpstr>
      <vt:lpstr>Saving and Loading</vt:lpstr>
      <vt:lpstr>Saving and Loading</vt:lpstr>
      <vt:lpstr>Useful Links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603 – Big Data Platforms</dc:title>
  <dc:creator>Jim Lord</dc:creator>
  <cp:lastModifiedBy>Andrew Enkeboll</cp:lastModifiedBy>
  <cp:revision>2</cp:revision>
  <cp:lastPrinted>2022-04-21T23:10:58Z</cp:lastPrinted>
  <dcterms:created xsi:type="dcterms:W3CDTF">2014-05-05T14:25:42Z</dcterms:created>
  <dcterms:modified xsi:type="dcterms:W3CDTF">2022-04-21T23:11:12Z</dcterms:modified>
</cp:coreProperties>
</file>