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6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292601-773A-45E7-A225-2141A7F1B437}">
  <a:tblStyle styleId="{17292601-773A-45E7-A225-2141A7F1B4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01468af08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d01468af0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42612abb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d042612ab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01468af08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d01468af0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01468af08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d01468af0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01468af08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d01468af0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01468af08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d01468af0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01468af08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d01468af0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01468af08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d01468af0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01468af08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d01468af0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01468af08_0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d01468af0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01468af08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d01468af0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d01468af08_0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gd01468af0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01468af08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d01468a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01468af08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d01468af0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11588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2735262" y="174626"/>
            <a:ext cx="367347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11588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2452688"/>
            <a:ext cx="8229600" cy="367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11588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11588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11588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70C0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70C0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70C0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70C0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70C0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70C0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11588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2452688"/>
            <a:ext cx="8229600" cy="367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6569075"/>
            <a:ext cx="9144000" cy="28892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0"/>
            <a:ext cx="9144000" cy="8318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" descr="UMBClogo_offset_cmyk-W.eps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68275" y="127000"/>
            <a:ext cx="3316288" cy="60483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7181850" y="6542088"/>
            <a:ext cx="18224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www.umbc.edu</a:t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7396317" y="580648"/>
            <a:ext cx="17139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Data 603 - Big Data Platforms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dPHrykZL8C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latest/rdd-programming-guide.html#rdd-persistence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spark/blob/master/sql/core/src/main/scala/org/apache/spark/sql/execution/SparkStrategies.scala#L111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3.0.1/web-ui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walmartglobaltech/decoding-memory-in-spark-parameters-that-are-often-confused-c11be7488a24" TargetMode="External"/><Relationship Id="rId3" Type="http://schemas.openxmlformats.org/officeDocument/2006/relationships/hyperlink" Target="https://www.youtube.com/watch?v=5dga0UT4RI8" TargetMode="External"/><Relationship Id="rId7" Type="http://schemas.openxmlformats.org/officeDocument/2006/relationships/hyperlink" Target="https://www.youtube.com/watch?v=dPHrykZL8Cg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bricks.com/session/why-you-should-care-about-data-layout-in-the-filesystem" TargetMode="External"/><Relationship Id="rId11" Type="http://schemas.openxmlformats.org/officeDocument/2006/relationships/hyperlink" Target="https://www.youtube.com/watch?v=1j8SdS7s_NY" TargetMode="External"/><Relationship Id="rId5" Type="http://schemas.openxmlformats.org/officeDocument/2006/relationships/hyperlink" Target="https://www.youtube.com/watch?v=_0Wpwj_gvzg" TargetMode="External"/><Relationship Id="rId10" Type="http://schemas.openxmlformats.org/officeDocument/2006/relationships/hyperlink" Target="https://databricks.com/session_na20/bucketing-2-0-improve-spark-sql-performance-by-removing-shuffle" TargetMode="External"/><Relationship Id="rId4" Type="http://schemas.openxmlformats.org/officeDocument/2006/relationships/hyperlink" Target="https://www.youtube.com/watch?v=6BD-Vv-ViBw&amp;=645s" TargetMode="External"/><Relationship Id="rId9" Type="http://schemas.openxmlformats.org/officeDocument/2006/relationships/hyperlink" Target="https://databricks.com/session/bucketing-in-spark-sql-2-3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bricks.com/session/why-you-should-care-about-data-layout-in-the-filesystem" TargetMode="External"/><Relationship Id="rId13" Type="http://schemas.openxmlformats.org/officeDocument/2006/relationships/hyperlink" Target="https://www.slideshare.net/databricks/bucketing-20-improve-spark-sql-performance-by-removing-shuffle" TargetMode="External"/><Relationship Id="rId3" Type="http://schemas.openxmlformats.org/officeDocument/2006/relationships/hyperlink" Target="https://spark.apache.org/docs/latest/configuration.html#dynamic-allocation" TargetMode="External"/><Relationship Id="rId7" Type="http://schemas.openxmlformats.org/officeDocument/2006/relationships/hyperlink" Target="https://databricks.com/session/which-data-broke-my-code-inspecting-spark-transformations" TargetMode="External"/><Relationship Id="rId12" Type="http://schemas.openxmlformats.org/officeDocument/2006/relationships/hyperlink" Target="https://jaceklaskowski.gitbooks.io/mastering-spark-sql/content/spark-sql-bucketing.html" TargetMode="External"/><Relationship Id="rId2" Type="http://schemas.openxmlformats.org/officeDocument/2006/relationships/notesSlide" Target="../notesSlides/notesSlide43.xml"/><Relationship Id="rId16" Type="http://schemas.openxmlformats.org/officeDocument/2006/relationships/hyperlink" Target="https://spark.apache.org/docs/latest/configur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atabricks.com/delta/data-transformation/index.html" TargetMode="External"/><Relationship Id="rId11" Type="http://schemas.openxmlformats.org/officeDocument/2006/relationships/hyperlink" Target="https://dzone.com/articles/accumulator-vs-broadcast-variables-in-spark" TargetMode="External"/><Relationship Id="rId5" Type="http://schemas.openxmlformats.org/officeDocument/2006/relationships/hyperlink" Target="https://towardsdatascience.com/how-does-facebook-tune-apache-spark-for-large-scale-workloads-3238ddda0830" TargetMode="External"/><Relationship Id="rId15" Type="http://schemas.openxmlformats.org/officeDocument/2006/relationships/hyperlink" Target="https://spark.apache.org/docs/latest/tuning.html" TargetMode="External"/><Relationship Id="rId10" Type="http://schemas.openxmlformats.org/officeDocument/2006/relationships/hyperlink" Target="https://0x0fff.com/spark-memory-management/" TargetMode="External"/><Relationship Id="rId4" Type="http://schemas.openxmlformats.org/officeDocument/2006/relationships/hyperlink" Target="https://spark.apache.org/docs/latest/job-scheduling.html#dynamic-resource-allocation" TargetMode="External"/><Relationship Id="rId9" Type="http://schemas.openxmlformats.org/officeDocument/2006/relationships/hyperlink" Target="https://mungingdata.com/apache-spark/partitionby/" TargetMode="External"/><Relationship Id="rId14" Type="http://schemas.openxmlformats.org/officeDocument/2006/relationships/hyperlink" Target="https://www.youtube.com/watch?v=6BD-Vv-ViBw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job-scheduling.html#dynamic-resource-alloc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/>
        </p:nvSpPr>
        <p:spPr>
          <a:xfrm>
            <a:off x="0" y="4981903"/>
            <a:ext cx="91440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12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Optimization and Tuning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685800" y="139059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002060"/>
                </a:solidFill>
              </a:rPr>
              <a:t>Data 603 – Big Data Platforms</a:t>
            </a:r>
            <a:endParaRPr/>
          </a:p>
        </p:txBody>
      </p:sp>
      <p:pic>
        <p:nvPicPr>
          <p:cNvPr id="93" name="Google Shape;93;p13" descr="Image result for umb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500" y="3105756"/>
            <a:ext cx="41910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Executor’s memory and shuffle service</a:t>
            </a:r>
            <a:endParaRPr/>
          </a:p>
        </p:txBody>
      </p:sp>
      <p:pic>
        <p:nvPicPr>
          <p:cNvPr id="158" name="Google Shape;158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54951" y="2030413"/>
            <a:ext cx="5634098" cy="36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Executor’s memory and shuffle service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250" y="1780124"/>
            <a:ext cx="7475502" cy="415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834250" y="5854125"/>
            <a:ext cx="5123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Deep Dive: Apache Spark Memory Management: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https://www.youtube.com/watch?v=dPHrykZL8Cg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Executor’s memory and shuffle service</a:t>
            </a: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457200" y="2452688"/>
            <a:ext cx="8229600" cy="367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During map and shuffle operations, Spark writes to and reads from the local disk’s shuffle files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Heavy I/O activity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Results in a bottleneck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Default configurations are suboptimal for large-scale Spark jobs.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Knowing what configurations to tweak can mitigate this risk during this phase of a Spark job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Tuning the shuffle service running on each executor can increase overall performance for large Spark workloads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Executor’s memory and shuffle service</a:t>
            </a:r>
            <a:endParaRPr/>
          </a:p>
        </p:txBody>
      </p:sp>
      <p:pic>
        <p:nvPicPr>
          <p:cNvPr id="177" name="Google Shape;177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62150" y="1930302"/>
            <a:ext cx="5819700" cy="43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Maximizing Spark parallelism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457200" y="2030427"/>
            <a:ext cx="8229600" cy="4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Read and process as much data in parallel as possible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Need to understand how Spark reads data into memory from storage and what partitions mean to Spark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A partition is a way to arrange data into a subset of configurable and readable chunks or blocks of contiguous data on disk.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Partitions of data can be read or processed independently and in parallel by more than a single thread in a process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This allows for massive parallelism of data processing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In best scenario, Spark schedules a thread per task task per core, and each thread processes a distinct partition.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For optimizing resource utilization and maximum parallelism, ideally there are as many partitions as there are cores on the executor.</a:t>
            </a:r>
            <a:endParaRPr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Maximizing Spark parallelism</a:t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375" y="2030427"/>
            <a:ext cx="7207249" cy="4365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Maximizing Spark parallelism</a:t>
            </a:r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body" idx="1"/>
          </p:nvPr>
        </p:nvSpPr>
        <p:spPr>
          <a:xfrm>
            <a:off x="457200" y="2030426"/>
            <a:ext cx="8229600" cy="4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Spark’s tasks process data as partitions read from disk into memory.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Data on disk is laid out in chunks or contiguous file blocks (depending on the store)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By default: file blocks on data stores range in size from 64 MB to 128 MB. (e.g. HDFS and S3 have default size of 128 MB)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The file block size is configurable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A </a:t>
            </a:r>
            <a:r>
              <a:rPr lang="en-US" sz="2000">
                <a:solidFill>
                  <a:srgbClr val="B45F06"/>
                </a:solidFill>
              </a:rPr>
              <a:t>contiguous collection of the blocks</a:t>
            </a:r>
            <a:r>
              <a:rPr lang="en-US" sz="2000"/>
              <a:t> constitute a partition.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The size of a partition in Spark is dictated by 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spark.sql.files.maxPartitionBytes</a:t>
            </a:r>
            <a:r>
              <a:rPr lang="en-US" sz="2000"/>
              <a:t> (default 128 MB).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Decreasing the size can cause “small file problem”  caused by file system operations (opening, closing, listing directories) which on a distributed system can be slow.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Shuffle Partitions</a:t>
            </a:r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body" idx="1"/>
          </p:nvPr>
        </p:nvSpPr>
        <p:spPr>
          <a:xfrm>
            <a:off x="457200" y="2030426"/>
            <a:ext cx="8229600" cy="4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Partitions are also created explicitly when certain methods of the DataFrame API are used. </a:t>
            </a:r>
            <a:endParaRPr sz="2000"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Char char="–"/>
            </a:pPr>
            <a:r>
              <a:rPr lang="en-US" sz="1600"/>
              <a:t>When creating a large DataFrame or reading a large file from disk, Spark can be instructed to create a certain number of partitions. e.g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repartition(16)</a:t>
            </a:r>
            <a:endParaRPr sz="1600"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Char char="–"/>
            </a:pPr>
            <a:r>
              <a:rPr lang="en-US" sz="1600"/>
              <a:t>During operations like groupBy() or join(), known as </a:t>
            </a:r>
            <a:r>
              <a:rPr lang="en-US" sz="1600">
                <a:solidFill>
                  <a:srgbClr val="B45F06"/>
                </a:solidFill>
              </a:rPr>
              <a:t>wide transformations</a:t>
            </a:r>
            <a:endParaRPr sz="1600">
              <a:solidFill>
                <a:srgbClr val="B45F06"/>
              </a:solidFill>
            </a:endParaRPr>
          </a:p>
          <a:p>
            <a:pPr marL="1143000" lvl="2" indent="-228600" algn="l" rtl="0">
              <a:spcBef>
                <a:spcPts val="320"/>
              </a:spcBef>
              <a:spcAft>
                <a:spcPts val="0"/>
              </a:spcAft>
              <a:buClr>
                <a:srgbClr val="B45F06"/>
              </a:buClr>
              <a:buSzPts val="1600"/>
              <a:buChar char="•"/>
            </a:pPr>
            <a:r>
              <a:rPr lang="en-US" sz="1600">
                <a:solidFill>
                  <a:srgbClr val="B45F06"/>
                </a:solidFill>
              </a:rPr>
              <a:t>The shuffle spills results to executor’s local disks (</a:t>
            </a:r>
            <a:r>
              <a:rPr lang="en-US" sz="1600">
                <a:solidFill>
                  <a:srgbClr val="B45F06"/>
                </a:solidFill>
                <a:latin typeface="Courier"/>
                <a:ea typeface="Courier"/>
                <a:cs typeface="Courier"/>
                <a:sym typeface="Courier"/>
              </a:rPr>
              <a:t>spark.local.directory</a:t>
            </a:r>
            <a:r>
              <a:rPr lang="en-US" sz="1600">
                <a:solidFill>
                  <a:srgbClr val="B45F06"/>
                </a:solidFill>
              </a:rPr>
              <a:t>).</a:t>
            </a:r>
            <a:endParaRPr sz="1600">
              <a:solidFill>
                <a:srgbClr val="B45F06"/>
              </a:solidFill>
            </a:endParaRPr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Char char="–"/>
            </a:pPr>
            <a:r>
              <a:rPr lang="en-US" sz="1600"/>
              <a:t>Shuffle partitions are created during the shuffle stage. </a:t>
            </a:r>
            <a:endParaRPr sz="1600"/>
          </a:p>
          <a:p>
            <a:pPr marL="1143000" lvl="2" indent="-22860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Char char="•"/>
            </a:pPr>
            <a:r>
              <a:rPr lang="en-US" sz="1600"/>
              <a:t>By default, the number of shuffle partitions is set to 200 (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spark.sql.shuffle.partitions</a:t>
            </a:r>
            <a:r>
              <a:rPr lang="en-US" sz="1600"/>
              <a:t>). This parameter can be adjusted depending on the size of the data set to reduce the amount of small partitions being sent across the network to executor’s tasks. </a:t>
            </a:r>
            <a:endParaRPr sz="1600"/>
          </a:p>
          <a:p>
            <a:pPr marL="1143000" lvl="2" indent="-22860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Char char="•"/>
            </a:pPr>
            <a:r>
              <a:rPr lang="en-US" sz="1600"/>
              <a:t>The default value for spark.sql.shuffle.partitions is too high for smaller or streaming workloads. Reduce it to a lower value (# of cores on the executors or less).</a:t>
            </a:r>
            <a:endParaRPr sz="16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Shuffling partitions consume </a:t>
            </a:r>
            <a:r>
              <a:rPr lang="en-US" sz="2000">
                <a:solidFill>
                  <a:srgbClr val="B45F06"/>
                </a:solidFill>
              </a:rPr>
              <a:t>both network and disk I/O resources</a:t>
            </a:r>
            <a:endParaRPr sz="20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Shuffle Partitions</a:t>
            </a:r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body" idx="1"/>
          </p:nvPr>
        </p:nvSpPr>
        <p:spPr>
          <a:xfrm>
            <a:off x="457200" y="2030413"/>
            <a:ext cx="8229600" cy="3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No magic formula for the number of shuffle partitions to set for the shuffle stage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The number may vary depending on: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Use case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Data set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Number of cores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The amount of executor memory available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This is a trial-and-error approach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Consider caching or persisting frequently accessed DataFrames or tables.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Caching and Persisting Data</a:t>
            </a:r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1"/>
          </p:nvPr>
        </p:nvSpPr>
        <p:spPr>
          <a:xfrm>
            <a:off x="457200" y="2030427"/>
            <a:ext cx="8229600" cy="44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cache()</a:t>
            </a:r>
            <a:r>
              <a:rPr lang="en-US" sz="2000"/>
              <a:t> and 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persist() </a:t>
            </a:r>
            <a:r>
              <a:rPr lang="en-US" sz="2000"/>
              <a:t>are synonymous in Spark</a:t>
            </a:r>
            <a:endParaRPr sz="2000"/>
          </a:p>
          <a:p>
            <a:pPr marL="742950" lvl="1" indent="-29845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persist()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/>
              <a:t>provides more control over how and where the data is stored (in memory/disk, serialized/unserialized).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DataFrame.cache()</a:t>
            </a:r>
            <a:endParaRPr sz="20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Store as many of the partitions read in memory across Spark executors </a:t>
            </a:r>
            <a:r>
              <a:rPr lang="en-US" sz="2000">
                <a:solidFill>
                  <a:srgbClr val="B45F06"/>
                </a:solidFill>
              </a:rPr>
              <a:t>as memory allows</a:t>
            </a:r>
            <a:endParaRPr sz="2000">
              <a:solidFill>
                <a:srgbClr val="B45F06"/>
              </a:solidFill>
            </a:endParaRPr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rgbClr val="B45F06"/>
              </a:buClr>
              <a:buSzPts val="2000"/>
              <a:buChar char="•"/>
            </a:pPr>
            <a:r>
              <a:rPr lang="en-US" sz="2000">
                <a:solidFill>
                  <a:srgbClr val="B45F06"/>
                </a:solidFill>
              </a:rPr>
              <a:t>DataFrames may be fractionally cached. Partitions cannot be fractionally cached</a:t>
            </a:r>
            <a:endParaRPr sz="2000">
              <a:solidFill>
                <a:srgbClr val="B45F06"/>
              </a:solidFill>
            </a:endParaRPr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/>
              <a:t>E.g. If there are 8 partitions, and the memory has space for only 4.5 partition, then only. 4 partitions will be cached.</a:t>
            </a:r>
            <a:endParaRPr sz="200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/>
              <a:t>If not all partitions cached, </a:t>
            </a:r>
            <a:r>
              <a:rPr lang="en-US" sz="2000">
                <a:solidFill>
                  <a:srgbClr val="B45F06"/>
                </a:solidFill>
              </a:rPr>
              <a:t>the partitions that are not cached will have to be recomputed when accessed</a:t>
            </a:r>
            <a:r>
              <a:rPr lang="en-US" sz="2000"/>
              <a:t>, causing slow down on the Spark job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Viewing and Setting Configurations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2030413"/>
            <a:ext cx="8229600" cy="3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Three ways to get and set Spark properties: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Through a set of configuration files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Within conf directory under $SPARK_HOME.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spark-defaults.conf, log4j.properties, spark-env.sh</a:t>
            </a:r>
            <a:endParaRPr sz="20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Configuration changes in the conf/spark-defaults.conf file apply to the Spark cluster and all Spark applications submitted to the cluster.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Specify Spark configurations directly in the Spark application or on the command line when submitting the application with spark-submit, using the --conf flag.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Spark config settings can be accessed using SparkSession object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Through a programmatic interface via the Spark shell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Caching and Persisting Data</a:t>
            </a:r>
            <a:endParaRPr/>
          </a:p>
        </p:txBody>
      </p:sp>
      <p:sp>
        <p:nvSpPr>
          <p:cNvPr id="219" name="Google Shape;219;p34"/>
          <p:cNvSpPr/>
          <p:nvPr/>
        </p:nvSpPr>
        <p:spPr>
          <a:xfrm>
            <a:off x="710700" y="1866325"/>
            <a:ext cx="7722600" cy="321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// In Scala</a:t>
            </a:r>
            <a:endParaRPr sz="16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// Create a DataFrame with 10M records</a:t>
            </a:r>
            <a:endParaRPr sz="16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val df = spark.</a:t>
            </a:r>
            <a:endParaRPr sz="16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range(1 * 10000000).</a:t>
            </a:r>
            <a:endParaRPr sz="16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toDF("id").</a:t>
            </a:r>
            <a:endParaRPr sz="16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withColumn("square", $"id" * $"id")</a:t>
            </a:r>
            <a:endParaRPr sz="16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df.cache() // Cache the data</a:t>
            </a:r>
            <a:endParaRPr sz="16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df.count() // Materialize the cache</a:t>
            </a:r>
            <a:endParaRPr sz="1600" b="1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res3: Long = 10000000</a:t>
            </a:r>
            <a:endParaRPr sz="16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Command took 5.11 seconds</a:t>
            </a:r>
            <a:endParaRPr sz="16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df.count() // Now get it from the cache</a:t>
            </a:r>
            <a:endParaRPr sz="1600" b="1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res4: Long = 10000000</a:t>
            </a:r>
            <a:endParaRPr sz="16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Command took 0.44 seconds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710700" y="5076325"/>
            <a:ext cx="7722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DataFrame is not fully cached until you invoke an action that goes through every record (e.g., count()). 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Action like take(1) will cache only one partition because Catalyst realizes that you do not need to compute all the partitions just to retrieve one record.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3817" y="857373"/>
            <a:ext cx="6422018" cy="569841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5"/>
          <p:cNvSpPr/>
          <p:nvPr/>
        </p:nvSpPr>
        <p:spPr>
          <a:xfrm>
            <a:off x="6028841" y="3549112"/>
            <a:ext cx="1007390" cy="277419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5"/>
          <p:cNvSpPr/>
          <p:nvPr/>
        </p:nvSpPr>
        <p:spPr>
          <a:xfrm>
            <a:off x="3961847" y="932382"/>
            <a:ext cx="641150" cy="46246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Caching and Persisting Data</a:t>
            </a:r>
            <a:endParaRPr/>
          </a:p>
        </p:txBody>
      </p:sp>
      <p:sp>
        <p:nvSpPr>
          <p:cNvPr id="233" name="Google Shape;233;p36"/>
          <p:cNvSpPr txBox="1">
            <a:spLocks noGrp="1"/>
          </p:cNvSpPr>
          <p:nvPr>
            <p:ph type="body" idx="1"/>
          </p:nvPr>
        </p:nvSpPr>
        <p:spPr>
          <a:xfrm>
            <a:off x="457200" y="2452688"/>
            <a:ext cx="8229600" cy="367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DataFrame.persist()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Char char="–"/>
            </a:pPr>
            <a:r>
              <a:rPr lang="en-US" sz="1600"/>
              <a:t>Provides more control over how and where the data is stored (memory/disk, serialized/unserialized)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Char char="–"/>
            </a:pPr>
            <a:r>
              <a:rPr lang="en-US" sz="1600"/>
              <a:t>persist(StorageLevel.LEVEL)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Caching and Persisting Data</a:t>
            </a:r>
            <a:endParaRPr/>
          </a:p>
        </p:txBody>
      </p:sp>
      <p:pic>
        <p:nvPicPr>
          <p:cNvPr id="239" name="Google Shape;2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813" y="1732701"/>
            <a:ext cx="6900377" cy="483325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7"/>
          <p:cNvSpPr/>
          <p:nvPr/>
        </p:nvSpPr>
        <p:spPr>
          <a:xfrm>
            <a:off x="1101550" y="6028875"/>
            <a:ext cx="6988200" cy="537000"/>
          </a:xfrm>
          <a:prstGeom prst="rect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7"/>
          <p:cNvSpPr txBox="1"/>
          <p:nvPr/>
        </p:nvSpPr>
        <p:spPr>
          <a:xfrm rot="-5400000">
            <a:off x="5915050" y="3654150"/>
            <a:ext cx="515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https://spark.apache.org/docs/latest/rdd-programming-guide.html#rdd-persistence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Caching and Persisting Data</a:t>
            </a:r>
            <a:endParaRPr/>
          </a:p>
        </p:txBody>
      </p:sp>
      <p:sp>
        <p:nvSpPr>
          <p:cNvPr id="247" name="Google Shape;247;p38"/>
          <p:cNvSpPr txBox="1">
            <a:spLocks noGrp="1"/>
          </p:cNvSpPr>
          <p:nvPr>
            <p:ph type="body" idx="1"/>
          </p:nvPr>
        </p:nvSpPr>
        <p:spPr>
          <a:xfrm>
            <a:off x="457200" y="2030413"/>
            <a:ext cx="8229600" cy="3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DataFrame.persist(StorageLevel.LEVEL)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Provides more control over how and where the data is stored (memory/disk, serialized/unserialized)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Each StorageLevel (except OFF_HEAP) has an equivalent LEVEL_NAME_2.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Replicate twice on different Spark executors.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Cons: can be expensive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Pros: allows data locality in two places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/>
              <a:t>Provides fault tolerance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/>
              <a:t>Gives Spark the option to schedule a task local to a copy of the data. 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Caching and Persisting Data</a:t>
            </a:r>
            <a:endParaRPr/>
          </a:p>
        </p:txBody>
      </p:sp>
      <p:sp>
        <p:nvSpPr>
          <p:cNvPr id="253" name="Google Shape;253;p39"/>
          <p:cNvSpPr txBox="1">
            <a:spLocks noGrp="1"/>
          </p:cNvSpPr>
          <p:nvPr>
            <p:ph type="body" idx="1"/>
          </p:nvPr>
        </p:nvSpPr>
        <p:spPr>
          <a:xfrm>
            <a:off x="457200" y="2030413"/>
            <a:ext cx="8229600" cy="3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Tables and views derived from DataFrames can also be cached.</a:t>
            </a:r>
            <a:endParaRPr/>
          </a:p>
          <a:p>
            <a:pPr marL="400050" lvl="1" indent="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df.createOrReplaceTempView("dfTable")</a:t>
            </a:r>
            <a:endParaRPr/>
          </a:p>
          <a:p>
            <a:pPr marL="400050" lvl="1" indent="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spark.sql("CACHE TABLE dfTable")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When to Cache and Persist</a:t>
            </a:r>
            <a:endParaRPr/>
          </a:p>
        </p:txBody>
      </p:sp>
      <p:sp>
        <p:nvSpPr>
          <p:cNvPr id="259" name="Google Shape;259;p40"/>
          <p:cNvSpPr txBox="1">
            <a:spLocks noGrp="1"/>
          </p:cNvSpPr>
          <p:nvPr>
            <p:ph type="body" idx="1"/>
          </p:nvPr>
        </p:nvSpPr>
        <p:spPr>
          <a:xfrm>
            <a:off x="457200" y="2030427"/>
            <a:ext cx="8229600" cy="4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When to cache and persist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Accessing a large data set repeatedly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Char char="–"/>
            </a:pPr>
            <a:r>
              <a:rPr lang="en-US" sz="1600"/>
              <a:t>DataFrames commonly used during iterative machine learning training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Char char="–"/>
            </a:pPr>
            <a:r>
              <a:rPr lang="en-US" sz="1600"/>
              <a:t>DataFrames commonly accessed for doing frequent transformations during ETL or building data pipelines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When not to cache and persist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DataFrames that are too big to fit in memory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An inexpensive transformation on a DataFrame not requiring frequent use, regardless of size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General Rule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Use memory caching judiciously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Char char="–"/>
            </a:pPr>
            <a:r>
              <a:rPr lang="en-US" sz="1600"/>
              <a:t>Can incur resource costs in serializing and deserializing (depends on the StorageLevel used)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Data Serialization</a:t>
            </a:r>
            <a:endParaRPr/>
          </a:p>
        </p:txBody>
      </p:sp>
      <p:sp>
        <p:nvSpPr>
          <p:cNvPr id="265" name="Google Shape;265;p41"/>
          <p:cNvSpPr txBox="1">
            <a:spLocks noGrp="1"/>
          </p:cNvSpPr>
          <p:nvPr>
            <p:ph type="body" idx="1"/>
          </p:nvPr>
        </p:nvSpPr>
        <p:spPr>
          <a:xfrm>
            <a:off x="457200" y="2030425"/>
            <a:ext cx="8229600" cy="4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</a:rPr>
              <a:t>Serialization plays an important role in the performance of distributed application.</a:t>
            </a:r>
            <a:r>
              <a:rPr lang="en-US" sz="2000"/>
              <a:t> It has a direct impact on the speed of computation.</a:t>
            </a:r>
            <a:endParaRPr sz="20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2000"/>
              <a:t>Spark provides</a:t>
            </a:r>
            <a:r>
              <a:rPr lang="en-US" sz="2000">
                <a:solidFill>
                  <a:srgbClr val="002060"/>
                </a:solidFill>
              </a:rPr>
              <a:t> two serialization libraries:</a:t>
            </a:r>
            <a:endParaRPr sz="2000"/>
          </a:p>
          <a:p>
            <a:pPr marL="457200" lvl="0" indent="-35560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>
                <a:solidFill>
                  <a:srgbClr val="002060"/>
                </a:solidFill>
              </a:rPr>
              <a:t>Java serialization: By default, Spark serializes objects using Java’s ObjectOutputStream framework. Java serialization is slower an</a:t>
            </a:r>
            <a:r>
              <a:rPr lang="en-US" sz="2000"/>
              <a:t>d results in large serialized formats for many classes.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>
                <a:solidFill>
                  <a:srgbClr val="002060"/>
                </a:solidFill>
              </a:rPr>
              <a:t>Kryo serialization: </a:t>
            </a:r>
            <a:r>
              <a:rPr lang="en-US" sz="2000"/>
              <a:t>S</a:t>
            </a:r>
            <a:r>
              <a:rPr lang="en-US" sz="2000">
                <a:solidFill>
                  <a:srgbClr val="002060"/>
                </a:solidFill>
              </a:rPr>
              <a:t>ignificantly faster and more compact than Java serialization (often as much as 10x)</a:t>
            </a:r>
            <a:endParaRPr sz="2000">
              <a:solidFill>
                <a:srgbClr val="00206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D</a:t>
            </a:r>
            <a:r>
              <a:rPr lang="en-US" sz="2000">
                <a:solidFill>
                  <a:srgbClr val="002060"/>
                </a:solidFill>
              </a:rPr>
              <a:t>oes not support all Serializable types.</a:t>
            </a:r>
            <a:endParaRPr sz="20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Data Serialization</a:t>
            </a:r>
            <a:endParaRPr/>
          </a:p>
        </p:txBody>
      </p:sp>
      <p:sp>
        <p:nvSpPr>
          <p:cNvPr id="271" name="Google Shape;271;p42"/>
          <p:cNvSpPr txBox="1">
            <a:spLocks noGrp="1"/>
          </p:cNvSpPr>
          <p:nvPr>
            <p:ph type="body" idx="1"/>
          </p:nvPr>
        </p:nvSpPr>
        <p:spPr>
          <a:xfrm>
            <a:off x="457200" y="2030425"/>
            <a:ext cx="8229600" cy="4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2000"/>
              <a:t>S</a:t>
            </a:r>
            <a:r>
              <a:rPr lang="en-US" sz="2000">
                <a:solidFill>
                  <a:srgbClr val="002060"/>
                </a:solidFill>
              </a:rPr>
              <a:t>witch to using Kryo by initializing your job with a SparkConf and calling conf.set("spark.serializer", "org.apache.spark.serializer.KryoSerializer"). </a:t>
            </a:r>
            <a:endParaRPr sz="2000">
              <a:solidFill>
                <a:srgbClr val="002060"/>
              </a:solidFill>
            </a:endParaRPr>
          </a:p>
          <a:p>
            <a:pPr marL="457200" lvl="0" indent="-35560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>
                <a:solidFill>
                  <a:srgbClr val="002060"/>
                </a:solidFill>
              </a:rPr>
              <a:t>This setting configures the serializer used for not only shuffling data between worker nodes but also when serializing RDDs to disk.</a:t>
            </a:r>
            <a:endParaRPr sz="200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sz="20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Family of Spark Joins</a:t>
            </a:r>
            <a:endParaRPr/>
          </a:p>
        </p:txBody>
      </p:sp>
      <p:sp>
        <p:nvSpPr>
          <p:cNvPr id="277" name="Google Shape;277;p43"/>
          <p:cNvSpPr txBox="1">
            <a:spLocks noGrp="1"/>
          </p:cNvSpPr>
          <p:nvPr>
            <p:ph type="body" idx="1"/>
          </p:nvPr>
        </p:nvSpPr>
        <p:spPr>
          <a:xfrm>
            <a:off x="457200" y="2030413"/>
            <a:ext cx="8229600" cy="3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Need to be mindful of join operations that trigger expensive movement of data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Increased demand on compute and network resources from the cluster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Re-organizing data can alleviate data movement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Join operations are a common type of transformation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Spark SQL offers join transformations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inner joins, outer joins, left joins, outer joins, etc.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All of the </a:t>
            </a:r>
            <a:r>
              <a:rPr lang="en-US" sz="2000">
                <a:solidFill>
                  <a:srgbClr val="B45F06"/>
                </a:solidFill>
              </a:rPr>
              <a:t>join operations trigger a large amount of data movement across Spark executors</a:t>
            </a:r>
            <a:endParaRPr>
              <a:solidFill>
                <a:srgbClr val="B45F06"/>
              </a:solidFill>
            </a:endParaRPr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Viewing and Setting Configurations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781750" y="2226775"/>
            <a:ext cx="7521300" cy="2558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00050" lvl="1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# Viewing Spark SQL-specific Spark configs</a:t>
            </a:r>
            <a:endParaRPr sz="1600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00050" lvl="1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spark.sql</a:t>
            </a:r>
            <a:r>
              <a:rPr lang="en-US" sz="16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("SET -v").select("key", "value").\</a:t>
            </a:r>
            <a:endParaRPr sz="2800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00050" lvl="1" indent="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		show(n=5, truncate=False)</a:t>
            </a:r>
            <a:endParaRPr sz="2800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00050" lvl="1" indent="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endParaRPr sz="1600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00050" lvl="1" indent="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spark.conf.get</a:t>
            </a:r>
            <a:r>
              <a:rPr lang="en-US" sz="16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US" sz="160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spark.sql.shuffle.partitions</a:t>
            </a:r>
            <a:r>
              <a:rPr lang="en-US" sz="16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2800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00050" lvl="1" indent="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spark.conf.set</a:t>
            </a:r>
            <a:r>
              <a:rPr lang="en-US" sz="16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US" sz="160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spark.sql.shuffle.partitions</a:t>
            </a:r>
            <a:r>
              <a:rPr lang="en-US" sz="16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", 5)</a:t>
            </a:r>
            <a:endParaRPr sz="2800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00050" lvl="1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spark.conf.get</a:t>
            </a:r>
            <a:r>
              <a:rPr lang="en-US" sz="16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US" sz="160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spark.sql.shuffle.partitions</a:t>
            </a:r>
            <a:r>
              <a:rPr lang="en-US" sz="16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Family of Spark Joins</a:t>
            </a:r>
            <a:endParaRPr/>
          </a:p>
        </p:txBody>
      </p:sp>
      <p:sp>
        <p:nvSpPr>
          <p:cNvPr id="283" name="Google Shape;283;p44"/>
          <p:cNvSpPr txBox="1">
            <a:spLocks noGrp="1"/>
          </p:cNvSpPr>
          <p:nvPr>
            <p:ph type="body" idx="1"/>
          </p:nvPr>
        </p:nvSpPr>
        <p:spPr>
          <a:xfrm>
            <a:off x="457200" y="2030427"/>
            <a:ext cx="8229600" cy="43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 dirty="0"/>
              <a:t>During join transformations, Spark computes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 dirty="0"/>
              <a:t>What data to produce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 dirty="0"/>
              <a:t>What keys and associated data to write to the disk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 dirty="0"/>
              <a:t>How to transfer those keys and data to nodes as part of operations like </a:t>
            </a:r>
            <a:r>
              <a:rPr lang="en-US" sz="2000" dirty="0" err="1">
                <a:latin typeface="Courier"/>
                <a:ea typeface="Courier"/>
                <a:cs typeface="Courier"/>
                <a:sym typeface="Courier"/>
              </a:rPr>
              <a:t>groupBy</a:t>
            </a:r>
            <a:r>
              <a:rPr lang="en-US" sz="2000" dirty="0"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lang="en-US" sz="2000" dirty="0"/>
              <a:t>, </a:t>
            </a:r>
            <a:r>
              <a:rPr lang="en-US" sz="2000" dirty="0">
                <a:latin typeface="Courier"/>
                <a:ea typeface="Courier"/>
                <a:cs typeface="Courier"/>
                <a:sym typeface="Courier"/>
              </a:rPr>
              <a:t>join()</a:t>
            </a:r>
            <a:r>
              <a:rPr lang="en-US" sz="2000" dirty="0"/>
              <a:t>, </a:t>
            </a:r>
            <a:r>
              <a:rPr lang="en-US" sz="2000" dirty="0" err="1">
                <a:latin typeface="Courier"/>
                <a:ea typeface="Courier"/>
                <a:cs typeface="Courier"/>
                <a:sym typeface="Courier"/>
              </a:rPr>
              <a:t>agg</a:t>
            </a:r>
            <a:r>
              <a:rPr lang="en-US" sz="2000" dirty="0"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"/>
                <a:ea typeface="Courier"/>
                <a:cs typeface="Courier"/>
                <a:sym typeface="Courier"/>
              </a:rPr>
              <a:t>sortBy</a:t>
            </a:r>
            <a:r>
              <a:rPr lang="en-US" sz="2000" dirty="0"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lang="en-US" sz="2000" dirty="0"/>
              <a:t>, and </a:t>
            </a:r>
            <a:r>
              <a:rPr lang="en-US" sz="2000" dirty="0" err="1">
                <a:latin typeface="Courier"/>
                <a:ea typeface="Courier"/>
                <a:cs typeface="Courier"/>
                <a:sym typeface="Courier"/>
              </a:rPr>
              <a:t>reduceByKey</a:t>
            </a:r>
            <a:r>
              <a:rPr lang="en-US" sz="2000" dirty="0"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lang="en-US" sz="2000" dirty="0"/>
              <a:t>; referred to as the </a:t>
            </a:r>
            <a:r>
              <a:rPr lang="en-US" sz="2000" i="1" dirty="0">
                <a:solidFill>
                  <a:srgbClr val="B45F06"/>
                </a:solidFill>
              </a:rPr>
              <a:t>shuffle</a:t>
            </a:r>
            <a:r>
              <a:rPr lang="en-US" sz="2000" dirty="0"/>
              <a:t>. 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 dirty="0"/>
              <a:t>Spark’s </a:t>
            </a:r>
            <a:r>
              <a:rPr lang="en-US" sz="2000" u="sng" dirty="0">
                <a:solidFill>
                  <a:schemeClr val="hlink"/>
                </a:solidFill>
                <a:hlinkClick r:id="rId3"/>
              </a:rPr>
              <a:t>five distinct join strategies</a:t>
            </a:r>
            <a:r>
              <a:rPr lang="en-US" sz="2000" dirty="0"/>
              <a:t> for exchanging, moving, sorting, grouping, and merging data across executors: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 b="1" dirty="0"/>
              <a:t>broadcast hash join (BHJ)</a:t>
            </a:r>
            <a:r>
              <a:rPr lang="en-US" sz="2000" dirty="0"/>
              <a:t>, shuffle hash join (SHJ), </a:t>
            </a:r>
            <a:r>
              <a:rPr lang="en-US" sz="2000" b="1" dirty="0"/>
              <a:t>shuffle sort merge join (SMJ)</a:t>
            </a:r>
            <a:r>
              <a:rPr lang="en-US" sz="2000" dirty="0"/>
              <a:t>, broadcast nested loop join (BNLJ) and shuffle-and-replicate nested loop join (Cartesian product join)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 dirty="0"/>
              <a:t>BHJ and SMJ are most common ones</a:t>
            </a:r>
            <a:endParaRPr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Family of Spark Joins - BHJ</a:t>
            </a:r>
            <a:endParaRPr/>
          </a:p>
        </p:txBody>
      </p:sp>
      <p:sp>
        <p:nvSpPr>
          <p:cNvPr id="289" name="Google Shape;289;p45"/>
          <p:cNvSpPr txBox="1">
            <a:spLocks noGrp="1"/>
          </p:cNvSpPr>
          <p:nvPr>
            <p:ph type="body" idx="1"/>
          </p:nvPr>
        </p:nvSpPr>
        <p:spPr>
          <a:xfrm>
            <a:off x="457200" y="2030427"/>
            <a:ext cx="8229600" cy="4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Broadcast Hash Join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Also known as a </a:t>
            </a:r>
            <a:r>
              <a:rPr lang="en-US" sz="2000" i="1"/>
              <a:t>map-side-only join</a:t>
            </a:r>
            <a:r>
              <a:rPr lang="en-US" sz="2000"/>
              <a:t>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Employed when two data sets need to be joined over certain conditions or columns: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Char char="–"/>
            </a:pPr>
            <a:r>
              <a:rPr lang="en-US" sz="1600"/>
              <a:t>One small data set fitting in the driver’s and executors memory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Char char="–"/>
            </a:pPr>
            <a:r>
              <a:rPr lang="en-US" sz="1600"/>
              <a:t>Another large enough data set that can be spared from movement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Using a Spark broadcast variable, the smaller data set is broadcasted by the driver to all Spark executors which is joined with the larger data set on each executor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>
                <a:solidFill>
                  <a:srgbClr val="B45F06"/>
                </a:solidFill>
              </a:rPr>
              <a:t>By default Spark uses BHJ if the smaller data set is less than 10 MB </a:t>
            </a:r>
            <a:r>
              <a:rPr lang="en-US" sz="2000"/>
              <a:t>(configured via 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spark.sql.autoBroadcastJoinThreshold</a:t>
            </a:r>
            <a:r>
              <a:rPr lang="en-US" sz="2000"/>
              <a:t>)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Common use case: </a:t>
            </a:r>
            <a:r>
              <a:rPr lang="en-US" sz="2000">
                <a:solidFill>
                  <a:srgbClr val="B45F06"/>
                </a:solidFill>
              </a:rPr>
              <a:t>when there is a common key between two DataFrames</a:t>
            </a:r>
            <a:endParaRPr sz="20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Family of Spark Joins - BHJ</a:t>
            </a:r>
            <a:endParaRPr/>
          </a:p>
        </p:txBody>
      </p:sp>
      <p:pic>
        <p:nvPicPr>
          <p:cNvPr id="295" name="Google Shape;2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75" y="1886688"/>
            <a:ext cx="8665052" cy="4522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Family of Spark Joins - BHJ</a:t>
            </a:r>
            <a:endParaRPr/>
          </a:p>
        </p:txBody>
      </p:sp>
      <p:sp>
        <p:nvSpPr>
          <p:cNvPr id="301" name="Google Shape;301;p47"/>
          <p:cNvSpPr txBox="1">
            <a:spLocks noGrp="1"/>
          </p:cNvSpPr>
          <p:nvPr>
            <p:ph type="body" idx="1"/>
          </p:nvPr>
        </p:nvSpPr>
        <p:spPr>
          <a:xfrm>
            <a:off x="528275" y="2030427"/>
            <a:ext cx="8229600" cy="44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// In Scala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import org.apache.spark.sql.functions.broadcast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val joinedDF = playersDF.join(broadcast(clubsDF),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	"key1 === key2")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Code above forces Spark to do a broadcast join.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It will resort to this type of join by default if the size of the smaller data set is below the 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spark.sql.autoBroadcastJoinThreshold</a:t>
            </a:r>
            <a:r>
              <a:rPr lang="en-US" sz="2000"/>
              <a:t>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BHJ is the </a:t>
            </a:r>
            <a:r>
              <a:rPr lang="en-US" sz="2000">
                <a:solidFill>
                  <a:srgbClr val="B45F06"/>
                </a:solidFill>
              </a:rPr>
              <a:t>easiest and fastest join</a:t>
            </a:r>
            <a:r>
              <a:rPr lang="en-US" sz="2000"/>
              <a:t>.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Char char="–"/>
            </a:pPr>
            <a:r>
              <a:rPr lang="en-US" sz="1600"/>
              <a:t>Does not involve any shuffle of the data set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Char char="–"/>
            </a:pPr>
            <a:r>
              <a:rPr lang="en-US" sz="1600"/>
              <a:t>All the data is available locally to the executor after a broadcast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Char char="–"/>
            </a:pPr>
            <a:r>
              <a:rPr lang="en-US" sz="1600"/>
              <a:t>Need to make sure that there is enough memory on the driver and the executors.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Family of Spark Joins - BHJ</a:t>
            </a:r>
            <a:endParaRPr/>
          </a:p>
        </p:txBody>
      </p:sp>
      <p:sp>
        <p:nvSpPr>
          <p:cNvPr id="307" name="Google Shape;307;p48"/>
          <p:cNvSpPr txBox="1">
            <a:spLocks noGrp="1"/>
          </p:cNvSpPr>
          <p:nvPr>
            <p:ph type="body" idx="1"/>
          </p:nvPr>
        </p:nvSpPr>
        <p:spPr>
          <a:xfrm>
            <a:off x="457200" y="2030427"/>
            <a:ext cx="8229600" cy="42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Use BHJ when</a:t>
            </a:r>
            <a:endParaRPr sz="2000"/>
          </a:p>
          <a:p>
            <a:pPr marL="457200" lvl="0" indent="-355600" algn="l" rtl="0">
              <a:spcBef>
                <a:spcPts val="32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Each key within the smaller and larger data sets is hashed to the same partition by Spark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One data set is much smaller than the other (and within the default config of 10 MB, or more if you have sufficient memory)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You only want to perform an equi-join, to combine two data sets based on matching unsorted keys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You are not worried by excessive network bandwidth usage or OOM errors, because the smaller data set will be broadcast to all Spark executors </a:t>
            </a:r>
            <a:endParaRPr sz="20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Note: Specifying a value of -1 in spark.sql.autoBroadcastJoinThreshold will cause Spark to always resort to a shuffle sort merge join,</a:t>
            </a:r>
            <a:endParaRPr sz="20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Family of Spark Joins - SMJ</a:t>
            </a:r>
            <a:endParaRPr/>
          </a:p>
        </p:txBody>
      </p:sp>
      <p:sp>
        <p:nvSpPr>
          <p:cNvPr id="313" name="Google Shape;313;p49"/>
          <p:cNvSpPr txBox="1">
            <a:spLocks noGrp="1"/>
          </p:cNvSpPr>
          <p:nvPr>
            <p:ph type="body" idx="1"/>
          </p:nvPr>
        </p:nvSpPr>
        <p:spPr>
          <a:xfrm>
            <a:off x="528275" y="2030427"/>
            <a:ext cx="8229600" cy="4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The sort-merge (or Shuffle Sort Merge Join) algorithm is an efficient way to </a:t>
            </a:r>
            <a:r>
              <a:rPr lang="en-US" sz="2000">
                <a:solidFill>
                  <a:srgbClr val="B45F06"/>
                </a:solidFill>
              </a:rPr>
              <a:t>merge two large data sets over a common key that is sortable, unique, and can be assigned to or stored in the same partition</a:t>
            </a:r>
            <a:r>
              <a:rPr lang="en-US" sz="2000"/>
              <a:t> (two data sets with a common hashable key that ends up being on the same partition).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Char char="–"/>
            </a:pPr>
            <a:r>
              <a:rPr lang="en-US" sz="1600"/>
              <a:t>All rows within each data set with the same key are </a:t>
            </a:r>
            <a:r>
              <a:rPr lang="en-US" sz="1600">
                <a:solidFill>
                  <a:srgbClr val="B45F06"/>
                </a:solidFill>
              </a:rPr>
              <a:t>hashed on the same partition on the same executor.</a:t>
            </a:r>
            <a:endParaRPr>
              <a:solidFill>
                <a:srgbClr val="B45F06"/>
              </a:solidFill>
            </a:endParaRPr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Char char="–"/>
            </a:pPr>
            <a:r>
              <a:rPr lang="en-US" sz="1600"/>
              <a:t>This </a:t>
            </a:r>
            <a:r>
              <a:rPr lang="en-US" sz="1600">
                <a:solidFill>
                  <a:srgbClr val="B45F06"/>
                </a:solidFill>
              </a:rPr>
              <a:t>requires data to be collocated or exchanged between executors</a:t>
            </a:r>
            <a:r>
              <a:rPr lang="en-US" sz="1600"/>
              <a:t>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Has two phases:</a:t>
            </a:r>
            <a:endParaRPr/>
          </a:p>
          <a:p>
            <a:pPr marL="800100" lvl="1" indent="-34290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AutoNum type="arabicPeriod"/>
            </a:pPr>
            <a:r>
              <a:rPr lang="en-US" sz="1600"/>
              <a:t>Sort phase – Sorts each data set by its desired join key. </a:t>
            </a:r>
            <a:endParaRPr/>
          </a:p>
          <a:p>
            <a:pPr marL="800100" lvl="1" indent="-34290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AutoNum type="arabicPeriod"/>
            </a:pPr>
            <a:r>
              <a:rPr lang="en-US" sz="1600"/>
              <a:t>Merge phase – Iterates over each key in the row from each data set and merges rows if two keys match</a:t>
            </a:r>
            <a:endParaRPr/>
          </a:p>
          <a:p>
            <a:pPr marL="40005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By default, the SortMergeJoin is enabled via 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spark.sql.join.preferSortMergeJoin</a:t>
            </a:r>
            <a:r>
              <a:rPr lang="en-US" sz="2000"/>
              <a:t>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Family of Spark Joins - SMJ</a:t>
            </a:r>
            <a:endParaRPr/>
          </a:p>
        </p:txBody>
      </p:sp>
      <p:pic>
        <p:nvPicPr>
          <p:cNvPr id="319" name="Google Shape;31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80113"/>
            <a:ext cx="5600648" cy="4522787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50"/>
          <p:cNvSpPr txBox="1"/>
          <p:nvPr/>
        </p:nvSpPr>
        <p:spPr>
          <a:xfrm>
            <a:off x="6144000" y="1835900"/>
            <a:ext cx="30000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The Exchange is expensive and requires partitions to be shuffled across the network between executors.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Family of Spark Joins - SMJ</a:t>
            </a:r>
            <a:endParaRPr/>
          </a:p>
        </p:txBody>
      </p:sp>
      <p:sp>
        <p:nvSpPr>
          <p:cNvPr id="326" name="Google Shape;326;p51"/>
          <p:cNvSpPr txBox="1">
            <a:spLocks noGrp="1"/>
          </p:cNvSpPr>
          <p:nvPr>
            <p:ph type="body" idx="1"/>
          </p:nvPr>
        </p:nvSpPr>
        <p:spPr>
          <a:xfrm>
            <a:off x="457200" y="2030413"/>
            <a:ext cx="8229600" cy="3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 b="1"/>
              <a:t>Optimizing the shuffle sort merge join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Within SMJ, the Exchange (shuffle) step can be eliminated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Char char="–"/>
            </a:pPr>
            <a:r>
              <a:rPr lang="en-US" sz="1600"/>
              <a:t>Create partitioned buckets for common sorted keys or columns on which to perform frequent equi-joins. 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Char char="–"/>
            </a:pPr>
            <a:r>
              <a:rPr lang="en-US" sz="1600"/>
              <a:t>Explicit number of buckets can be created to store specific sorted columns (one key per bucket).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Char char="–"/>
            </a:pPr>
            <a:r>
              <a:rPr lang="en-US" sz="1600"/>
              <a:t>Presorting and reorganizing data in this way can boost performance.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Family of Spark Joins - SMJ</a:t>
            </a:r>
            <a:endParaRPr/>
          </a:p>
        </p:txBody>
      </p:sp>
      <p:sp>
        <p:nvSpPr>
          <p:cNvPr id="332" name="Google Shape;332;p52"/>
          <p:cNvSpPr/>
          <p:nvPr/>
        </p:nvSpPr>
        <p:spPr>
          <a:xfrm>
            <a:off x="457200" y="1776675"/>
            <a:ext cx="8229600" cy="47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import org.apache.spark.sql.functions._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import org.apache.spark.sql.SaveMode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// Save as managed tables by </a:t>
            </a:r>
            <a:r>
              <a:rPr lang="en-US" b="1">
                <a:latin typeface="Courier"/>
                <a:ea typeface="Courier"/>
                <a:cs typeface="Courier"/>
                <a:sym typeface="Courier"/>
              </a:rPr>
              <a:t>bucketing them in Parquet format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usersDF.orderBy(asc("uid"))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.write.format("parquet")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latin typeface="Courier"/>
                <a:ea typeface="Courier"/>
                <a:cs typeface="Courier"/>
                <a:sym typeface="Courier"/>
              </a:rPr>
              <a:t>.bucketBy(8, "uid")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.mode(SaveMode.OverWrite)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.saveAsTable("UsersTbl")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ordersDF.orderBy(asc("users_id"))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.write.format("parquet")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latin typeface="Courier"/>
                <a:ea typeface="Courier"/>
                <a:cs typeface="Courier"/>
                <a:sym typeface="Courier"/>
              </a:rPr>
              <a:t>.bucketBy(8, "users_id")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.mode(SaveMode.OverWrite)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.saveAsTable("OrdersTbl")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spark.sql("CACHE TABLE UsersTbl")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spark.sql("CACHE TABLE OrdersTbl")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val usersBucketDF = spark.table("UsersTbl")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val ordersBucketDF = spark.table("OrdersTbl")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val joinUsersOrdersBucketDF = ordersBucketDF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.join(usersBucketDF, $"users_id" === $"uid")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joinUsersOrdersBucketDF.show(false)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Family of Spark Joins - SMJ</a:t>
            </a:r>
            <a:endParaRPr/>
          </a:p>
        </p:txBody>
      </p:sp>
      <p:pic>
        <p:nvPicPr>
          <p:cNvPr id="338" name="Google Shape;33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600" y="1874863"/>
            <a:ext cx="4962802" cy="4522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Configuration Precedence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457200" y="2030413"/>
            <a:ext cx="8229600" cy="367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An order of precedence determines which values are honored when setting Spark properties: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AutoNum type="arabicPeriod"/>
            </a:pPr>
            <a:r>
              <a:rPr lang="en-US" sz="2000"/>
              <a:t>All values or flags defined in spark-defaults.conf will be read first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AutoNum type="arabicPeriod"/>
            </a:pPr>
            <a:r>
              <a:rPr lang="en-US" sz="2000"/>
              <a:t>Configs supplied on the command line after that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AutoNum type="arabicPeriod"/>
            </a:pPr>
            <a:r>
              <a:rPr lang="en-US" sz="2000"/>
              <a:t>Lastly, the configs set via SparkSession in the Spark application</a:t>
            </a:r>
            <a:endParaRPr/>
          </a:p>
          <a:p>
            <a:pPr marL="457200" lvl="0" indent="-3302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All the properties will be merged. The properties specified in the Spark application takes the precedence. The value specified on the command line overrides the settings in the configuration file.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4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Family of Spark Joins - SMJ</a:t>
            </a:r>
            <a:endParaRPr/>
          </a:p>
        </p:txBody>
      </p:sp>
      <p:sp>
        <p:nvSpPr>
          <p:cNvPr id="344" name="Google Shape;344;p54"/>
          <p:cNvSpPr txBox="1">
            <a:spLocks noGrp="1"/>
          </p:cNvSpPr>
          <p:nvPr>
            <p:ph type="body" idx="1"/>
          </p:nvPr>
        </p:nvSpPr>
        <p:spPr>
          <a:xfrm>
            <a:off x="457200" y="2030413"/>
            <a:ext cx="8229600" cy="3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 b="1"/>
              <a:t>When to use a shuffle sort merge join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When each key within two large data sets can be sorted and hashed to the same partition by Spark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When there is a need to perform only equi-joins to combine two data sets based on matching sorted keys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When Exchange and Sort operations which cause large shuffles across the network need to be prevented.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5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Inspecting the Spark UI</a:t>
            </a:r>
            <a:endParaRPr/>
          </a:p>
        </p:txBody>
      </p:sp>
      <p:sp>
        <p:nvSpPr>
          <p:cNvPr id="350" name="Google Shape;350;p55"/>
          <p:cNvSpPr txBox="1">
            <a:spLocks noGrp="1"/>
          </p:cNvSpPr>
          <p:nvPr>
            <p:ph type="body" idx="1"/>
          </p:nvPr>
        </p:nvSpPr>
        <p:spPr>
          <a:xfrm>
            <a:off x="457200" y="2452688"/>
            <a:ext cx="8229600" cy="367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 u="sng" dirty="0">
                <a:solidFill>
                  <a:schemeClr val="hlink"/>
                </a:solidFill>
                <a:hlinkClick r:id="rId3"/>
              </a:rPr>
              <a:t>https://spark.apache.org/docs/3.0.1/web-ui.html</a:t>
            </a:r>
            <a:endParaRPr sz="20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6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Further Reading</a:t>
            </a:r>
            <a:endParaRPr dirty="0"/>
          </a:p>
        </p:txBody>
      </p:sp>
      <p:sp>
        <p:nvSpPr>
          <p:cNvPr id="356" name="Google Shape;356;p56"/>
          <p:cNvSpPr txBox="1">
            <a:spLocks noGrp="1"/>
          </p:cNvSpPr>
          <p:nvPr>
            <p:ph type="body" idx="1"/>
          </p:nvPr>
        </p:nvSpPr>
        <p:spPr>
          <a:xfrm>
            <a:off x="457200" y="2030425"/>
            <a:ext cx="8473500" cy="44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Char char="•"/>
            </a:pPr>
            <a:r>
              <a:rPr lang="en-US" sz="1600"/>
              <a:t>Tuning Apache Spark for Large Scale Workloads: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https://www.youtube.com/watch?v=5dga0UT4RI8</a:t>
            </a:r>
            <a:endParaRPr sz="1600"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•"/>
            </a:pPr>
            <a:r>
              <a:rPr lang="en-US" sz="1600"/>
              <a:t>Hive Bucketing in Apache Spark: </a:t>
            </a:r>
            <a:r>
              <a:rPr lang="en-US" sz="1600" u="sng">
                <a:solidFill>
                  <a:schemeClr val="hlink"/>
                </a:solidFill>
                <a:hlinkClick r:id="rId4"/>
              </a:rPr>
              <a:t>https://www.youtube.com/watch?v=6BD-Vv-ViBw&amp;=645s</a:t>
            </a:r>
            <a:endParaRPr sz="1600"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•"/>
            </a:pPr>
            <a:r>
              <a:rPr lang="en-US" sz="1600"/>
              <a:t>Spark + Parquet In Depth: </a:t>
            </a:r>
            <a:r>
              <a:rPr lang="en-US" sz="1600" u="sng">
                <a:solidFill>
                  <a:schemeClr val="hlink"/>
                </a:solidFill>
                <a:hlinkClick r:id="rId5"/>
              </a:rPr>
              <a:t>https://www.youtube.com/watch?v=_0Wpwj_gvzg</a:t>
            </a:r>
            <a:endParaRPr sz="1600"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Why You Should Care about Data Layout in the Filesystem: </a:t>
            </a:r>
            <a:r>
              <a:rPr lang="en-US" sz="1600" u="sng">
                <a:solidFill>
                  <a:schemeClr val="hlink"/>
                </a:solidFill>
                <a:hlinkClick r:id="rId6"/>
              </a:rPr>
              <a:t>https://databricks.com/session/why-you-should-care-about-data-layout-in-the-filesystem</a:t>
            </a:r>
            <a:endParaRPr sz="1600"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Deep Dive: Apache Spark Memory Management: </a:t>
            </a:r>
            <a:r>
              <a:rPr lang="en-US" sz="1600" u="sng">
                <a:solidFill>
                  <a:schemeClr val="hlink"/>
                </a:solidFill>
                <a:hlinkClick r:id="rId7"/>
              </a:rPr>
              <a:t>https://www.youtube.com/watch?v=dPHrykZL8Cg</a:t>
            </a:r>
            <a:endParaRPr sz="1600"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Decoding Memory in Spark: </a:t>
            </a:r>
            <a:r>
              <a:rPr lang="en-US" sz="1600" u="sng">
                <a:solidFill>
                  <a:schemeClr val="hlink"/>
                </a:solidFill>
                <a:hlinkClick r:id="rId8"/>
              </a:rPr>
              <a:t>https://medium.com/walmartglobaltech/decoding-memory-in-spark-parameters-that-are-often-confused-c11be7488a24</a:t>
            </a:r>
            <a:endParaRPr sz="1600"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Bucketing in Spark SQL 2.3: </a:t>
            </a:r>
            <a:r>
              <a:rPr lang="en-US" sz="1600" u="sng">
                <a:solidFill>
                  <a:schemeClr val="hlink"/>
                </a:solidFill>
                <a:hlinkClick r:id="rId9"/>
              </a:rPr>
              <a:t>https://databricks.com/session/bucketing-in-spark-sql-2-3</a:t>
            </a:r>
            <a:endParaRPr sz="1600"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Bucketing 2.0: Improve Spark SQL Performance by Removing Shuffle: </a:t>
            </a:r>
            <a:r>
              <a:rPr lang="en-US" sz="1600" u="sng">
                <a:solidFill>
                  <a:schemeClr val="hlink"/>
                </a:solidFill>
                <a:hlinkClick r:id="rId10"/>
              </a:rPr>
              <a:t>https://databricks.com/session_na20/bucketing-2-0-improve-spark-sql-performance-by-removing-shuffle</a:t>
            </a:r>
            <a:endParaRPr sz="1600"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The Parquet Format and Performance Optimization Opportunities: </a:t>
            </a:r>
            <a:r>
              <a:rPr lang="en-US" sz="1600" u="sng">
                <a:solidFill>
                  <a:schemeClr val="hlink"/>
                </a:solidFill>
                <a:hlinkClick r:id="rId11"/>
              </a:rPr>
              <a:t>https://www.youtube.com/watch?v=1j8SdS7s_NY</a:t>
            </a:r>
            <a:endParaRPr sz="1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7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Lots of Links</a:t>
            </a:r>
            <a:endParaRPr/>
          </a:p>
        </p:txBody>
      </p:sp>
      <p:sp>
        <p:nvSpPr>
          <p:cNvPr id="362" name="Google Shape;362;p57"/>
          <p:cNvSpPr txBox="1">
            <a:spLocks noGrp="1"/>
          </p:cNvSpPr>
          <p:nvPr>
            <p:ph type="body" idx="1"/>
          </p:nvPr>
        </p:nvSpPr>
        <p:spPr>
          <a:xfrm>
            <a:off x="457200" y="2030428"/>
            <a:ext cx="8229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https://spark.apache.org/docs/latest/configuration.html#dynamic-allocation</a:t>
            </a:r>
            <a:endParaRPr sz="1600"/>
          </a:p>
          <a:p>
            <a:pPr marL="342900" lvl="0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https://spark.apache.org/docs/latest/job-scheduling.html#dynamic-resource-allocation</a:t>
            </a:r>
            <a:endParaRPr sz="1600"/>
          </a:p>
          <a:p>
            <a:pPr marL="342900" lvl="0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5"/>
              </a:rPr>
              <a:t>https://towardsdatascience.com/how-does-facebook-tune-apache-spark-for-large-scale-workloads-3238ddda0830</a:t>
            </a:r>
            <a:endParaRPr sz="1600"/>
          </a:p>
          <a:p>
            <a:pPr marL="342900" lvl="0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6"/>
              </a:rPr>
              <a:t>https://docs.databricks.com/delta/data-transformation/index.html</a:t>
            </a:r>
            <a:endParaRPr sz="1600"/>
          </a:p>
          <a:p>
            <a:pPr marL="342900" lvl="0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7"/>
              </a:rPr>
              <a:t>https://databricks.com/session/which-data-broke-my-code-inspecting-spark-transformations</a:t>
            </a:r>
            <a:endParaRPr sz="1600"/>
          </a:p>
          <a:p>
            <a:pPr marL="342900" lvl="0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8"/>
              </a:rPr>
              <a:t>https://databricks.com/session/why-you-should-care-about-data-layout-in-the-filesystem</a:t>
            </a:r>
            <a:endParaRPr sz="1600"/>
          </a:p>
          <a:p>
            <a:pPr marL="342900" lvl="0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9"/>
              </a:rPr>
              <a:t>https://mungingdata.com/apache-spark/partitionby/</a:t>
            </a:r>
            <a:endParaRPr sz="1600"/>
          </a:p>
          <a:p>
            <a:pPr marL="342900" lvl="0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10"/>
              </a:rPr>
              <a:t>https://0x0fff.com/spark-memory-management/</a:t>
            </a:r>
            <a:endParaRPr sz="1600"/>
          </a:p>
          <a:p>
            <a:pPr marL="342900" lvl="0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11"/>
              </a:rPr>
              <a:t>https://dzone.com/articles/accumulator-vs-broadcast-variables-in-spark</a:t>
            </a:r>
            <a:endParaRPr sz="1600"/>
          </a:p>
          <a:p>
            <a:pPr marL="342900" lvl="0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12"/>
              </a:rPr>
              <a:t>https://jaceklaskowski.gitbooks.io/mastering-spark-sql/content/spark-sql-bucketing.html</a:t>
            </a:r>
            <a:endParaRPr sz="1600"/>
          </a:p>
          <a:p>
            <a:pPr marL="342900" lvl="0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13"/>
              </a:rPr>
              <a:t>https://www.slideshare.net/databricks/bucketing-20-improve-spark-sql-performance-by-removing-shuffle</a:t>
            </a:r>
            <a:endParaRPr sz="1600"/>
          </a:p>
          <a:p>
            <a:pPr marL="342900" lvl="0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14"/>
              </a:rPr>
              <a:t>https://www.youtube.com/watch?v=6BD-Vv-ViBw</a:t>
            </a:r>
            <a:endParaRPr sz="1600"/>
          </a:p>
          <a:p>
            <a:pPr marL="342900" lvl="0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15"/>
              </a:rPr>
              <a:t>https://spark.apache.org/docs/latest/tuning.html</a:t>
            </a:r>
            <a:endParaRPr sz="1600"/>
          </a:p>
          <a:p>
            <a:pPr marL="342900" lvl="0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16"/>
              </a:rPr>
              <a:t>https://spark.apache.org/docs/latest/configuration.html</a:t>
            </a:r>
            <a:endParaRPr sz="1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8"/>
          <p:cNvSpPr txBox="1">
            <a:spLocks noGrp="1"/>
          </p:cNvSpPr>
          <p:nvPr>
            <p:ph type="title"/>
          </p:nvPr>
        </p:nvSpPr>
        <p:spPr>
          <a:xfrm>
            <a:off x="457200" y="11588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pic>
        <p:nvPicPr>
          <p:cNvPr id="368" name="Google Shape;368;p58" descr="Image result for questi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89717"/>
            <a:ext cx="9144000" cy="39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Scaling for Large Workloads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457200" y="2030413"/>
            <a:ext cx="8229600" cy="367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Sources of job failures: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Resource starvation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Gradual performance degradation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Spark Configurations can affect three components: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Spark Driver – responsible for coordinating with the cluster manager for resources and launch executors in a cluster and schedule Spark tasks to on them.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The executor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Shuffle service running on the executor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Dynamic Resource Allocation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457200" y="2030413"/>
            <a:ext cx="8229600" cy="367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Spark provides a mechanism to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dynamically adjust the resources</a:t>
            </a:r>
            <a:r>
              <a:rPr lang="en-US" sz="2000"/>
              <a:t> a Spark application occupies based on the workload. 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The application may give resources back to the cluster if they are no longer used and request them again later when there is demand. 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Useful:</a:t>
            </a:r>
            <a:endParaRPr sz="2000"/>
          </a:p>
          <a:p>
            <a:pPr marL="742950" lvl="1" indent="-31115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Multiple applications sharing resources in a Spark cluster.</a:t>
            </a:r>
            <a:endParaRPr sz="2000"/>
          </a:p>
          <a:p>
            <a:pPr marL="742950" lvl="1" indent="-31115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Streaming, where the data flow volume may be uneven</a:t>
            </a:r>
            <a:endParaRPr sz="2000"/>
          </a:p>
          <a:p>
            <a:pPr marL="742950" lvl="1" indent="-31115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Data analytics, where there is high traffic of SQL queries during peak hours. 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Dynamic Resource Allocation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457200" y="2030427"/>
            <a:ext cx="8229600" cy="42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spark.dynamicAllocation.enabled</a:t>
            </a:r>
            <a:r>
              <a:rPr lang="en-US" sz="2000"/>
              <a:t>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Whether to use dynamic resource allocation, which scales the number of executors registered with this application up and down based on the workload.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By default, 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spark.dynamicAllocation.enabled</a:t>
            </a:r>
            <a:r>
              <a:rPr lang="en-US" sz="2000"/>
              <a:t> is false.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spark.dynamicAllocation.minExecutors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urier"/>
              <a:buChar char="–"/>
            </a:pPr>
            <a:r>
              <a:rPr lang="en-US" sz="2000"/>
              <a:t>Lower bound for the number of executors if dynamic allocation is enabled.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Dynamic Resource Allocation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457200" y="2030427"/>
            <a:ext cx="8229600" cy="42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320"/>
              </a:spcBef>
              <a:spcAft>
                <a:spcPts val="0"/>
              </a:spcAft>
              <a:buSzPts val="2000"/>
              <a:buFont typeface="Courier"/>
              <a:buChar char="•"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spark.dynamicAllocation.schedulerBacklogTimeout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urier"/>
              <a:buChar char="–"/>
            </a:pPr>
            <a:r>
              <a:rPr lang="en-US" sz="2000"/>
              <a:t>If dynamic allocation is enabled and there have been pending tasks backlogged for more than this duration, new executors will be requested.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urier"/>
              <a:buChar char="•"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spark.dynamicAllocation.maxExecutors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urier"/>
              <a:buChar char="–"/>
            </a:pPr>
            <a:r>
              <a:rPr lang="en-US" sz="2000"/>
              <a:t>Upper bound for the number of executors if dynamic allocation is enabled.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urier"/>
              <a:buChar char="•"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spark.dynamicAllocation.executorIdleTimeout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urier"/>
              <a:buChar char="–"/>
            </a:pPr>
            <a:r>
              <a:rPr lang="en-US" sz="2000"/>
              <a:t>If dynamic allocation is enabled and an executor has been idle for more than this duration, the executor will be removed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Executor’s memory and shuffle service</a:t>
            </a: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457200" y="2030413"/>
            <a:ext cx="8229600" cy="3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spark.executor.memory</a:t>
            </a:r>
            <a:r>
              <a:rPr lang="en-US" sz="2000"/>
              <a:t> – determines the amount of memory available to each executor.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This is divided into three sections: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Execution memory (default: 60%), used for Spark shuffles, joins, sorts and aggregations.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Storage memory (default: 40%), primarily used for caching user data structures and partitions derived from DataFrames.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Reserve memory (default: 300 MB), safeguard against OOM errors.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When storage memory is not being used, Spark can take and use it in execution memory for execution purposes, and vice versa.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7318</TotalTime>
  <Words>3347</Words>
  <Application>Microsoft Macintosh PowerPoint</Application>
  <PresentationFormat>On-screen Show (4:3)</PresentationFormat>
  <Paragraphs>292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Courier</vt:lpstr>
      <vt:lpstr>Courier New</vt:lpstr>
      <vt:lpstr>Office Theme</vt:lpstr>
      <vt:lpstr>Data 603 – Big Data Platforms</vt:lpstr>
      <vt:lpstr>Viewing and Setting Configurations</vt:lpstr>
      <vt:lpstr>Viewing and Setting Configurations</vt:lpstr>
      <vt:lpstr>Configuration Precedence</vt:lpstr>
      <vt:lpstr>Scaling for Large Workloads</vt:lpstr>
      <vt:lpstr>Dynamic Resource Allocation</vt:lpstr>
      <vt:lpstr>Dynamic Resource Allocation</vt:lpstr>
      <vt:lpstr>Dynamic Resource Allocation</vt:lpstr>
      <vt:lpstr>Executor’s memory and shuffle service</vt:lpstr>
      <vt:lpstr>Executor’s memory and shuffle service</vt:lpstr>
      <vt:lpstr>Executor’s memory and shuffle service</vt:lpstr>
      <vt:lpstr>Executor’s memory and shuffle service</vt:lpstr>
      <vt:lpstr>Executor’s memory and shuffle service</vt:lpstr>
      <vt:lpstr>Maximizing Spark parallelism</vt:lpstr>
      <vt:lpstr>Maximizing Spark parallelism</vt:lpstr>
      <vt:lpstr>Maximizing Spark parallelism</vt:lpstr>
      <vt:lpstr>Shuffle Partitions</vt:lpstr>
      <vt:lpstr>Shuffle Partitions</vt:lpstr>
      <vt:lpstr>Caching and Persisting Data</vt:lpstr>
      <vt:lpstr>Caching and Persisting Data</vt:lpstr>
      <vt:lpstr>PowerPoint Presentation</vt:lpstr>
      <vt:lpstr>Caching and Persisting Data</vt:lpstr>
      <vt:lpstr>Caching and Persisting Data</vt:lpstr>
      <vt:lpstr>Caching and Persisting Data</vt:lpstr>
      <vt:lpstr>Caching and Persisting Data</vt:lpstr>
      <vt:lpstr>When to Cache and Persist</vt:lpstr>
      <vt:lpstr>Data Serialization</vt:lpstr>
      <vt:lpstr>Data Serialization</vt:lpstr>
      <vt:lpstr>Family of Spark Joins</vt:lpstr>
      <vt:lpstr>Family of Spark Joins</vt:lpstr>
      <vt:lpstr>Family of Spark Joins - BHJ</vt:lpstr>
      <vt:lpstr>Family of Spark Joins - BHJ</vt:lpstr>
      <vt:lpstr>Family of Spark Joins - BHJ</vt:lpstr>
      <vt:lpstr>Family of Spark Joins - BHJ</vt:lpstr>
      <vt:lpstr>Family of Spark Joins - SMJ</vt:lpstr>
      <vt:lpstr>Family of Spark Joins - SMJ</vt:lpstr>
      <vt:lpstr>Family of Spark Joins - SMJ</vt:lpstr>
      <vt:lpstr>Family of Spark Joins - SMJ</vt:lpstr>
      <vt:lpstr>Family of Spark Joins - SMJ</vt:lpstr>
      <vt:lpstr>Family of Spark Joins - SMJ</vt:lpstr>
      <vt:lpstr>Inspecting the Spark UI</vt:lpstr>
      <vt:lpstr>Further Reading</vt:lpstr>
      <vt:lpstr>Lots of Links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603 – Big Data Platforms</dc:title>
  <cp:lastModifiedBy>Andrew Enkeboll</cp:lastModifiedBy>
  <cp:revision>3</cp:revision>
  <dcterms:modified xsi:type="dcterms:W3CDTF">2022-04-29T02:00:18Z</dcterms:modified>
</cp:coreProperties>
</file>