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1012" r:id="rId5"/>
    <p:sldId id="260" r:id="rId6"/>
    <p:sldId id="1050" r:id="rId7"/>
    <p:sldId id="1049" r:id="rId8"/>
    <p:sldId id="1051" r:id="rId9"/>
    <p:sldId id="326" r:id="rId10"/>
    <p:sldId id="1052" r:id="rId11"/>
    <p:sldId id="1053" r:id="rId12"/>
    <p:sldId id="1054" r:id="rId13"/>
    <p:sldId id="1055" r:id="rId14"/>
    <p:sldId id="327" r:id="rId15"/>
    <p:sldId id="1056" r:id="rId16"/>
    <p:sldId id="1057" r:id="rId17"/>
    <p:sldId id="1058" r:id="rId18"/>
    <p:sldId id="1059" r:id="rId19"/>
    <p:sldId id="1061" r:id="rId20"/>
    <p:sldId id="1060" r:id="rId21"/>
    <p:sldId id="1062" r:id="rId22"/>
    <p:sldId id="1064" r:id="rId23"/>
    <p:sldId id="1063" r:id="rId24"/>
    <p:sldId id="1065" r:id="rId25"/>
    <p:sldId id="1066" r:id="rId26"/>
    <p:sldId id="1067" r:id="rId27"/>
    <p:sldId id="1068" r:id="rId28"/>
    <p:sldId id="1070" r:id="rId29"/>
    <p:sldId id="1071" r:id="rId30"/>
    <p:sldId id="1072" r:id="rId31"/>
    <p:sldId id="1073" r:id="rId32"/>
    <p:sldId id="1074" r:id="rId33"/>
    <p:sldId id="1075" r:id="rId34"/>
    <p:sldId id="1077" r:id="rId35"/>
    <p:sldId id="1076" r:id="rId36"/>
    <p:sldId id="1078" r:id="rId37"/>
    <p:sldId id="1079" r:id="rId38"/>
    <p:sldId id="1080" r:id="rId39"/>
    <p:sldId id="1081" r:id="rId40"/>
    <p:sldId id="1082" r:id="rId41"/>
    <p:sldId id="1083" r:id="rId42"/>
    <p:sldId id="1084" r:id="rId43"/>
    <p:sldId id="1087" r:id="rId44"/>
    <p:sldId id="1086" r:id="rId45"/>
    <p:sldId id="1088" r:id="rId46"/>
    <p:sldId id="1089" r:id="rId47"/>
    <p:sldId id="1048" r:id="rId48"/>
    <p:sldId id="325" r:id="rId49"/>
    <p:sldId id="1090" r:id="rId50"/>
    <p:sldId id="1091" r:id="rId51"/>
    <p:sldId id="109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 autoAdjust="0"/>
    <p:restoredTop sz="95805" autoAdjust="0"/>
  </p:normalViewPr>
  <p:slideViewPr>
    <p:cSldViewPr>
      <p:cViewPr varScale="1">
        <p:scale>
          <a:sx n="115" d="100"/>
          <a:sy n="115" d="100"/>
        </p:scale>
        <p:origin x="1608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935017" y="836712"/>
            <a:ext cx="287546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05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조인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F238C-E552-E36F-88D5-C8E56912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실습 </a:t>
            </a:r>
            <a:r>
              <a:rPr lang="en-US" altLang="ko-KR" dirty="0"/>
              <a:t>ERD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BF82F-BE5B-35B5-C3C0-9BC2CF25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ERD(Entity Relationship Diagram)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테이블 간의 관계를 설명해주는 다이어그램</a:t>
            </a:r>
            <a:endParaRPr lang="en-US" altLang="ko-KR" dirty="0"/>
          </a:p>
          <a:p>
            <a:pPr lvl="1"/>
            <a:r>
              <a:rPr lang="en-US" altLang="ko-KR" dirty="0"/>
              <a:t>ERD</a:t>
            </a:r>
            <a:r>
              <a:rPr lang="ko-KR" altLang="en-US" dirty="0"/>
              <a:t>를 통해 데이터베이스의 구조를 한눈에 파악할 수 있음</a:t>
            </a:r>
            <a:endParaRPr lang="en-US" altLang="ko-KR" dirty="0"/>
          </a:p>
          <a:p>
            <a:pPr lvl="1"/>
            <a:r>
              <a:rPr lang="en-US" altLang="ko-KR" dirty="0"/>
              <a:t>ERD</a:t>
            </a:r>
            <a:r>
              <a:rPr lang="ko-KR" altLang="en-US" dirty="0"/>
              <a:t>를 통해 서로 관계가 있는 테이블들을 파악할 수 있음</a:t>
            </a:r>
            <a:endParaRPr lang="en-US" altLang="ko-KR" dirty="0"/>
          </a:p>
          <a:p>
            <a:pPr lvl="2"/>
            <a:r>
              <a:rPr lang="ko-KR" altLang="en-US" sz="1600" dirty="0"/>
              <a:t>그들 간의 대응수가 </a:t>
            </a:r>
            <a:r>
              <a:rPr lang="en-US" altLang="ko-KR" sz="1600" dirty="0"/>
              <a:t>1:1</a:t>
            </a:r>
            <a:r>
              <a:rPr lang="ko-KR" altLang="en-US" sz="1600" dirty="0"/>
              <a:t>인지 또는 </a:t>
            </a:r>
            <a:r>
              <a:rPr lang="en-US" altLang="ko-KR" sz="1600" dirty="0"/>
              <a:t>1:N</a:t>
            </a:r>
            <a:r>
              <a:rPr lang="ko-KR" altLang="en-US" sz="1600" dirty="0"/>
              <a:t>인지 등을 확인할 수 있음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16593D-3C58-7ECC-A186-798201C4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3203975"/>
            <a:ext cx="4156364" cy="2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75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F238C-E552-E36F-88D5-C8E56912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실습 </a:t>
            </a:r>
            <a:r>
              <a:rPr lang="en-US" altLang="ko-KR" dirty="0"/>
              <a:t>ERD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BF82F-BE5B-35B5-C3C0-9BC2CF25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473BBFCE-0D34-8485-AB47-95F159C0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72" y="1181612"/>
            <a:ext cx="69792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1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F238C-E552-E36F-88D5-C8E56912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실습 </a:t>
            </a:r>
            <a:r>
              <a:rPr lang="en-US" altLang="ko-KR" dirty="0"/>
              <a:t>ERD </a:t>
            </a:r>
            <a:r>
              <a:rPr lang="ko-KR" altLang="en-US" dirty="0"/>
              <a:t>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7E9851-8D44-065C-240D-FFBAA9815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1815279"/>
            <a:ext cx="6844617" cy="3543355"/>
          </a:xfrm>
        </p:spPr>
      </p:pic>
    </p:spTree>
    <p:extLst>
      <p:ext uri="{BB962C8B-B14F-4D97-AF65-F5344CB8AC3E}">
        <p14:creationId xmlns:p14="http://schemas.microsoft.com/office/powerpoint/2010/main" val="2394347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F238C-E552-E36F-88D5-C8E56912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실습 </a:t>
            </a:r>
            <a:r>
              <a:rPr lang="en-US" altLang="ko-KR" dirty="0"/>
              <a:t>ERD </a:t>
            </a:r>
            <a:r>
              <a:rPr lang="ko-KR" altLang="en-US" dirty="0"/>
              <a:t>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887FF39-D561-B721-5996-54BC009F2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47" y="1030359"/>
            <a:ext cx="6354869" cy="5113194"/>
          </a:xfrm>
        </p:spPr>
      </p:pic>
    </p:spTree>
    <p:extLst>
      <p:ext uri="{BB962C8B-B14F-4D97-AF65-F5344CB8AC3E}">
        <p14:creationId xmlns:p14="http://schemas.microsoft.com/office/powerpoint/2010/main" val="23175053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조인의 종류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7699704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D8FD-6059-A017-F775-FF95BDEA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크로스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4827C-49C3-7C79-B41B-6B778C81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조인의 종류</a:t>
            </a:r>
            <a:endParaRPr lang="en-US" altLang="ko-KR" dirty="0"/>
          </a:p>
          <a:p>
            <a:pPr lvl="1"/>
            <a:r>
              <a:rPr lang="ko-KR" altLang="en-US" dirty="0"/>
              <a:t>크로스 조인</a:t>
            </a:r>
            <a:r>
              <a:rPr lang="en-US" altLang="ko-KR" dirty="0"/>
              <a:t>, </a:t>
            </a:r>
            <a:r>
              <a:rPr lang="ko-KR" altLang="en-US" dirty="0"/>
              <a:t>내부 조인</a:t>
            </a:r>
            <a:r>
              <a:rPr lang="en-US" altLang="ko-KR" dirty="0"/>
              <a:t>, </a:t>
            </a:r>
            <a:r>
              <a:rPr lang="ko-KR" altLang="en-US" dirty="0"/>
              <a:t>외부 조인</a:t>
            </a:r>
            <a:r>
              <a:rPr lang="en-US" altLang="ko-KR" dirty="0"/>
              <a:t>, </a:t>
            </a:r>
            <a:r>
              <a:rPr lang="ko-KR" altLang="en-US" dirty="0"/>
              <a:t>셀프 조인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크로스 조인</a:t>
            </a:r>
            <a:r>
              <a:rPr lang="en-US" altLang="ko-KR" dirty="0"/>
              <a:t>(Cross Join)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한쪽 테이블의 각 행마다 다른 쪽 테이블의 모든 행이 한 번씩 각각 매칭되는 조인을 의미하며</a:t>
            </a:r>
            <a:r>
              <a:rPr lang="en-US" altLang="ko-KR" dirty="0"/>
              <a:t>, </a:t>
            </a: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r>
              <a:rPr lang="en-US" altLang="ko-KR" dirty="0"/>
              <a:t>(Cartesian Product)</a:t>
            </a:r>
            <a:r>
              <a:rPr lang="ko-KR" altLang="en-US" dirty="0"/>
              <a:t>이라고도 부름</a:t>
            </a:r>
            <a:endParaRPr lang="en-US" altLang="ko-KR" dirty="0"/>
          </a:p>
          <a:p>
            <a:pPr lvl="1"/>
            <a:r>
              <a:rPr lang="ko-KR" altLang="en-US" dirty="0"/>
              <a:t>크로스 조인의 결과 행의 개수 </a:t>
            </a:r>
            <a:r>
              <a:rPr lang="en-US" altLang="ko-KR" dirty="0"/>
              <a:t>: </a:t>
            </a:r>
            <a:r>
              <a:rPr lang="ko-KR" altLang="en-US" dirty="0"/>
              <a:t>테이블</a:t>
            </a:r>
            <a:r>
              <a:rPr lang="en-US" altLang="ko-KR" dirty="0"/>
              <a:t>A </a:t>
            </a:r>
            <a:r>
              <a:rPr lang="ko-KR" altLang="en-US" dirty="0"/>
              <a:t>행의 개수</a:t>
            </a:r>
            <a:r>
              <a:rPr lang="en-US" altLang="ko-KR" dirty="0"/>
              <a:t>×</a:t>
            </a:r>
            <a:r>
              <a:rPr lang="ko-KR" altLang="en-US" dirty="0"/>
              <a:t>테이블</a:t>
            </a:r>
            <a:r>
              <a:rPr lang="en-US" altLang="ko-KR" dirty="0"/>
              <a:t>B </a:t>
            </a:r>
            <a:r>
              <a:rPr lang="ko-KR" altLang="en-US" dirty="0"/>
              <a:t>행의 개수</a:t>
            </a:r>
            <a:endParaRPr lang="en-US" altLang="ko-KR" dirty="0"/>
          </a:p>
        </p:txBody>
      </p:sp>
      <p:pic>
        <p:nvPicPr>
          <p:cNvPr id="5" name="그림 4" descr="텍스트, 폰트, 원, 스크린샷이(가) 표시된 사진&#10;&#10;자동 생성된 설명">
            <a:extLst>
              <a:ext uri="{FF2B5EF4-FFF2-40B4-BE49-F238E27FC236}">
                <a16:creationId xmlns:a16="http://schemas.microsoft.com/office/drawing/2014/main" id="{A717D847-5C2E-F05C-BF89-860C5804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93" y="3911327"/>
            <a:ext cx="4030414" cy="21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70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D8FD-6059-A017-F775-FF95BDEA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크로스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4827C-49C3-7C79-B41B-6B778C81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크로스 조인의 문법</a:t>
            </a:r>
            <a:endParaRPr lang="en-US" altLang="ko-KR" dirty="0"/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2"/>
            <a:r>
              <a:rPr lang="en-US" altLang="ko-KR" sz="1600" dirty="0"/>
              <a:t>CROSS</a:t>
            </a:r>
            <a:r>
              <a:rPr lang="ko-KR" altLang="en-US" sz="1600" dirty="0"/>
              <a:t>는 생략할 수 있음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조인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D4AED-743E-1505-C3B4-6B2ADE4C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0" y="2033845"/>
            <a:ext cx="6454959" cy="1037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B61F4A-EA55-EE1F-0C46-E92DA754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77" y="3883661"/>
            <a:ext cx="6440646" cy="1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28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D8FD-6059-A017-F775-FF95BDEA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크로스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4827C-49C3-7C79-B41B-6B778C81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 테이블과 부서 테이블을 크로스 조인하여 ‘</a:t>
            </a:r>
            <a:r>
              <a:rPr lang="ko-KR" altLang="en-US" dirty="0" err="1">
                <a:solidFill>
                  <a:schemeClr val="tx1"/>
                </a:solidFill>
              </a:rPr>
              <a:t>배재용</a:t>
            </a:r>
            <a:r>
              <a:rPr lang="ko-KR" altLang="en-US" dirty="0">
                <a:solidFill>
                  <a:schemeClr val="tx1"/>
                </a:solidFill>
              </a:rPr>
              <a:t>’ 사원에 대한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사원 테이블의 부서번호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부서 테이블의 부서번호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Non-ANSI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7E2A7-1661-D7EB-26CF-99845BE8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2168860"/>
            <a:ext cx="6476427" cy="188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BBF314-9D3A-971C-AD52-BF18423F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5" y="4644135"/>
            <a:ext cx="6476427" cy="1882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16BE2E-936F-99C1-1735-EEC68849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5" y="2168860"/>
            <a:ext cx="2739422" cy="11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86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7D62-CE87-E0F4-6A28-E0886DA2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08AAA-1247-8671-D72B-9F974162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조인</a:t>
            </a:r>
            <a:r>
              <a:rPr lang="en-US" altLang="ko-KR" dirty="0"/>
              <a:t>(Inner Join)</a:t>
            </a:r>
          </a:p>
          <a:p>
            <a:pPr lvl="1"/>
            <a:r>
              <a:rPr lang="ko-KR" altLang="en-US" dirty="0"/>
              <a:t>각 테이블에서 조인 조건에 일치되는 데이터만 가져오는 조인</a:t>
            </a:r>
            <a:endParaRPr lang="en-US" altLang="ko-KR" dirty="0"/>
          </a:p>
          <a:p>
            <a:pPr lvl="1"/>
            <a:r>
              <a:rPr lang="ko-KR" altLang="en-US" dirty="0"/>
              <a:t>내부 조인에는 </a:t>
            </a:r>
            <a:r>
              <a:rPr lang="ko-KR" altLang="en-US" dirty="0" err="1"/>
              <a:t>이퀴</a:t>
            </a:r>
            <a:r>
              <a:rPr lang="ko-KR" altLang="en-US" dirty="0"/>
              <a:t> 조인과 </a:t>
            </a:r>
            <a:r>
              <a:rPr lang="ko-KR" altLang="en-US" dirty="0" err="1"/>
              <a:t>비이퀴</a:t>
            </a:r>
            <a:r>
              <a:rPr lang="ko-KR" altLang="en-US" dirty="0"/>
              <a:t> 조인이 있음</a:t>
            </a:r>
            <a:endParaRPr lang="en-US" altLang="ko-KR" dirty="0"/>
          </a:p>
          <a:p>
            <a:pPr lvl="1"/>
            <a:r>
              <a:rPr lang="ko-KR" altLang="en-US" dirty="0" err="1"/>
              <a:t>이퀴</a:t>
            </a:r>
            <a:r>
              <a:rPr lang="ko-KR" altLang="en-US" dirty="0"/>
              <a:t> 조인</a:t>
            </a:r>
            <a:r>
              <a:rPr lang="en-US" altLang="ko-KR" dirty="0"/>
              <a:t>(</a:t>
            </a:r>
            <a:r>
              <a:rPr lang="en-US" altLang="ko-KR" dirty="0" err="1"/>
              <a:t>Equi</a:t>
            </a:r>
            <a:r>
              <a:rPr lang="en-US" altLang="ko-KR" dirty="0"/>
              <a:t> Join)</a:t>
            </a:r>
            <a:endParaRPr lang="ko-KR" altLang="en-US" dirty="0"/>
          </a:p>
          <a:p>
            <a:pPr lvl="2"/>
            <a:r>
              <a:rPr lang="ko-KR" altLang="en-US" sz="1600" dirty="0"/>
              <a:t>조인 조건에 </a:t>
            </a:r>
            <a:r>
              <a:rPr lang="en-US" altLang="ko-KR" sz="1600" dirty="0"/>
              <a:t>= </a:t>
            </a:r>
            <a:r>
              <a:rPr lang="ko-KR" altLang="en-US" sz="1600" dirty="0"/>
              <a:t>연산자를 사용함</a:t>
            </a:r>
            <a:endParaRPr lang="en-US" altLang="ko-KR" sz="1600" dirty="0"/>
          </a:p>
          <a:p>
            <a:pPr lvl="1"/>
            <a:r>
              <a:rPr lang="ko-KR" altLang="en-US" dirty="0" err="1"/>
              <a:t>비이퀴</a:t>
            </a:r>
            <a:r>
              <a:rPr lang="ko-KR" altLang="en-US" dirty="0"/>
              <a:t> 조인</a:t>
            </a:r>
            <a:r>
              <a:rPr lang="en-US" altLang="ko-KR" dirty="0"/>
              <a:t>(Non-</a:t>
            </a:r>
            <a:r>
              <a:rPr lang="en-US" altLang="ko-KR" dirty="0" err="1"/>
              <a:t>Equi</a:t>
            </a:r>
            <a:r>
              <a:rPr lang="en-US" altLang="ko-KR" dirty="0"/>
              <a:t> Join) </a:t>
            </a:r>
          </a:p>
          <a:p>
            <a:pPr lvl="2"/>
            <a:r>
              <a:rPr lang="ko-KR" altLang="en-US" sz="1600" dirty="0"/>
              <a:t>조인 조건에 </a:t>
            </a:r>
            <a:r>
              <a:rPr lang="en-US" altLang="ko-KR" sz="1600" dirty="0"/>
              <a:t>= </a:t>
            </a:r>
            <a:r>
              <a:rPr lang="ko-KR" altLang="en-US" sz="1600" dirty="0"/>
              <a:t>연산자 이외의 비교 연산자를 사용함</a:t>
            </a:r>
            <a:endParaRPr lang="en-US" altLang="ko-KR" sz="1600" dirty="0"/>
          </a:p>
          <a:p>
            <a:pPr lvl="1"/>
            <a:r>
              <a:rPr lang="ko-KR" altLang="en-US" dirty="0"/>
              <a:t>여러 테이블을 사용할 때 조인 조건을 제대로 기술하지 않으면 </a:t>
            </a: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r>
              <a:rPr lang="en-US" altLang="ko-KR" dirty="0"/>
              <a:t>(</a:t>
            </a:r>
            <a:r>
              <a:rPr lang="ko-KR" altLang="en-US" dirty="0"/>
              <a:t>크로스 조인</a:t>
            </a:r>
            <a:r>
              <a:rPr lang="en-US" altLang="ko-KR" dirty="0"/>
              <a:t>)</a:t>
            </a:r>
            <a:r>
              <a:rPr lang="ko-KR" altLang="en-US" dirty="0"/>
              <a:t>을 한 결과가 나오게 됨</a:t>
            </a:r>
          </a:p>
        </p:txBody>
      </p:sp>
      <p:pic>
        <p:nvPicPr>
          <p:cNvPr id="5" name="그림 4" descr="텍스트, 폰트, 스크린샷, 원이(가) 표시된 사진&#10;&#10;자동 생성된 설명">
            <a:extLst>
              <a:ext uri="{FF2B5EF4-FFF2-40B4-BE49-F238E27FC236}">
                <a16:creationId xmlns:a16="http://schemas.microsoft.com/office/drawing/2014/main" id="{7946FED1-2D3F-6E41-EBF7-9532AE1E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79" y="4554125"/>
            <a:ext cx="3070041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44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7D62-CE87-E0F4-6A28-E0886DA2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08AAA-1247-8671-D72B-9F974162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조인의 문법</a:t>
            </a:r>
            <a:endParaRPr lang="en-US" altLang="ko-KR" dirty="0"/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E0F850-300D-5D56-B091-0FDBA267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1628800"/>
            <a:ext cx="6469271" cy="12595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EE91D8-29B8-E08D-D020-C720F641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98" y="3672949"/>
            <a:ext cx="6447803" cy="10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2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조인의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실습 데이터베이스의 구조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조인의 종류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이소미</a:t>
            </a:r>
            <a:r>
              <a:rPr lang="ko-KR" altLang="en-US" dirty="0">
                <a:solidFill>
                  <a:schemeClr val="tx1"/>
                </a:solidFill>
              </a:rPr>
              <a:t>’ 사원의 사원번호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부서명을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사원 테이블과 부서 테이블의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84A8D67-CC6C-052C-0D56-C7CD62FB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39" y="2168860"/>
            <a:ext cx="4758922" cy="39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62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이소미</a:t>
            </a:r>
            <a:r>
              <a:rPr lang="ko-KR" altLang="en-US" dirty="0">
                <a:solidFill>
                  <a:schemeClr val="tx1"/>
                </a:solidFill>
              </a:rPr>
              <a:t>’ 사원의 사원번호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부서명을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조인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EDBC6-C48B-D6AD-4DDD-A5C9031B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628800"/>
            <a:ext cx="6476427" cy="21182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8D92EE-B5A7-EEA5-3E4B-149A09E7E556}"/>
              </a:ext>
            </a:extLst>
          </p:cNvPr>
          <p:cNvGrpSpPr/>
          <p:nvPr/>
        </p:nvGrpSpPr>
        <p:grpSpPr>
          <a:xfrm>
            <a:off x="1318255" y="4329100"/>
            <a:ext cx="6447543" cy="2089633"/>
            <a:chOff x="1318255" y="4329100"/>
            <a:chExt cx="6447543" cy="2089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B53B80-8C96-3BAC-BDEB-4AA48FB3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2308" y="4329100"/>
              <a:ext cx="6433490" cy="83012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9CEDBA0-B2FD-32E6-C43A-53451B9C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55" y="5159228"/>
              <a:ext cx="6433490" cy="125950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F39D05-D5BD-B826-276F-79CE4054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977" y="3114124"/>
            <a:ext cx="2411665" cy="6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589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회사들이 주문한 주문건수를 주문건수가 많은 순서대로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고객 회사의 정보로는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고객 테이블과 주문 테이블의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A8D67-CC6C-052C-0D56-C7CD62FB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4593" y="2483895"/>
            <a:ext cx="5234814" cy="29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55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회사들이 주문한 주문건수를 주문건수가 많은 순서대로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고객 회사의 정보로는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0EF62C-B501-7160-8442-AB939B876943}"/>
              </a:ext>
            </a:extLst>
          </p:cNvPr>
          <p:cNvGrpSpPr/>
          <p:nvPr/>
        </p:nvGrpSpPr>
        <p:grpSpPr>
          <a:xfrm>
            <a:off x="1331640" y="2118743"/>
            <a:ext cx="6440646" cy="2750417"/>
            <a:chOff x="1348099" y="2078850"/>
            <a:chExt cx="6440646" cy="27504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DE4C03-D6E0-60F3-60DE-22FBAC896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255" y="2078850"/>
              <a:ext cx="6433490" cy="100903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E6E51B-EB73-3A75-6F91-64880927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099" y="3090292"/>
              <a:ext cx="6440646" cy="173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6104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회사들이 주문한 주문건수를 주문건수가 많은 순서대로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고객 회사의 정보로는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D60E6-B767-A38A-8C64-C2C65F4F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182536"/>
            <a:ext cx="6483584" cy="2776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83D8B3-2124-0A5B-869D-8B23CBF4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40" y="3583669"/>
            <a:ext cx="2848196" cy="22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90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주문금액 합을 보이되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주문금액 합이 많은 순서대로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고객 테이블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 테이블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주문세부 테이블의 </a:t>
            </a:r>
            <a:r>
              <a:rPr lang="en-US" altLang="ko-KR" dirty="0">
                <a:solidFill>
                  <a:schemeClr val="tx1"/>
                </a:solidFill>
              </a:rPr>
              <a:t>ERD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CC588-0C0C-1BF1-5CF3-8BC1F0E9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01" y="2267894"/>
            <a:ext cx="7116198" cy="23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789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주문금액 합을 보이되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주문금액 합이 많은 순서대로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E61AF-EAB2-B140-CC85-071AD03F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890242"/>
            <a:ext cx="6447803" cy="32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841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주문금액 합을 보이되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주문금액 합이 많은 순서대로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Non-ANSI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209E9D-E978-43B0-EBFD-12351263480F}"/>
              </a:ext>
            </a:extLst>
          </p:cNvPr>
          <p:cNvGrpSpPr/>
          <p:nvPr/>
        </p:nvGrpSpPr>
        <p:grpSpPr>
          <a:xfrm>
            <a:off x="1377566" y="2070563"/>
            <a:ext cx="6447803" cy="3206010"/>
            <a:chOff x="1377566" y="2070563"/>
            <a:chExt cx="6447803" cy="32060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932AE7-5355-D021-10A9-9002CABB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566" y="2070563"/>
              <a:ext cx="6447803" cy="10376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C80D4F-D876-8132-7BE3-E5AE4A2E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566" y="3108222"/>
              <a:ext cx="6447803" cy="216835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D558289-DE3E-EE74-9E9E-7542C1D20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110" y="4404365"/>
            <a:ext cx="2805259" cy="13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627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테이블과 </a:t>
            </a:r>
            <a:r>
              <a:rPr lang="ko-KR" altLang="en-US" dirty="0" err="1">
                <a:solidFill>
                  <a:schemeClr val="tx1"/>
                </a:solidFill>
              </a:rPr>
              <a:t>마일리지등급</a:t>
            </a:r>
            <a:r>
              <a:rPr lang="ko-KR" altLang="en-US" dirty="0">
                <a:solidFill>
                  <a:schemeClr val="tx1"/>
                </a:solidFill>
              </a:rPr>
              <a:t> 테이블을 크로스 </a:t>
            </a:r>
            <a:r>
              <a:rPr lang="ko-KR" altLang="en-US" dirty="0" err="1">
                <a:solidFill>
                  <a:schemeClr val="tx1"/>
                </a:solidFill>
              </a:rPr>
              <a:t>조인하시오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 다음 고객 테이블에서 담당자가 ‘</a:t>
            </a:r>
            <a:r>
              <a:rPr lang="ko-KR" altLang="en-US" dirty="0" err="1">
                <a:solidFill>
                  <a:schemeClr val="tx1"/>
                </a:solidFill>
              </a:rPr>
              <a:t>이은광’인</a:t>
            </a:r>
            <a:r>
              <a:rPr lang="ko-KR" altLang="en-US" dirty="0">
                <a:solidFill>
                  <a:schemeClr val="tx1"/>
                </a:solidFill>
              </a:rPr>
              <a:t>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마일리지와 </a:t>
            </a:r>
            <a:r>
              <a:rPr lang="ko-KR" altLang="en-US" dirty="0" err="1">
                <a:solidFill>
                  <a:schemeClr val="tx1"/>
                </a:solidFill>
              </a:rPr>
              <a:t>마일리지등급</a:t>
            </a:r>
            <a:r>
              <a:rPr lang="ko-KR" altLang="en-US" dirty="0">
                <a:solidFill>
                  <a:schemeClr val="tx1"/>
                </a:solidFill>
              </a:rPr>
              <a:t> 테이블의 모든 컬럼을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A0630-4AA4-02F3-1C98-5DAA83E5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2078850"/>
            <a:ext cx="6447803" cy="1738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2D1B62-6B4D-EB92-6E4E-A0788B233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17" y="4419110"/>
            <a:ext cx="6490740" cy="188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F8A4B3-F339-20B6-E8DB-D169EDAFB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571" y="2078850"/>
            <a:ext cx="4086232" cy="12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72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담당자가 ‘</a:t>
            </a:r>
            <a:r>
              <a:rPr lang="ko-KR" altLang="en-US" dirty="0" err="1">
                <a:solidFill>
                  <a:schemeClr val="tx1"/>
                </a:solidFill>
              </a:rPr>
              <a:t>이은광’인</a:t>
            </a:r>
            <a:r>
              <a:rPr lang="ko-KR" altLang="en-US" dirty="0">
                <a:solidFill>
                  <a:schemeClr val="tx1"/>
                </a:solidFill>
              </a:rPr>
              <a:t> 경우의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마일리지와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고객 테이블과 </a:t>
            </a:r>
            <a:r>
              <a:rPr lang="ko-KR" altLang="en-US" dirty="0" err="1">
                <a:solidFill>
                  <a:schemeClr val="tx1"/>
                </a:solidFill>
              </a:rPr>
              <a:t>마일리지등급</a:t>
            </a:r>
            <a:r>
              <a:rPr lang="ko-KR" altLang="en-US" dirty="0">
                <a:solidFill>
                  <a:schemeClr val="tx1"/>
                </a:solidFill>
              </a:rPr>
              <a:t> 테이블의 </a:t>
            </a:r>
            <a:r>
              <a:rPr lang="en-US" altLang="ko-KR" dirty="0">
                <a:solidFill>
                  <a:schemeClr val="tx1"/>
                </a:solidFill>
              </a:rPr>
              <a:t>ERD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48C28BF-1DC1-D799-FF1B-11E80CCA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55" y="2108488"/>
            <a:ext cx="4087091" cy="26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521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조인의 개념과 표현 방식을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조인의 종류를 이해하고 활용할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담당자가 ‘</a:t>
            </a:r>
            <a:r>
              <a:rPr lang="ko-KR" altLang="en-US" dirty="0" err="1">
                <a:solidFill>
                  <a:schemeClr val="tx1"/>
                </a:solidFill>
              </a:rPr>
              <a:t>이은광’인</a:t>
            </a:r>
            <a:r>
              <a:rPr lang="ko-KR" altLang="en-US" dirty="0">
                <a:solidFill>
                  <a:schemeClr val="tx1"/>
                </a:solidFill>
              </a:rPr>
              <a:t> 경우의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마일리지와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ON</a:t>
            </a:r>
            <a:r>
              <a:rPr lang="ko-KR" altLang="en-US" sz="1600" dirty="0">
                <a:solidFill>
                  <a:schemeClr val="tx1"/>
                </a:solidFill>
              </a:rPr>
              <a:t>절을 다음과 같이 작성할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endParaRPr lang="en-US" altLang="ko-KR" sz="1800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DA70B0-9DC6-D689-359B-FE08DA91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808820"/>
            <a:ext cx="6483584" cy="25691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40BD51-2C9E-83BA-1675-4FDA51555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2"/>
          <a:stretch/>
        </p:blipFill>
        <p:spPr>
          <a:xfrm>
            <a:off x="1597199" y="5103171"/>
            <a:ext cx="6216593" cy="9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497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F7CB-0709-3D4D-88BC-5F9F2A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B8E4-7E75-1370-2E08-7857B430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담당자가 ‘</a:t>
            </a:r>
            <a:r>
              <a:rPr lang="ko-KR" altLang="en-US" dirty="0" err="1">
                <a:solidFill>
                  <a:schemeClr val="tx1"/>
                </a:solidFill>
              </a:rPr>
              <a:t>이은광’인</a:t>
            </a:r>
            <a:r>
              <a:rPr lang="ko-KR" altLang="en-US" dirty="0">
                <a:solidFill>
                  <a:schemeClr val="tx1"/>
                </a:solidFill>
              </a:rPr>
              <a:t> 경우의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마일리지와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Non-ANSI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A250AB-2DEA-71BB-8104-8B97064911DF}"/>
              </a:ext>
            </a:extLst>
          </p:cNvPr>
          <p:cNvGrpSpPr/>
          <p:nvPr/>
        </p:nvGrpSpPr>
        <p:grpSpPr>
          <a:xfrm>
            <a:off x="1344520" y="1853825"/>
            <a:ext cx="6454959" cy="3132226"/>
            <a:chOff x="1344520" y="1853825"/>
            <a:chExt cx="6454959" cy="313222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74B679-BD23-F59D-3FBB-79CE1CB18F5C}"/>
                </a:ext>
              </a:extLst>
            </p:cNvPr>
            <p:cNvGrpSpPr/>
            <p:nvPr/>
          </p:nvGrpSpPr>
          <p:grpSpPr>
            <a:xfrm>
              <a:off x="1344520" y="1853825"/>
              <a:ext cx="6454959" cy="2355513"/>
              <a:chOff x="1344520" y="1853825"/>
              <a:chExt cx="6454959" cy="235551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C04D827-EE41-7514-B6CF-768B8B7F3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4520" y="1853825"/>
                <a:ext cx="6454959" cy="176759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5A14FB2-685E-F105-423D-A95DF8F80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520" y="3622524"/>
                <a:ext cx="6454959" cy="586814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6FBCAD-C530-5751-33D9-5759F245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687" y="4269708"/>
              <a:ext cx="3542355" cy="716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8009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조인</a:t>
            </a:r>
            <a:r>
              <a:rPr lang="en-US" altLang="ko-KR" dirty="0"/>
              <a:t>(Outer Join)</a:t>
            </a:r>
          </a:p>
          <a:p>
            <a:pPr lvl="1"/>
            <a:r>
              <a:rPr lang="ko-KR" altLang="en-US" dirty="0"/>
              <a:t>외부 조인을 통해 조건에 맞지 않는 행도 함께 출력할 수 있음</a:t>
            </a:r>
            <a:endParaRPr lang="en-US" altLang="ko-KR" dirty="0"/>
          </a:p>
          <a:p>
            <a:pPr lvl="1"/>
            <a:r>
              <a:rPr lang="ko-KR" altLang="en-US" dirty="0"/>
              <a:t>외부 조인은 두 테이블에서 한쪽에는 데이터가 있고 한쪽에는 데이터가 없는 경우 데이터가 있는 쪽의 테이블을 기준으로 데이터를 출력함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외부 조인은 </a:t>
            </a:r>
            <a:r>
              <a:rPr lang="en-US" altLang="ko-KR" dirty="0"/>
              <a:t>ANSI SQL </a:t>
            </a:r>
            <a:r>
              <a:rPr lang="ko-KR" altLang="en-US" dirty="0"/>
              <a:t>방식으로만 표현할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6414677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LEFT/RIGHT </a:t>
            </a:r>
            <a:r>
              <a:rPr lang="ko-KR" altLang="en-US" dirty="0"/>
              <a:t>외부 조인</a:t>
            </a:r>
          </a:p>
          <a:p>
            <a:pPr lvl="1"/>
            <a:r>
              <a:rPr lang="ko-KR" altLang="en-US" dirty="0"/>
              <a:t>외부 조인은 조인할 테이블명 사이에 </a:t>
            </a:r>
            <a:r>
              <a:rPr lang="en-US" altLang="ko-KR" dirty="0"/>
              <a:t>LEFT </a:t>
            </a:r>
            <a:r>
              <a:rPr lang="ko-KR" altLang="en-US" dirty="0"/>
              <a:t>또는 </a:t>
            </a:r>
            <a:r>
              <a:rPr lang="en-US" altLang="ko-KR" dirty="0"/>
              <a:t>RIGHT</a:t>
            </a:r>
            <a:r>
              <a:rPr lang="ko-KR" altLang="en-US" dirty="0"/>
              <a:t>와 함께 </a:t>
            </a:r>
            <a:r>
              <a:rPr lang="en-US" altLang="ko-KR" dirty="0"/>
              <a:t>OUTER JOIN</a:t>
            </a:r>
            <a:r>
              <a:rPr lang="ko-KR" altLang="en-US" dirty="0"/>
              <a:t>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넣음</a:t>
            </a:r>
          </a:p>
          <a:p>
            <a:pPr lvl="1"/>
            <a:r>
              <a:rPr lang="en-US" altLang="ko-KR" dirty="0"/>
              <a:t>OUTER</a:t>
            </a:r>
            <a:r>
              <a:rPr lang="ko-KR" altLang="en-US" dirty="0"/>
              <a:t>는 생략 가능함</a:t>
            </a:r>
            <a:endParaRPr lang="en-US" altLang="ko-KR" dirty="0"/>
          </a:p>
          <a:p>
            <a:pPr lvl="1"/>
            <a:r>
              <a:rPr lang="en-US" altLang="ko-KR" dirty="0"/>
              <a:t>LEFT JOIN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sz="1600" dirty="0"/>
              <a:t>왼쪽에 있는 테이블의 결과를 기준으로 오른쪽 테이블의 데이터를 매칭함</a:t>
            </a:r>
            <a:r>
              <a:rPr lang="en-US" altLang="ko-KR" sz="1600" dirty="0"/>
              <a:t> </a:t>
            </a:r>
          </a:p>
          <a:p>
            <a:pPr lvl="2"/>
            <a:r>
              <a:rPr lang="ko-KR" altLang="en-US" sz="1600" dirty="0"/>
              <a:t>매칭되는 데이터가 없는 경우에는 </a:t>
            </a:r>
            <a:r>
              <a:rPr lang="en-US" altLang="ko-KR" sz="1600" dirty="0"/>
              <a:t>NULL</a:t>
            </a:r>
            <a:r>
              <a:rPr lang="ko-KR" altLang="en-US" sz="1600" dirty="0"/>
              <a:t>로 표시됨</a:t>
            </a:r>
            <a:endParaRPr lang="en-US" altLang="ko-KR" sz="1600" dirty="0"/>
          </a:p>
          <a:p>
            <a:pPr lvl="1"/>
            <a:r>
              <a:rPr lang="en-US" altLang="ko-KR" dirty="0"/>
              <a:t>RIGHT JOIN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sz="1600" dirty="0"/>
              <a:t>오른쪽에 있는 테이블 결과를 기준으로 왼쪽 테이블의 데이터를 매칭함</a:t>
            </a:r>
            <a:r>
              <a:rPr lang="en-US" altLang="ko-KR" sz="1600" dirty="0"/>
              <a:t> </a:t>
            </a:r>
          </a:p>
          <a:p>
            <a:pPr lvl="2"/>
            <a:r>
              <a:rPr lang="ko-KR" altLang="en-US" sz="1600" dirty="0"/>
              <a:t>매칭되는 데이터가 없는 경우에는 </a:t>
            </a:r>
            <a:r>
              <a:rPr lang="en-US" altLang="ko-KR" sz="1600" dirty="0"/>
              <a:t>NULL</a:t>
            </a:r>
            <a:r>
              <a:rPr lang="ko-KR" altLang="en-US" sz="1600" dirty="0"/>
              <a:t>로 표시됨</a:t>
            </a:r>
          </a:p>
        </p:txBody>
      </p:sp>
    </p:spTree>
    <p:extLst>
      <p:ext uri="{BB962C8B-B14F-4D97-AF65-F5344CB8AC3E}">
        <p14:creationId xmlns:p14="http://schemas.microsoft.com/office/powerpoint/2010/main" val="30741870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LEFT/RIGHT </a:t>
            </a:r>
            <a:r>
              <a:rPr lang="ko-KR" altLang="en-US" dirty="0"/>
              <a:t>외부 조인</a:t>
            </a:r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A1FE8-253F-BE32-9D6B-67FE9917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607967"/>
            <a:ext cx="6454959" cy="1280973"/>
          </a:xfrm>
          <a:prstGeom prst="rect">
            <a:avLst/>
          </a:prstGeom>
        </p:spPr>
      </p:pic>
      <p:pic>
        <p:nvPicPr>
          <p:cNvPr id="7" name="그림 6" descr="텍스트, 원, 폰트, 도표이(가) 표시된 사진&#10;&#10;자동 생성된 설명">
            <a:extLst>
              <a:ext uri="{FF2B5EF4-FFF2-40B4-BE49-F238E27FC236}">
                <a16:creationId xmlns:a16="http://schemas.microsoft.com/office/drawing/2014/main" id="{668F3622-5B7A-714F-6E5C-BB54CF69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20" y="3293985"/>
            <a:ext cx="5754359" cy="22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01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AFB4307-42F0-60AB-6AC9-00EB98DB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344" y="617411"/>
            <a:ext cx="6305675" cy="6186964"/>
          </a:xfrm>
        </p:spPr>
      </p:pic>
    </p:spTree>
    <p:extLst>
      <p:ext uri="{BB962C8B-B14F-4D97-AF65-F5344CB8AC3E}">
        <p14:creationId xmlns:p14="http://schemas.microsoft.com/office/powerpoint/2010/main" val="234891913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담당자가 ‘</a:t>
            </a:r>
            <a:r>
              <a:rPr lang="ko-KR" altLang="en-US" dirty="0" err="1">
                <a:solidFill>
                  <a:schemeClr val="tx1"/>
                </a:solidFill>
              </a:rPr>
              <a:t>이은광’인</a:t>
            </a:r>
            <a:r>
              <a:rPr lang="ko-KR" altLang="en-US" dirty="0">
                <a:solidFill>
                  <a:schemeClr val="tx1"/>
                </a:solidFill>
              </a:rPr>
              <a:t> 경우의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마일리지와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이 예제는 </a:t>
            </a:r>
            <a:r>
              <a:rPr lang="ko-KR" altLang="en-US" dirty="0" err="1"/>
              <a:t>이퀴</a:t>
            </a:r>
            <a:r>
              <a:rPr lang="ko-KR" altLang="en-US" dirty="0"/>
              <a:t> 조인을 하면 부서번호가 </a:t>
            </a:r>
            <a:r>
              <a:rPr lang="en-US" altLang="ko-KR" dirty="0"/>
              <a:t>NULL</a:t>
            </a:r>
            <a:r>
              <a:rPr lang="ko-KR" altLang="en-US" dirty="0"/>
              <a:t>인 ‘여’ 사원의 정보는 얻을 수 없음</a:t>
            </a:r>
            <a:endParaRPr lang="en-US" altLang="ko-KR" dirty="0"/>
          </a:p>
          <a:p>
            <a:pPr lvl="2"/>
            <a:r>
              <a:rPr lang="ko-KR" altLang="en-US" sz="1600" dirty="0"/>
              <a:t>예를 들어 ‘정수진’ 사원은 부서번호가 없기 때문에 </a:t>
            </a:r>
            <a:r>
              <a:rPr lang="ko-KR" altLang="en-US" sz="1600" dirty="0" err="1"/>
              <a:t>이퀴</a:t>
            </a:r>
            <a:r>
              <a:rPr lang="ko-KR" altLang="en-US" sz="1600" dirty="0"/>
              <a:t> 조인을 하면 ‘정수진’ 사원의 레코드는 결과에 나오지 않음</a:t>
            </a: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011A6AC-F9D6-20F3-0452-20C74789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09" y="2798930"/>
            <a:ext cx="7163430" cy="21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34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담당자가 ‘</a:t>
            </a:r>
            <a:r>
              <a:rPr lang="ko-KR" altLang="en-US" dirty="0" err="1">
                <a:solidFill>
                  <a:schemeClr val="tx1"/>
                </a:solidFill>
              </a:rPr>
              <a:t>이은광’인</a:t>
            </a:r>
            <a:r>
              <a:rPr lang="ko-KR" altLang="en-US" dirty="0">
                <a:solidFill>
                  <a:schemeClr val="tx1"/>
                </a:solidFill>
              </a:rPr>
              <a:t> 경우의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마일리지와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외부 조인을 사용해야 부서번호가 없는 ‘정수진’ 사원의 정보도 함께 얻을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사원 테이블명이 우측에 기술되어 있을 때는 </a:t>
            </a:r>
            <a:r>
              <a:rPr lang="en-US" altLang="ko-KR" sz="1600" dirty="0">
                <a:solidFill>
                  <a:schemeClr val="tx1"/>
                </a:solidFill>
              </a:rPr>
              <a:t>RIGHT</a:t>
            </a:r>
            <a:r>
              <a:rPr lang="ko-KR" altLang="en-US" sz="1600" dirty="0">
                <a:solidFill>
                  <a:schemeClr val="tx1"/>
                </a:solidFill>
              </a:rPr>
              <a:t>를 넣으면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7D321-536F-ECCD-6FE9-05255C2C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1711931"/>
            <a:ext cx="6490740" cy="1874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C3F11B-0C41-55C1-E8C5-54365CDD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4146118"/>
            <a:ext cx="6483584" cy="22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511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부서명과 해당 부서의 소속 사원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사원이 한 명도 존재하지 않는 부서명이 있다면 그 부서명도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이퀴</a:t>
            </a:r>
            <a:r>
              <a:rPr lang="ko-KR" altLang="en-US" dirty="0">
                <a:solidFill>
                  <a:schemeClr val="tx1"/>
                </a:solidFill>
              </a:rPr>
              <a:t> 조인을 한다면 ‘</a:t>
            </a:r>
            <a:r>
              <a:rPr lang="en-US" altLang="ko-KR" dirty="0">
                <a:solidFill>
                  <a:schemeClr val="tx1"/>
                </a:solidFill>
              </a:rPr>
              <a:t>A4’ </a:t>
            </a:r>
            <a:r>
              <a:rPr lang="ko-KR" altLang="en-US" dirty="0">
                <a:solidFill>
                  <a:schemeClr val="tx1"/>
                </a:solidFill>
              </a:rPr>
              <a:t>부서에 대한 정보는 확인할 수 없음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부서 테이블에는 ‘</a:t>
            </a:r>
            <a:r>
              <a:rPr lang="en-US" altLang="ko-KR" sz="1600" dirty="0">
                <a:solidFill>
                  <a:schemeClr val="tx1"/>
                </a:solidFill>
              </a:rPr>
              <a:t>A4’ </a:t>
            </a:r>
            <a:r>
              <a:rPr lang="ko-KR" altLang="en-US" sz="1600" dirty="0">
                <a:solidFill>
                  <a:schemeClr val="tx1"/>
                </a:solidFill>
              </a:rPr>
              <a:t>부서의 레코드가 존재하는데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/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사원 테이블에는 ‘</a:t>
            </a:r>
            <a:r>
              <a:rPr lang="en-US" altLang="ko-KR" sz="1600" dirty="0">
                <a:solidFill>
                  <a:schemeClr val="tx1"/>
                </a:solidFill>
              </a:rPr>
              <a:t>A4’ </a:t>
            </a:r>
            <a:r>
              <a:rPr lang="ko-KR" altLang="en-US" sz="1600" dirty="0">
                <a:solidFill>
                  <a:schemeClr val="tx1"/>
                </a:solidFill>
              </a:rPr>
              <a:t>부서에 소속된 사원이 존재하지 않기 때문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95609EB6-C99D-1753-59A0-31B53BDF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41" y="2849660"/>
            <a:ext cx="4208318" cy="24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790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부서명과 해당 부서의 소속 사원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사원이 한 명도 존재하지 않는 부서명이 있다면 그 부서명도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A4’ </a:t>
            </a:r>
            <a:r>
              <a:rPr lang="ko-KR" altLang="en-US" dirty="0">
                <a:solidFill>
                  <a:schemeClr val="tx1"/>
                </a:solidFill>
              </a:rPr>
              <a:t>부서의 정보를 함께 확인하려면 외부 조인을 사용해야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테이블을 기준으로 외부 조인을 작성함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BFF8C3-6F56-54F5-64E4-FAA5D5286802}"/>
              </a:ext>
            </a:extLst>
          </p:cNvPr>
          <p:cNvGrpSpPr/>
          <p:nvPr/>
        </p:nvGrpSpPr>
        <p:grpSpPr>
          <a:xfrm>
            <a:off x="1330208" y="2303875"/>
            <a:ext cx="6483584" cy="2925325"/>
            <a:chOff x="1330208" y="2303875"/>
            <a:chExt cx="6483584" cy="2925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DFEE78-E386-6B47-54CB-685F96974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2303875"/>
              <a:ext cx="6476427" cy="14026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26A7F3-D5D4-469C-5738-0D35D9DA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08" y="3797945"/>
              <a:ext cx="6483584" cy="1431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99872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E5CFE9-B9E3-5A3B-6557-5468ED4D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14" y="852742"/>
            <a:ext cx="49699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사원이 한 명도 존재하지 않는 부서명을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원, 도표, 스크린샷이(가) 표시된 사진&#10;&#10;자동 생성된 설명">
            <a:extLst>
              <a:ext uri="{FF2B5EF4-FFF2-40B4-BE49-F238E27FC236}">
                <a16:creationId xmlns:a16="http://schemas.microsoft.com/office/drawing/2014/main" id="{C2DB3061-3BB2-812D-8F68-BA71259D6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89" y="1448780"/>
            <a:ext cx="5345021" cy="1912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D540D2-4B1C-6AF3-91F3-A7C7C376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29" y="3458500"/>
            <a:ext cx="7131942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17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B91-8591-BD01-5EC4-64DA4EB6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외부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E8DD-8BBD-90DF-F7A0-24732E1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소속 부서가 없는 사원의 이름을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CF219-66B4-AADE-D11F-0D03B62E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403775"/>
            <a:ext cx="6483584" cy="16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168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2EEC-BFAC-CFDB-4BB3-7C56CDF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셀프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AC13B-43B3-D2B2-9B11-61DB5D10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셀프 조인</a:t>
            </a:r>
            <a:r>
              <a:rPr lang="en-US" altLang="ko-KR" dirty="0"/>
              <a:t>(Self Join)</a:t>
            </a:r>
          </a:p>
          <a:p>
            <a:pPr lvl="1"/>
            <a:r>
              <a:rPr lang="ko-KR" altLang="en-US" dirty="0"/>
              <a:t>동일한 테이블 내에서 한 컬럼이 다른 컬럼을 참조하는 조인</a:t>
            </a:r>
            <a:endParaRPr lang="en-US" altLang="ko-KR" dirty="0"/>
          </a:p>
          <a:p>
            <a:pPr lvl="1"/>
            <a:r>
              <a:rPr lang="ko-KR" altLang="en-US" dirty="0"/>
              <a:t>셀프 조인을 하려면 조인 조건에 동일한 테이블명이 두 번 나타나게 됨</a:t>
            </a:r>
            <a:endParaRPr lang="en-US" altLang="ko-KR" dirty="0"/>
          </a:p>
          <a:p>
            <a:pPr lvl="1"/>
            <a:r>
              <a:rPr lang="ko-KR" altLang="en-US" dirty="0"/>
              <a:t>이때 테이블명을 다른 별명으로 지정하여 다른 테이블인 것처럼 사용함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또한 컬럼명도 모두 동일하므로 테이블의 별명과 컬럼명을 함께 써 컬럼의 소속을 구분해주어야 함</a:t>
            </a:r>
          </a:p>
        </p:txBody>
      </p:sp>
      <p:pic>
        <p:nvPicPr>
          <p:cNvPr id="5" name="그림 4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A37F04B8-69E5-48BA-DC6A-62B3DBB3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431567"/>
            <a:ext cx="7557025" cy="30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92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2EEC-BFAC-CFDB-4BB3-7C56CDF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셀프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AC13B-43B3-D2B2-9B11-61DB5D10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사원의 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상사의 사원번호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상사의 이름을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55C6C81-E68C-B7FD-7BF9-B209392D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8" y="1919718"/>
            <a:ext cx="4927023" cy="32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4012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2EEC-BFAC-CFDB-4BB3-7C56CDF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셀프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AC13B-43B3-D2B2-9B11-61DB5D10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사원의 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상사의 사원번호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상사의 이름을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Non-ANSI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E8856-3BCB-FBA0-1470-D1CBB2E8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493785"/>
            <a:ext cx="6447803" cy="182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8C7E55-DC68-937B-682A-DCD910E0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98" y="3921510"/>
            <a:ext cx="6483584" cy="1874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11D7B7-737D-096F-0095-6447D23E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110" y="5022308"/>
            <a:ext cx="2755165" cy="10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753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2EEC-BFAC-CFDB-4BB3-7C56CDF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셀프 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AC13B-43B3-D2B2-9B11-61DB5D10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2" y="774420"/>
            <a:ext cx="8145904" cy="562491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상사이름을 상사이름 순으로 정렬하여 </a:t>
            </a:r>
            <a:r>
              <a:rPr lang="ko-KR" altLang="en-US" dirty="0" err="1">
                <a:solidFill>
                  <a:schemeClr val="tx1"/>
                </a:solidFill>
              </a:rPr>
              <a:t>나타내시오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상사가 없는 사원의 이름도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셀프 조인과 외부 조인을 함께 사용하여 해결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셀프 조인으로 상사와 사원의 정보를 확인하고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외부 조인으로 상사가 없는 사원의 정보를 확인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ANSI SQL </a:t>
            </a:r>
            <a:r>
              <a:rPr lang="ko-KR" altLang="en-US" dirty="0">
                <a:solidFill>
                  <a:schemeClr val="tx1"/>
                </a:solidFill>
              </a:rPr>
              <a:t>조인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B55CE7-0BE2-F40C-8544-12454B842F88}"/>
              </a:ext>
            </a:extLst>
          </p:cNvPr>
          <p:cNvGrpSpPr/>
          <p:nvPr/>
        </p:nvGrpSpPr>
        <p:grpSpPr>
          <a:xfrm>
            <a:off x="1326825" y="3068960"/>
            <a:ext cx="6486967" cy="3191698"/>
            <a:chOff x="1326825" y="2979904"/>
            <a:chExt cx="6486967" cy="31916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A2771A-E733-6364-3798-978BA9DC5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2979904"/>
              <a:ext cx="6483584" cy="18892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591B8F2-BD58-8B9E-45E2-3B4091B2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825" y="4869160"/>
              <a:ext cx="1667412" cy="1302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597445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2EEC-BFAC-CFDB-4BB3-7C56CDF0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셀프 조인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13F679-A1AE-7606-D70D-58378FC9D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73" y="864827"/>
            <a:ext cx="5482479" cy="5624513"/>
          </a:xfrm>
        </p:spPr>
      </p:pic>
    </p:spTree>
    <p:extLst>
      <p:ext uri="{BB962C8B-B14F-4D97-AF65-F5344CB8AC3E}">
        <p14:creationId xmlns:p14="http://schemas.microsoft.com/office/powerpoint/2010/main" val="50935276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519DB-7C40-2F0C-9848-4CE94BF4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92" y="2090777"/>
            <a:ext cx="6576615" cy="2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D9F597-D5E4-B42F-4130-000B2218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48" y="1224868"/>
            <a:ext cx="6562303" cy="44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03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조인의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7A080-2A5D-937D-7AFA-D29C7A7E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48" y="2144448"/>
            <a:ext cx="6562303" cy="25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345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5E7B97-4BFD-D389-E523-24631A71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3" y="956507"/>
            <a:ext cx="6619553" cy="49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867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68805-AF5F-AD8D-8C15-C249250B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조인의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14512-30D9-8FA2-5BFC-D5C33BFB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조인</a:t>
            </a:r>
            <a:r>
              <a:rPr lang="en-US" altLang="ko-KR" dirty="0"/>
              <a:t>(Join)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두 개 이상의 테이블을 연결하여 데이터를 검색하는 방법</a:t>
            </a:r>
            <a:endParaRPr lang="en-US" altLang="ko-KR" dirty="0"/>
          </a:p>
          <a:p>
            <a:pPr lvl="1"/>
            <a:r>
              <a:rPr lang="ko-KR" altLang="en-US" dirty="0"/>
              <a:t>서로 다른 테이블에 저장된 관련된 데이터를 함께 가져와 하나의 결과로 표시함</a:t>
            </a:r>
            <a:endParaRPr lang="en-US" altLang="ko-KR" dirty="0"/>
          </a:p>
          <a:p>
            <a:pPr lvl="1"/>
            <a:r>
              <a:rPr lang="ko-KR" altLang="en-US" dirty="0"/>
              <a:t>검색하고 싶은 컬럼이 서로 다른 테이블에 있을 때 사용함</a:t>
            </a:r>
            <a:endParaRPr lang="en-US" altLang="ko-KR" dirty="0"/>
          </a:p>
          <a:p>
            <a:pPr lvl="1"/>
            <a:r>
              <a:rPr lang="ko-KR" altLang="en-US" dirty="0"/>
              <a:t>조인을 사용하면 여러 개의 테이블을 마치 하나의 테이블인 것처럼 쓸 수 있음</a:t>
            </a:r>
          </a:p>
        </p:txBody>
      </p:sp>
      <p:pic>
        <p:nvPicPr>
          <p:cNvPr id="5" name="내용 개체 틀 4" descr="텍스트, 만화 영화, 그림, 스케치이(가) 표시된 사진&#10;&#10;자동 생성된 설명">
            <a:extLst>
              <a:ext uri="{FF2B5EF4-FFF2-40B4-BE49-F238E27FC236}">
                <a16:creationId xmlns:a16="http://schemas.microsoft.com/office/drawing/2014/main" id="{DD9B5A80-C46B-9104-8F27-A8726636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3293985"/>
            <a:ext cx="6105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097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18F2-01F9-26F4-AC07-B8DD475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조인의 표현 방식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8E8827-3116-17B5-F423-1967B3D8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ANSI SQL </a:t>
            </a:r>
            <a:r>
              <a:rPr lang="ko-KR" altLang="en-US" dirty="0"/>
              <a:t>조인 방식</a:t>
            </a:r>
            <a:endParaRPr lang="en-US" altLang="ko-KR" dirty="0"/>
          </a:p>
          <a:p>
            <a:pPr lvl="1"/>
            <a:r>
              <a:rPr lang="en-US" altLang="ko-KR" dirty="0"/>
              <a:t>FROM</a:t>
            </a:r>
            <a:r>
              <a:rPr lang="ko-KR" altLang="en-US" dirty="0"/>
              <a:t>절에 있는 두 테이블명 사이에 조인 종류에 따라 </a:t>
            </a:r>
            <a:r>
              <a:rPr lang="en-US" altLang="ko-KR" dirty="0"/>
              <a:t>CROSS, INNER, OUTER</a:t>
            </a:r>
            <a:r>
              <a:rPr lang="ko-KR" altLang="en-US" dirty="0"/>
              <a:t>와 함께 </a:t>
            </a:r>
            <a:r>
              <a:rPr lang="en-US" altLang="ko-KR" dirty="0"/>
              <a:t>JOIN </a:t>
            </a:r>
            <a:r>
              <a:rPr lang="ko-KR" altLang="en-US" dirty="0"/>
              <a:t>키워드를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ko-KR" altLang="en-US" dirty="0"/>
              <a:t>조인에 대한 조건은 </a:t>
            </a:r>
            <a:r>
              <a:rPr lang="en-US" altLang="ko-KR" dirty="0"/>
              <a:t>ON</a:t>
            </a:r>
            <a:r>
              <a:rPr lang="ko-KR" altLang="en-US" dirty="0"/>
              <a:t>절에 작성하고 나머지 조건은 </a:t>
            </a:r>
            <a:r>
              <a:rPr lang="en-US" altLang="ko-KR" dirty="0"/>
              <a:t>WHERE</a:t>
            </a:r>
            <a:r>
              <a:rPr lang="ko-KR" altLang="en-US" dirty="0"/>
              <a:t>절에 작성함</a:t>
            </a:r>
            <a:endParaRPr lang="en-US" altLang="ko-KR" dirty="0"/>
          </a:p>
          <a:p>
            <a:pPr lvl="1"/>
            <a:r>
              <a:rPr lang="en-US" altLang="ko-KR" dirty="0"/>
              <a:t>CROSS, INNER, OUTER </a:t>
            </a:r>
            <a:r>
              <a:rPr lang="ko-KR" altLang="en-US" dirty="0"/>
              <a:t>키워드는 생략할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9D7AB-8A8F-046E-1632-2F91C2A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4" y="3211767"/>
            <a:ext cx="6433490" cy="12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22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18F2-01F9-26F4-AC07-B8DD475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조인의 표현 방식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8E8827-3116-17B5-F423-1967B3D8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Non-ANSI SQL </a:t>
            </a:r>
            <a:r>
              <a:rPr lang="ko-KR" altLang="en-US" dirty="0"/>
              <a:t>조인 방식</a:t>
            </a:r>
          </a:p>
          <a:p>
            <a:pPr lvl="1"/>
            <a:r>
              <a:rPr lang="ko-KR" altLang="en-US" dirty="0"/>
              <a:t>테이블을 쉼표</a:t>
            </a:r>
            <a:r>
              <a:rPr lang="en-US" altLang="ko-KR" dirty="0"/>
              <a:t>(,)</a:t>
            </a:r>
            <a:r>
              <a:rPr lang="ko-KR" altLang="en-US" dirty="0"/>
              <a:t>로 구분하여 </a:t>
            </a:r>
            <a:r>
              <a:rPr lang="en-US" altLang="ko-KR" dirty="0"/>
              <a:t>FROM</a:t>
            </a:r>
            <a:r>
              <a:rPr lang="ko-KR" altLang="en-US" dirty="0"/>
              <a:t>절에 작성함</a:t>
            </a:r>
            <a:endParaRPr lang="en-US" altLang="ko-KR" dirty="0"/>
          </a:p>
          <a:p>
            <a:pPr lvl="1"/>
            <a:r>
              <a:rPr lang="ko-KR" altLang="en-US" dirty="0"/>
              <a:t>조인 조건과 기타 조건을 구분하지 않고 모두 </a:t>
            </a:r>
            <a:r>
              <a:rPr lang="en-US" altLang="ko-KR" dirty="0"/>
              <a:t>WHERE</a:t>
            </a:r>
            <a:r>
              <a:rPr lang="ko-KR" altLang="en-US" dirty="0"/>
              <a:t>절에 기술함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E663C-3D9E-7FA3-E171-12261F6C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2438890"/>
            <a:ext cx="6454959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84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실습 데이터베이스의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1343</Words>
  <Application>Microsoft Office PowerPoint</Application>
  <PresentationFormat>화면 슬라이드 쇼(4:3)</PresentationFormat>
  <Paragraphs>216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조인의 개념</vt:lpstr>
      <vt:lpstr>2. 조인의 표현 방식</vt:lpstr>
      <vt:lpstr>2. 조인의 표현 방식</vt:lpstr>
      <vt:lpstr>PowerPoint 프레젠테이션</vt:lpstr>
      <vt:lpstr>1. 실습 ERD 소개</vt:lpstr>
      <vt:lpstr>1. 실습 ERD 소개</vt:lpstr>
      <vt:lpstr>1. 실습 ERD 소개</vt:lpstr>
      <vt:lpstr>1. 실습 ERD 소개</vt:lpstr>
      <vt:lpstr>PowerPoint 프레젠테이션</vt:lpstr>
      <vt:lpstr>1. 크로스 조인</vt:lpstr>
      <vt:lpstr>1. 크로스 조인</vt:lpstr>
      <vt:lpstr>1. 크로스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2. 내부 조인</vt:lpstr>
      <vt:lpstr>3. 외부 조인</vt:lpstr>
      <vt:lpstr>3. 외부 조인</vt:lpstr>
      <vt:lpstr>3. 외부 조인</vt:lpstr>
      <vt:lpstr>3. 외부 조인</vt:lpstr>
      <vt:lpstr>3. 외부 조인</vt:lpstr>
      <vt:lpstr>3. 외부 조인</vt:lpstr>
      <vt:lpstr>3. 외부 조인</vt:lpstr>
      <vt:lpstr>3. 외부 조인</vt:lpstr>
      <vt:lpstr>3. 외부 조인</vt:lpstr>
      <vt:lpstr>3. 외부 조인</vt:lpstr>
      <vt:lpstr>4. 셀프 조인</vt:lpstr>
      <vt:lpstr>4. 셀프 조인</vt:lpstr>
      <vt:lpstr>4. 셀프 조인</vt:lpstr>
      <vt:lpstr>4. 셀프 조인</vt:lpstr>
      <vt:lpstr>4. 셀프 조인</vt:lpstr>
      <vt:lpstr>PowerPoint 프레젠테이션</vt:lpstr>
      <vt:lpstr>점검문제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2228</cp:revision>
  <dcterms:created xsi:type="dcterms:W3CDTF">2012-07-23T02:34:37Z</dcterms:created>
  <dcterms:modified xsi:type="dcterms:W3CDTF">2024-12-13T01:25:31Z</dcterms:modified>
  <cp:version>1000.0000.01</cp:version>
</cp:coreProperties>
</file>