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05" r:id="rId6"/>
    <p:sldId id="270" r:id="rId7"/>
    <p:sldId id="331" r:id="rId8"/>
    <p:sldId id="308" r:id="rId9"/>
    <p:sldId id="309" r:id="rId10"/>
    <p:sldId id="310" r:id="rId11"/>
    <p:sldId id="307" r:id="rId12"/>
    <p:sldId id="299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06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36" d="100"/>
          <a:sy n="136" d="100"/>
        </p:scale>
        <p:origin x="168" y="54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2 </a:t>
            </a:r>
            <a:r>
              <a:rPr lang="ko-KR" altLang="en-US" sz="3600" dirty="0">
                <a:ea typeface="맑은 고딕" pitchFamily="50" charset="-127"/>
              </a:rPr>
              <a:t>학기</a:t>
            </a:r>
            <a:endParaRPr lang="en-US" altLang="ko-KR" sz="3600" dirty="0">
              <a:ea typeface="맑은 고딕" pitchFamily="50" charset="-127"/>
            </a:endParaRPr>
          </a:p>
          <a:p>
            <a:r>
              <a:rPr lang="en-US" altLang="ko-KR" sz="3600" dirty="0">
                <a:ea typeface="맑은 고딕" pitchFamily="50" charset="-127"/>
              </a:rPr>
              <a:t>JAVA</a:t>
            </a:r>
            <a:r>
              <a:rPr lang="ko-KR" altLang="en-US" sz="3600" dirty="0">
                <a:ea typeface="맑은 고딕" pitchFamily="50" charset="-127"/>
              </a:rPr>
              <a:t> </a:t>
            </a:r>
            <a:r>
              <a:rPr lang="en-US" altLang="ko-KR" sz="3600" dirty="0">
                <a:ea typeface="맑은 고딕" pitchFamily="50" charset="-127"/>
              </a:rPr>
              <a:t>Class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‘</a:t>
            </a:r>
            <a:r>
              <a:rPr lang="ko-KR" altLang="en-US" b="1" dirty="0"/>
              <a:t>이것이 자바다 </a:t>
            </a:r>
            <a:r>
              <a:rPr lang="en-US" altLang="ko-KR" b="1" dirty="0"/>
              <a:t>3</a:t>
            </a:r>
            <a:r>
              <a:rPr lang="ko-KR" altLang="en-US" b="1" dirty="0"/>
              <a:t>판</a:t>
            </a:r>
            <a:r>
              <a:rPr lang="en-US" altLang="ko-KR" b="1" dirty="0"/>
              <a:t>’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Made by Lewis 2024.09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1E1BAD-CE5E-E27B-3C3A-E219794371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61175"/>
            <a:ext cx="871818" cy="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10  min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944BC9-07B5-0E6C-FEF0-12B9CA7B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06" y="829550"/>
            <a:ext cx="4920546" cy="3960440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88CCD9B-2BBA-6B0E-D608-C622B7B3DACD}"/>
              </a:ext>
            </a:extLst>
          </p:cNvPr>
          <p:cNvSpPr txBox="1">
            <a:spLocks/>
          </p:cNvSpPr>
          <p:nvPr/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/>
              <a:t>변수 타입</a:t>
            </a:r>
            <a:endParaRPr lang="ko-KR" alt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1E24F1B-C06D-9B93-F600-9983AE5DBFD3}"/>
              </a:ext>
            </a:extLst>
          </p:cNvPr>
          <p:cNvSpPr txBox="1">
            <a:spLocks/>
          </p:cNvSpPr>
          <p:nvPr/>
        </p:nvSpPr>
        <p:spPr>
          <a:xfrm>
            <a:off x="899592" y="253486"/>
            <a:ext cx="44644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아스키 </a:t>
            </a:r>
            <a:r>
              <a:rPr lang="ko-KR" altLang="en-US" dirty="0" err="1">
                <a:solidFill>
                  <a:schemeClr val="tx1"/>
                </a:solidFill>
              </a:rPr>
              <a:t>코드표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7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ko-KR" altLang="en-US" dirty="0"/>
              <a:t>정수 타입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528" y="987574"/>
            <a:ext cx="6120680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44   ByteExample.java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058AB4-1733-FCD3-95B1-32480F23A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68787"/>
            <a:ext cx="3313423" cy="372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F69F85-570C-A966-AA93-5A5CD530647A}"/>
              </a:ext>
            </a:extLst>
          </p:cNvPr>
          <p:cNvSpPr txBox="1"/>
          <p:nvPr/>
        </p:nvSpPr>
        <p:spPr>
          <a:xfrm>
            <a:off x="4283968" y="2139702"/>
            <a:ext cx="466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//byte var6 = 128; // Error -&gt;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43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ko-KR" altLang="en-US" dirty="0"/>
              <a:t>정수 타입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528" y="987574"/>
            <a:ext cx="6120680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45   LongExample.java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DA2589-42A0-D259-8721-49DFEB04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48355"/>
            <a:ext cx="4544059" cy="2505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D66F1-7EEB-232C-AA9B-44AE301BCCF9}"/>
              </a:ext>
            </a:extLst>
          </p:cNvPr>
          <p:cNvSpPr txBox="1"/>
          <p:nvPr/>
        </p:nvSpPr>
        <p:spPr>
          <a:xfrm>
            <a:off x="3779912" y="4072600"/>
            <a:ext cx="4663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//long var3 = 1000000000000; // Error --&gt; 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94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ko-KR" altLang="en-US" dirty="0"/>
              <a:t>정수 타입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528" y="987574"/>
            <a:ext cx="6120680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46   CharExample.java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B3D9B3-FB06-7190-27A9-645259E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27534"/>
            <a:ext cx="6315956" cy="4791744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437DEB9-DEEC-F36F-C029-DBA3154945A0}"/>
              </a:ext>
            </a:extLst>
          </p:cNvPr>
          <p:cNvSpPr txBox="1">
            <a:spLocks/>
          </p:cNvSpPr>
          <p:nvPr/>
        </p:nvSpPr>
        <p:spPr>
          <a:xfrm>
            <a:off x="179512" y="2735374"/>
            <a:ext cx="2036972" cy="12765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char </a:t>
            </a:r>
            <a:r>
              <a:rPr lang="ko-KR" altLang="en-US" dirty="0"/>
              <a:t>변수 초기화</a:t>
            </a:r>
            <a:endParaRPr lang="en-US" altLang="ko-KR" dirty="0"/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altLang="ko-KR" dirty="0"/>
              <a:t>char </a:t>
            </a:r>
            <a:r>
              <a:rPr lang="en-US" altLang="ko-KR" dirty="0" err="1"/>
              <a:t>cInit</a:t>
            </a:r>
            <a:r>
              <a:rPr lang="en-US" altLang="ko-KR" dirty="0"/>
              <a:t> = ‘’;  (X)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altLang="ko-KR" dirty="0"/>
              <a:t>char </a:t>
            </a:r>
            <a:r>
              <a:rPr lang="en-US" altLang="ko-KR" dirty="0" err="1"/>
              <a:t>cInit</a:t>
            </a:r>
            <a:r>
              <a:rPr lang="en-US" altLang="ko-KR" dirty="0"/>
              <a:t> = ‘ ‘; </a:t>
            </a:r>
          </a:p>
          <a:p>
            <a:pPr algn="l"/>
            <a:r>
              <a:rPr lang="en-US" altLang="ko-KR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50851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ko-KR" altLang="en-US" dirty="0"/>
              <a:t>실수 타입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15349"/>
            <a:ext cx="6120680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49   FloatDoubleExample.java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437DEB9-DEEC-F36F-C029-DBA3154945A0}"/>
              </a:ext>
            </a:extLst>
          </p:cNvPr>
          <p:cNvSpPr txBox="1">
            <a:spLocks/>
          </p:cNvSpPr>
          <p:nvPr/>
        </p:nvSpPr>
        <p:spPr>
          <a:xfrm>
            <a:off x="251520" y="915566"/>
            <a:ext cx="504056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float  -&gt; </a:t>
            </a:r>
            <a:r>
              <a:rPr lang="ko-KR" altLang="en-US" dirty="0"/>
              <a:t>소수점 </a:t>
            </a:r>
            <a:r>
              <a:rPr lang="en-US" altLang="ko-KR" dirty="0"/>
              <a:t>7</a:t>
            </a:r>
            <a:r>
              <a:rPr lang="ko-KR" altLang="en-US" dirty="0"/>
              <a:t>자리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ko-KR" altLang="en-US" dirty="0" err="1"/>
              <a:t>변수값</a:t>
            </a:r>
            <a:r>
              <a:rPr lang="ko-KR" altLang="en-US" dirty="0"/>
              <a:t> 뒤에 </a:t>
            </a:r>
            <a:r>
              <a:rPr lang="en-US" altLang="ko-KR" dirty="0"/>
              <a:t>F, f </a:t>
            </a:r>
            <a:r>
              <a:rPr lang="ko-KR" altLang="en-US" dirty="0"/>
              <a:t>를 붙여 명확히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algn="l"/>
            <a:r>
              <a:rPr lang="en-US" altLang="ko-KR" dirty="0"/>
              <a:t>double  -&gt; </a:t>
            </a:r>
            <a:r>
              <a:rPr lang="ko-KR" altLang="en-US" dirty="0"/>
              <a:t>소수점 </a:t>
            </a:r>
            <a:r>
              <a:rPr lang="en-US" altLang="ko-KR" dirty="0"/>
              <a:t>15</a:t>
            </a:r>
            <a:r>
              <a:rPr lang="ko-KR" altLang="en-US" dirty="0"/>
              <a:t>자리</a:t>
            </a:r>
            <a:r>
              <a:rPr lang="en-US" altLang="ko-KR" dirty="0"/>
              <a:t>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DE59C7-F125-D7E6-25AF-77F36218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250909"/>
            <a:ext cx="3077298" cy="379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2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ko-KR" altLang="en-US" dirty="0"/>
              <a:t>논리 타입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15349"/>
            <a:ext cx="6120680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50   BooleanExample.java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437DEB9-DEEC-F36F-C029-DBA3154945A0}"/>
              </a:ext>
            </a:extLst>
          </p:cNvPr>
          <p:cNvSpPr txBox="1">
            <a:spLocks/>
          </p:cNvSpPr>
          <p:nvPr/>
        </p:nvSpPr>
        <p:spPr>
          <a:xfrm>
            <a:off x="251520" y="915566"/>
            <a:ext cx="5040560" cy="3353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/>
              <a:t>참 거짓 판단 값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B3355A-9305-733B-8637-6ACAC540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85" y="732074"/>
            <a:ext cx="537285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ko-KR" altLang="en-US" dirty="0"/>
              <a:t>문자열 타입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15349"/>
            <a:ext cx="6120680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52   StringExample.java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437DEB9-DEEC-F36F-C029-DBA3154945A0}"/>
              </a:ext>
            </a:extLst>
          </p:cNvPr>
          <p:cNvSpPr txBox="1">
            <a:spLocks/>
          </p:cNvSpPr>
          <p:nvPr/>
        </p:nvSpPr>
        <p:spPr>
          <a:xfrm>
            <a:off x="251520" y="915566"/>
            <a:ext cx="5040560" cy="3353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“”</a:t>
            </a:r>
            <a:r>
              <a:rPr lang="ko-KR" altLang="en-US" dirty="0"/>
              <a:t> 로 감싼 여러 개의 </a:t>
            </a:r>
            <a:r>
              <a:rPr lang="ko-KR" altLang="en-US" dirty="0" err="1"/>
              <a:t>문자값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6C226E-579E-E5DE-D5D7-E17DEB25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083237"/>
            <a:ext cx="3019102" cy="3715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BBA316-4129-CAE5-CC90-F7203F405F1D}"/>
              </a:ext>
            </a:extLst>
          </p:cNvPr>
          <p:cNvSpPr txBox="1"/>
          <p:nvPr/>
        </p:nvSpPr>
        <p:spPr>
          <a:xfrm>
            <a:off x="6134567" y="1109446"/>
            <a:ext cx="23391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이스케이프 문자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dirty="0"/>
              <a:t>   \”  :  “</a:t>
            </a:r>
            <a:r>
              <a:rPr lang="ko-KR" altLang="en-US" dirty="0"/>
              <a:t>문자 포함</a:t>
            </a:r>
            <a:endParaRPr lang="en-US" altLang="ko-KR" dirty="0"/>
          </a:p>
          <a:p>
            <a:r>
              <a:rPr lang="en-US" altLang="ko-KR" dirty="0"/>
              <a:t>   \’   : ‘ </a:t>
            </a:r>
            <a:r>
              <a:rPr lang="ko-KR" altLang="en-US" dirty="0"/>
              <a:t>문자 포함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\\   : \ </a:t>
            </a:r>
            <a:r>
              <a:rPr lang="ko-KR" altLang="en-US" dirty="0"/>
              <a:t>문자 포함</a:t>
            </a:r>
            <a:endParaRPr lang="en-US" altLang="ko-KR" dirty="0"/>
          </a:p>
          <a:p>
            <a:r>
              <a:rPr lang="en-US" altLang="ko-KR" dirty="0"/>
              <a:t>   \t   : </a:t>
            </a:r>
            <a:r>
              <a:rPr lang="ko-KR" altLang="en-US" dirty="0"/>
              <a:t>탭 만큼 띄움 </a:t>
            </a:r>
            <a:endParaRPr lang="en-US" altLang="ko-KR" dirty="0"/>
          </a:p>
          <a:p>
            <a:r>
              <a:rPr lang="en-US" altLang="ko-KR" dirty="0"/>
              <a:t>   \n  : </a:t>
            </a:r>
            <a:r>
              <a:rPr lang="ko-KR" altLang="en-US" dirty="0" err="1"/>
              <a:t>줄바꿈</a:t>
            </a:r>
            <a:endParaRPr lang="en-US" altLang="ko-KR" dirty="0"/>
          </a:p>
          <a:p>
            <a:r>
              <a:rPr lang="en-US" altLang="ko-KR" dirty="0"/>
              <a:t>   \r  : </a:t>
            </a:r>
            <a:r>
              <a:rPr lang="ko-KR" altLang="en-US" dirty="0" err="1"/>
              <a:t>캐리지</a:t>
            </a:r>
            <a:r>
              <a:rPr lang="ko-KR" altLang="en-US" dirty="0"/>
              <a:t> 리턴</a:t>
            </a:r>
          </a:p>
        </p:txBody>
      </p:sp>
    </p:spTree>
    <p:extLst>
      <p:ext uri="{BB962C8B-B14F-4D97-AF65-F5344CB8AC3E}">
        <p14:creationId xmlns:p14="http://schemas.microsoft.com/office/powerpoint/2010/main" val="350054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ko-KR" altLang="en-US" dirty="0"/>
              <a:t>문자열 타입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15349"/>
            <a:ext cx="6120680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53   TextBlockExample.java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437DEB9-DEEC-F36F-C029-DBA3154945A0}"/>
              </a:ext>
            </a:extLst>
          </p:cNvPr>
          <p:cNvSpPr txBox="1">
            <a:spLocks/>
          </p:cNvSpPr>
          <p:nvPr/>
        </p:nvSpPr>
        <p:spPr>
          <a:xfrm>
            <a:off x="251520" y="915566"/>
            <a:ext cx="5040560" cy="3353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- </a:t>
            </a:r>
            <a:r>
              <a:rPr lang="ko-KR" altLang="en-US" dirty="0"/>
              <a:t>텍스트 블록 설정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E6FAFD-AE09-6BF5-013B-F82BFE3D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115" y="339502"/>
            <a:ext cx="3686149" cy="46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28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자동 타입 변환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437DEB9-DEEC-F36F-C029-DBA3154945A0}"/>
              </a:ext>
            </a:extLst>
          </p:cNvPr>
          <p:cNvSpPr txBox="1">
            <a:spLocks/>
          </p:cNvSpPr>
          <p:nvPr/>
        </p:nvSpPr>
        <p:spPr>
          <a:xfrm>
            <a:off x="251520" y="915566"/>
            <a:ext cx="6264696" cy="3353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- </a:t>
            </a:r>
            <a:r>
              <a:rPr lang="ko-KR" altLang="en-US" dirty="0"/>
              <a:t>변수의 허용 범위가 작은 타입이 허용 범위가 큰 타입으로 자동 대체</a:t>
            </a:r>
            <a:endParaRPr lang="en-US" altLang="ko-KR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CB8BF88-6DD5-8778-9BF1-6DD15FB3602F}"/>
              </a:ext>
            </a:extLst>
          </p:cNvPr>
          <p:cNvSpPr txBox="1">
            <a:spLocks/>
          </p:cNvSpPr>
          <p:nvPr/>
        </p:nvSpPr>
        <p:spPr>
          <a:xfrm>
            <a:off x="899592" y="1587293"/>
            <a:ext cx="6264696" cy="48040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/>
              <a:t>Byte  &lt;  short, char  &lt;  int  &lt;  long  &lt;  float  &lt;  double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93D71C4-4BFF-D120-771D-2493B6F7489F}"/>
              </a:ext>
            </a:extLst>
          </p:cNvPr>
          <p:cNvSpPr txBox="1">
            <a:spLocks/>
          </p:cNvSpPr>
          <p:nvPr/>
        </p:nvSpPr>
        <p:spPr>
          <a:xfrm>
            <a:off x="1331640" y="2404078"/>
            <a:ext cx="6264696" cy="117578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altLang="ko-KR" dirty="0"/>
              <a:t>byte </a:t>
            </a:r>
            <a:r>
              <a:rPr lang="ko-KR" altLang="en-US" dirty="0"/>
              <a:t>타입은</a:t>
            </a:r>
            <a:r>
              <a:rPr lang="en-US" altLang="ko-KR" dirty="0"/>
              <a:t>  char </a:t>
            </a:r>
            <a:r>
              <a:rPr lang="ko-KR" altLang="en-US" dirty="0"/>
              <a:t>타입으로 자동변환 안됨 </a:t>
            </a:r>
            <a:r>
              <a:rPr lang="en-US" altLang="ko-KR" dirty="0"/>
              <a:t>=&gt; char </a:t>
            </a:r>
            <a:r>
              <a:rPr lang="ko-KR" altLang="en-US" dirty="0"/>
              <a:t>타입은 음수 값이 없다</a:t>
            </a:r>
            <a:endParaRPr lang="en-US" altLang="ko-KR" dirty="0"/>
          </a:p>
          <a:p>
            <a:pPr algn="l"/>
            <a:r>
              <a:rPr lang="en-US" altLang="ko-KR" dirty="0"/>
              <a:t>            byte</a:t>
            </a:r>
            <a:r>
              <a:rPr lang="ko-KR" altLang="en-US" dirty="0"/>
              <a:t> </a:t>
            </a:r>
            <a:r>
              <a:rPr lang="en-US" altLang="ko-KR" dirty="0" err="1"/>
              <a:t>bVal</a:t>
            </a:r>
            <a:r>
              <a:rPr lang="en-US" altLang="ko-KR" dirty="0"/>
              <a:t> = 65;</a:t>
            </a:r>
          </a:p>
          <a:p>
            <a:pPr algn="l"/>
            <a:r>
              <a:rPr lang="en-US" altLang="ko-KR" dirty="0"/>
              <a:t>            char </a:t>
            </a:r>
            <a:r>
              <a:rPr lang="en-US" altLang="ko-KR" dirty="0" err="1"/>
              <a:t>chVal</a:t>
            </a:r>
            <a:r>
              <a:rPr lang="en-US" altLang="ko-KR" dirty="0"/>
              <a:t> = </a:t>
            </a:r>
            <a:r>
              <a:rPr lang="en-US" altLang="ko-KR" dirty="0" err="1"/>
              <a:t>bVal</a:t>
            </a:r>
            <a:r>
              <a:rPr lang="en-US" altLang="ko-KR" dirty="0"/>
              <a:t>;    </a:t>
            </a:r>
            <a:r>
              <a:rPr lang="en-US" altLang="ko-KR" dirty="0">
                <a:sym typeface="Wingdings" panose="05000000000000000000" pitchFamily="2" charset="2"/>
              </a:rPr>
              <a:t> Error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5504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ko-KR" altLang="en-US" dirty="0"/>
              <a:t>자동 타입 변환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15349"/>
            <a:ext cx="2736304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56  PromotionExample.java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7B2297-4EDA-AFB4-BAD3-1FCC7506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569859"/>
            <a:ext cx="3781898" cy="42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변수란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데이터 저장 공간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정수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문자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실수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논리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문자열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변수란 무엇인가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62854" y="3147814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자동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강제 타입 변환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변수 종류</a:t>
              </a:r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6EA72AC6-493C-DB89-AB4E-79AAD6528C36}"/>
              </a:ext>
            </a:extLst>
          </p:cNvPr>
          <p:cNvGrpSpPr/>
          <p:nvPr/>
        </p:nvGrpSpPr>
        <p:grpSpPr>
          <a:xfrm>
            <a:off x="3126694" y="3980053"/>
            <a:ext cx="5256584" cy="720000"/>
            <a:chOff x="3131840" y="1491630"/>
            <a:chExt cx="5256584" cy="576064"/>
          </a:xfrm>
        </p:grpSpPr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45E7D09F-8383-8525-5194-A1F6C12D24D4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ight Triangle 21">
              <a:extLst>
                <a:ext uri="{FF2B5EF4-FFF2-40B4-BE49-F238E27FC236}">
                  <a16:creationId xmlns:a16="http://schemas.microsoft.com/office/drawing/2014/main" id="{85BFB05B-03E6-BF89-3F8F-B362FD4AE9FA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9F6B86D-58BF-36C9-FA95-0EA1D1818249}"/>
              </a:ext>
            </a:extLst>
          </p:cNvPr>
          <p:cNvSpPr txBox="1"/>
          <p:nvPr/>
        </p:nvSpPr>
        <p:spPr>
          <a:xfrm>
            <a:off x="3127928" y="397997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4C73A-A5FA-77F7-2E8B-B92320CA3963}"/>
              </a:ext>
            </a:extLst>
          </p:cNvPr>
          <p:cNvSpPr txBox="1"/>
          <p:nvPr/>
        </p:nvSpPr>
        <p:spPr>
          <a:xfrm>
            <a:off x="3852709" y="4041029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변수값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출력 및 입력 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ko-KR" altLang="en-US" dirty="0"/>
              <a:t> 강제 타입 변환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437DEB9-DEEC-F36F-C029-DBA3154945A0}"/>
              </a:ext>
            </a:extLst>
          </p:cNvPr>
          <p:cNvSpPr txBox="1">
            <a:spLocks/>
          </p:cNvSpPr>
          <p:nvPr/>
        </p:nvSpPr>
        <p:spPr>
          <a:xfrm>
            <a:off x="251520" y="915566"/>
            <a:ext cx="6264696" cy="3353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- </a:t>
            </a:r>
            <a:r>
              <a:rPr lang="ko-KR" altLang="en-US" dirty="0"/>
              <a:t>큰 허용 범위의 변수를 작은 허용범위 타입으로 </a:t>
            </a:r>
            <a:r>
              <a:rPr lang="ko-KR" altLang="en-US" dirty="0" err="1"/>
              <a:t>쪼개어서</a:t>
            </a:r>
            <a:r>
              <a:rPr lang="ko-KR" altLang="en-US" dirty="0"/>
              <a:t> 저장하는 것</a:t>
            </a:r>
            <a:endParaRPr lang="en-US" altLang="ko-KR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CB8BF88-6DD5-8778-9BF1-6DD15FB3602F}"/>
              </a:ext>
            </a:extLst>
          </p:cNvPr>
          <p:cNvSpPr txBox="1">
            <a:spLocks/>
          </p:cNvSpPr>
          <p:nvPr/>
        </p:nvSpPr>
        <p:spPr>
          <a:xfrm>
            <a:off x="899592" y="1587293"/>
            <a:ext cx="6264696" cy="48040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/>
              <a:t>Byte  &lt;  short, char  &lt;  int  &lt;  long  &lt;  float  &lt;  double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93D71C4-4BFF-D120-771D-2493B6F7489F}"/>
              </a:ext>
            </a:extLst>
          </p:cNvPr>
          <p:cNvSpPr txBox="1">
            <a:spLocks/>
          </p:cNvSpPr>
          <p:nvPr/>
        </p:nvSpPr>
        <p:spPr>
          <a:xfrm>
            <a:off x="1547664" y="2067694"/>
            <a:ext cx="2448272" cy="20882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int -&gt; byte</a:t>
            </a:r>
          </a:p>
          <a:p>
            <a:pPr algn="l"/>
            <a:r>
              <a:rPr lang="en-US" altLang="ko-KR" dirty="0"/>
              <a:t>      int </a:t>
            </a:r>
            <a:r>
              <a:rPr lang="en-US" altLang="ko-KR" dirty="0" err="1"/>
              <a:t>iVal</a:t>
            </a:r>
            <a:r>
              <a:rPr lang="en-US" altLang="ko-KR" dirty="0"/>
              <a:t> = 65;  </a:t>
            </a:r>
          </a:p>
          <a:p>
            <a:pPr algn="l"/>
            <a:r>
              <a:rPr lang="en-US" altLang="ko-KR" dirty="0"/>
              <a:t>      byte </a:t>
            </a:r>
            <a:r>
              <a:rPr lang="en-US" altLang="ko-KR" dirty="0" err="1"/>
              <a:t>bVal</a:t>
            </a:r>
            <a:r>
              <a:rPr lang="en-US" altLang="ko-KR" dirty="0"/>
              <a:t> = (byte)</a:t>
            </a:r>
            <a:r>
              <a:rPr lang="en-US" altLang="ko-KR" dirty="0" err="1"/>
              <a:t>iVal</a:t>
            </a:r>
            <a:r>
              <a:rPr lang="en-US" altLang="ko-KR" dirty="0"/>
              <a:t>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long -&gt; int</a:t>
            </a:r>
          </a:p>
          <a:p>
            <a:pPr algn="l"/>
            <a:r>
              <a:rPr lang="en-US" altLang="ko-KR" dirty="0"/>
              <a:t>      long </a:t>
            </a:r>
            <a:r>
              <a:rPr lang="en-US" altLang="ko-KR" dirty="0" err="1"/>
              <a:t>lValue</a:t>
            </a:r>
            <a:r>
              <a:rPr lang="en-US" altLang="ko-KR" dirty="0"/>
              <a:t> = 300;</a:t>
            </a:r>
          </a:p>
          <a:p>
            <a:pPr algn="l"/>
            <a:r>
              <a:rPr lang="en-US" altLang="ko-KR" dirty="0"/>
              <a:t>      int </a:t>
            </a:r>
            <a:r>
              <a:rPr lang="en-US" altLang="ko-KR" dirty="0" err="1"/>
              <a:t>iVal</a:t>
            </a:r>
            <a:r>
              <a:rPr lang="en-US" altLang="ko-KR" dirty="0"/>
              <a:t> = (int)</a:t>
            </a:r>
            <a:r>
              <a:rPr lang="en-US" altLang="ko-KR" dirty="0" err="1"/>
              <a:t>lValue</a:t>
            </a:r>
            <a:r>
              <a:rPr lang="en-US" altLang="ko-KR" dirty="0"/>
              <a:t>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DC2A8-1BA5-1BA2-517D-1596B028991A}"/>
              </a:ext>
            </a:extLst>
          </p:cNvPr>
          <p:cNvSpPr txBox="1">
            <a:spLocks/>
          </p:cNvSpPr>
          <p:nvPr/>
        </p:nvSpPr>
        <p:spPr>
          <a:xfrm>
            <a:off x="4067944" y="2067694"/>
            <a:ext cx="3816424" cy="20882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int -&gt; char</a:t>
            </a:r>
          </a:p>
          <a:p>
            <a:pPr algn="l"/>
            <a:r>
              <a:rPr lang="en-US" altLang="ko-KR" dirty="0"/>
              <a:t>      int </a:t>
            </a:r>
            <a:r>
              <a:rPr lang="en-US" altLang="ko-KR" dirty="0" err="1"/>
              <a:t>iVal</a:t>
            </a:r>
            <a:r>
              <a:rPr lang="en-US" altLang="ko-KR" dirty="0"/>
              <a:t> = 65;  </a:t>
            </a:r>
          </a:p>
          <a:p>
            <a:pPr algn="l"/>
            <a:r>
              <a:rPr lang="en-US" altLang="ko-KR" dirty="0"/>
              <a:t>      char </a:t>
            </a:r>
            <a:r>
              <a:rPr lang="en-US" altLang="ko-KR" dirty="0" err="1"/>
              <a:t>cValue</a:t>
            </a:r>
            <a:r>
              <a:rPr lang="en-US" altLang="ko-KR" dirty="0"/>
              <a:t> = (char)</a:t>
            </a:r>
            <a:r>
              <a:rPr lang="en-US" altLang="ko-KR" dirty="0" err="1"/>
              <a:t>iVal</a:t>
            </a:r>
            <a:r>
              <a:rPr lang="en-US" altLang="ko-KR" dirty="0"/>
              <a:t>;    // </a:t>
            </a:r>
            <a:r>
              <a:rPr lang="en-US" altLang="ko-KR" dirty="0" err="1"/>
              <a:t>cValue</a:t>
            </a:r>
            <a:r>
              <a:rPr lang="en-US" altLang="ko-KR" dirty="0"/>
              <a:t> == ‘A’;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실수</a:t>
            </a:r>
            <a:r>
              <a:rPr lang="en-US" altLang="ko-KR" dirty="0"/>
              <a:t> -&gt; int</a:t>
            </a:r>
          </a:p>
          <a:p>
            <a:pPr algn="l"/>
            <a:r>
              <a:rPr lang="en-US" altLang="ko-KR" dirty="0"/>
              <a:t>      doble </a:t>
            </a:r>
            <a:r>
              <a:rPr lang="en-US" altLang="ko-KR" dirty="0" err="1"/>
              <a:t>dVal</a:t>
            </a:r>
            <a:r>
              <a:rPr lang="en-US" altLang="ko-KR" dirty="0"/>
              <a:t> = 3.14;</a:t>
            </a:r>
          </a:p>
          <a:p>
            <a:pPr algn="l"/>
            <a:r>
              <a:rPr lang="en-US" altLang="ko-KR" dirty="0"/>
              <a:t>      int </a:t>
            </a:r>
            <a:r>
              <a:rPr lang="en-US" altLang="ko-KR" dirty="0" err="1"/>
              <a:t>iVal</a:t>
            </a:r>
            <a:r>
              <a:rPr lang="en-US" altLang="ko-KR" dirty="0"/>
              <a:t> = (int) </a:t>
            </a:r>
            <a:r>
              <a:rPr lang="en-US" altLang="ko-KR" dirty="0" err="1"/>
              <a:t>dVal</a:t>
            </a:r>
            <a:r>
              <a:rPr lang="en-US" altLang="ko-KR" dirty="0"/>
              <a:t>;   // </a:t>
            </a:r>
            <a:r>
              <a:rPr lang="en-US" altLang="ko-KR" dirty="0" err="1"/>
              <a:t>iVal</a:t>
            </a:r>
            <a:r>
              <a:rPr lang="en-US" altLang="ko-KR" dirty="0"/>
              <a:t> == 3;</a:t>
            </a:r>
          </a:p>
        </p:txBody>
      </p:sp>
    </p:spTree>
    <p:extLst>
      <p:ext uri="{BB962C8B-B14F-4D97-AF65-F5344CB8AC3E}">
        <p14:creationId xmlns:p14="http://schemas.microsoft.com/office/powerpoint/2010/main" val="3744137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ko-KR" altLang="en-US" dirty="0"/>
              <a:t>강제 타입 변환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15349"/>
            <a:ext cx="2736304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60 CastingExample.java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2BB52A-B2F5-B389-6BA7-A2655A1B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16" y="213983"/>
            <a:ext cx="531569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54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ko-KR" altLang="en-US" dirty="0"/>
              <a:t>  연산식에서 타입 변환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CB8BF88-6DD5-8778-9BF1-6DD15FB3602F}"/>
              </a:ext>
            </a:extLst>
          </p:cNvPr>
          <p:cNvSpPr txBox="1">
            <a:spLocks/>
          </p:cNvSpPr>
          <p:nvPr/>
        </p:nvSpPr>
        <p:spPr>
          <a:xfrm>
            <a:off x="899592" y="1587293"/>
            <a:ext cx="6264696" cy="48040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/>
              <a:t>* </a:t>
            </a:r>
            <a:r>
              <a:rPr lang="ko-KR" altLang="en-US" sz="2000" dirty="0"/>
              <a:t>변수타입 변수</a:t>
            </a:r>
            <a:r>
              <a:rPr lang="en-US" altLang="ko-KR" sz="2000" dirty="0"/>
              <a:t>1</a:t>
            </a:r>
            <a:r>
              <a:rPr lang="ko-KR" altLang="en-US" sz="2000" dirty="0"/>
              <a:t> </a:t>
            </a:r>
            <a:r>
              <a:rPr lang="en-US" altLang="ko-KR" sz="2000" dirty="0"/>
              <a:t>= </a:t>
            </a:r>
            <a:r>
              <a:rPr lang="ko-KR" altLang="en-US" sz="2000" dirty="0"/>
              <a:t>변수</a:t>
            </a:r>
            <a:r>
              <a:rPr lang="en-US" altLang="ko-KR" sz="2000" dirty="0"/>
              <a:t>2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연산식</a:t>
            </a:r>
            <a:r>
              <a:rPr lang="ko-KR" altLang="en-US" sz="2000" dirty="0"/>
              <a:t> 변수</a:t>
            </a:r>
            <a:r>
              <a:rPr lang="en-US" altLang="ko-KR" sz="2000" dirty="0"/>
              <a:t>3;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89C60C2-0EA1-0BDC-5CD2-CC3A424B6545}"/>
              </a:ext>
            </a:extLst>
          </p:cNvPr>
          <p:cNvSpPr txBox="1">
            <a:spLocks/>
          </p:cNvSpPr>
          <p:nvPr/>
        </p:nvSpPr>
        <p:spPr>
          <a:xfrm>
            <a:off x="1259632" y="2105516"/>
            <a:ext cx="655272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/>
              <a:t>1. </a:t>
            </a:r>
            <a:r>
              <a:rPr lang="ko-KR" altLang="en-US" sz="2000" dirty="0"/>
              <a:t>변수</a:t>
            </a:r>
            <a:r>
              <a:rPr lang="en-US" altLang="ko-KR" sz="2000" dirty="0"/>
              <a:t>2,</a:t>
            </a:r>
            <a:r>
              <a:rPr lang="ko-KR" altLang="en-US" sz="2000" dirty="0"/>
              <a:t> 변수</a:t>
            </a:r>
            <a:r>
              <a:rPr lang="en-US" altLang="ko-KR" sz="2000" dirty="0"/>
              <a:t>3</a:t>
            </a:r>
            <a:r>
              <a:rPr lang="ko-KR" altLang="en-US" sz="2000" dirty="0"/>
              <a:t>의 변수 타입이 변수</a:t>
            </a:r>
            <a:r>
              <a:rPr lang="en-US" altLang="ko-KR" sz="2000" dirty="0"/>
              <a:t>1 </a:t>
            </a:r>
            <a:r>
              <a:rPr lang="ko-KR" altLang="en-US" sz="2000" dirty="0"/>
              <a:t>의 타입 보다 작은 경우 변수</a:t>
            </a:r>
            <a:r>
              <a:rPr lang="en-US" altLang="ko-KR" sz="2000" dirty="0"/>
              <a:t>1</a:t>
            </a:r>
            <a:r>
              <a:rPr lang="ko-KR" altLang="en-US" sz="2000" dirty="0"/>
              <a:t>의 타입으로 자동 변환 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248490-FD6D-67BE-0BC7-96FACFE4ABC4}"/>
              </a:ext>
            </a:extLst>
          </p:cNvPr>
          <p:cNvSpPr txBox="1">
            <a:spLocks/>
          </p:cNvSpPr>
          <p:nvPr/>
        </p:nvSpPr>
        <p:spPr>
          <a:xfrm>
            <a:off x="1259632" y="2897604"/>
            <a:ext cx="6408712" cy="111430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/>
              <a:t>2. </a:t>
            </a:r>
            <a:r>
              <a:rPr lang="ko-KR" altLang="en-US" sz="2000" dirty="0"/>
              <a:t>변수</a:t>
            </a:r>
            <a:r>
              <a:rPr lang="en-US" altLang="ko-KR" sz="2000" dirty="0"/>
              <a:t>2,</a:t>
            </a:r>
            <a:r>
              <a:rPr lang="ko-KR" altLang="en-US" sz="2000" dirty="0"/>
              <a:t> 변수</a:t>
            </a:r>
            <a:r>
              <a:rPr lang="en-US" altLang="ko-KR" sz="2000" dirty="0"/>
              <a:t>3</a:t>
            </a:r>
            <a:r>
              <a:rPr lang="ko-KR" altLang="en-US" sz="2000" dirty="0"/>
              <a:t>의 변수 타입이 변수</a:t>
            </a:r>
            <a:r>
              <a:rPr lang="en-US" altLang="ko-KR" sz="2000" dirty="0"/>
              <a:t>1 </a:t>
            </a:r>
            <a:r>
              <a:rPr lang="ko-KR" altLang="en-US" sz="2000" dirty="0"/>
              <a:t>의 타입 보다 큰 경우 각 항목의 값을 변수</a:t>
            </a:r>
            <a:r>
              <a:rPr lang="en-US" altLang="ko-KR" sz="2000" dirty="0"/>
              <a:t>1</a:t>
            </a:r>
            <a:r>
              <a:rPr lang="ko-KR" altLang="en-US" sz="2000" dirty="0"/>
              <a:t>의 타입으로 강제 </a:t>
            </a:r>
            <a:r>
              <a:rPr lang="ko-KR" altLang="en-US" sz="2000" dirty="0" err="1"/>
              <a:t>형변환</a:t>
            </a:r>
            <a:r>
              <a:rPr lang="ko-KR" altLang="en-US" sz="2000" dirty="0"/>
              <a:t> 하여 연산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33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ko-KR" altLang="en-US" dirty="0"/>
              <a:t>연산식에서 타입 변환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5" y="1515349"/>
            <a:ext cx="3888433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</a:t>
            </a:r>
            <a:r>
              <a:rPr lang="en-US" altLang="ko-KR"/>
              <a:t>64   OperationPromotionExample</a:t>
            </a:r>
            <a:r>
              <a:rPr lang="en-US" altLang="ko-KR" dirty="0"/>
              <a:t>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FB2BED-FEA3-5095-4A84-7D95C882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93516"/>
            <a:ext cx="3960439" cy="48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07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JAVA  </a:t>
            </a:r>
            <a:r>
              <a:rPr lang="ko-KR" altLang="en-US" dirty="0"/>
              <a:t>에서의  </a:t>
            </a:r>
            <a:r>
              <a:rPr lang="en-US" altLang="ko-KR" dirty="0"/>
              <a:t>‘+’  </a:t>
            </a:r>
            <a:r>
              <a:rPr lang="ko-KR" altLang="en-US" dirty="0"/>
              <a:t>기능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96199" y="267494"/>
            <a:ext cx="3888433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66   OperationPromotionExample.java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533E18C-B14F-0E32-484F-405F0CCCEAA4}"/>
              </a:ext>
            </a:extLst>
          </p:cNvPr>
          <p:cNvSpPr txBox="1">
            <a:spLocks/>
          </p:cNvSpPr>
          <p:nvPr/>
        </p:nvSpPr>
        <p:spPr>
          <a:xfrm>
            <a:off x="611560" y="1393001"/>
            <a:ext cx="2592288" cy="6480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int </a:t>
            </a:r>
            <a:r>
              <a:rPr lang="en-US" altLang="ko-KR" dirty="0" err="1"/>
              <a:t>iVar</a:t>
            </a:r>
            <a:r>
              <a:rPr lang="en-US" altLang="ko-KR" dirty="0"/>
              <a:t> = 3 + 5;              </a:t>
            </a:r>
            <a:r>
              <a:rPr lang="en-US" altLang="ko-KR" dirty="0">
                <a:sym typeface="Wingdings" panose="05000000000000000000" pitchFamily="2" charset="2"/>
              </a:rPr>
              <a:t>  ?</a:t>
            </a:r>
            <a:endParaRPr lang="en-US" altLang="ko-KR" dirty="0"/>
          </a:p>
          <a:p>
            <a:pPr algn="l"/>
            <a:r>
              <a:rPr lang="en-US" altLang="ko-KR" dirty="0"/>
              <a:t>String </a:t>
            </a:r>
            <a:r>
              <a:rPr lang="en-US" altLang="ko-KR" dirty="0" err="1"/>
              <a:t>sVal</a:t>
            </a:r>
            <a:r>
              <a:rPr lang="en-US" altLang="ko-KR" dirty="0"/>
              <a:t> = “3” + 7;     </a:t>
            </a:r>
            <a:r>
              <a:rPr lang="en-US" altLang="ko-KR" dirty="0">
                <a:sym typeface="Wingdings" panose="05000000000000000000" pitchFamily="2" charset="2"/>
              </a:rPr>
              <a:t>  ?</a:t>
            </a:r>
            <a:r>
              <a:rPr lang="en-US" altLang="ko-KR" dirty="0"/>
              <a:t>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A8E1D2-D9D0-58C6-E60D-6CDA9928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199" y="576124"/>
            <a:ext cx="3612514" cy="43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</a:t>
            </a:r>
            <a:r>
              <a:rPr lang="ko-KR" altLang="en-US" dirty="0"/>
              <a:t>문자열 변환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99993" y="267494"/>
            <a:ext cx="4484640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67 PrimitiveAndStringConversionExample.java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533E18C-B14F-0E32-484F-405F0CCCEAA4}"/>
              </a:ext>
            </a:extLst>
          </p:cNvPr>
          <p:cNvSpPr txBox="1">
            <a:spLocks/>
          </p:cNvSpPr>
          <p:nvPr/>
        </p:nvSpPr>
        <p:spPr>
          <a:xfrm>
            <a:off x="395536" y="1144442"/>
            <a:ext cx="3960440" cy="308349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byte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Byte.parseByte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short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Byte.parseShort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Byte.parseInt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long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Byte.parseLong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Byte.parseFloat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Byte.parseDouble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boolean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Byte.parseBoolean</a:t>
            </a:r>
            <a:r>
              <a:rPr lang="en-US" altLang="ko-KR" dirty="0"/>
              <a:t>();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sz="1800" dirty="0" err="1">
                <a:solidFill>
                  <a:srgbClr val="1290C3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800" i="1" dirty="0" err="1">
                <a:solidFill>
                  <a:srgbClr val="96EC3F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valueOf</a:t>
            </a:r>
            <a:r>
              <a:rPr lang="en-US" altLang="ko-K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CC6C1D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;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EAC01F-003C-7593-7457-C686EBF2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3" y="598301"/>
            <a:ext cx="3864697" cy="43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8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</a:t>
            </a:r>
            <a:r>
              <a:rPr lang="ko-KR" altLang="en-US" dirty="0"/>
              <a:t>변수의 사용 범위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9356" y="1496234"/>
            <a:ext cx="3888433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69   VariableScopeExample.java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A31A3D-11EE-D1F9-6108-D8F56759F7AD}"/>
              </a:ext>
            </a:extLst>
          </p:cNvPr>
          <p:cNvSpPr txBox="1">
            <a:spLocks/>
          </p:cNvSpPr>
          <p:nvPr/>
        </p:nvSpPr>
        <p:spPr>
          <a:xfrm>
            <a:off x="251520" y="915566"/>
            <a:ext cx="6264696" cy="3353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- </a:t>
            </a:r>
            <a:r>
              <a:rPr lang="ko-KR" altLang="en-US" dirty="0"/>
              <a:t>자신의 블록 내부에서만 사용 가능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039F45-1987-287A-304C-FB0D73CD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3" y="1903585"/>
            <a:ext cx="3610479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70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4. </a:t>
            </a:r>
            <a:r>
              <a:rPr lang="ko-KR" altLang="en-US" dirty="0" err="1"/>
              <a:t>변수값</a:t>
            </a:r>
            <a:r>
              <a:rPr lang="ko-KR" altLang="en-US" dirty="0"/>
              <a:t> 출력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A31A3D-11EE-D1F9-6108-D8F56759F7AD}"/>
              </a:ext>
            </a:extLst>
          </p:cNvPr>
          <p:cNvSpPr txBox="1">
            <a:spLocks/>
          </p:cNvSpPr>
          <p:nvPr/>
        </p:nvSpPr>
        <p:spPr>
          <a:xfrm>
            <a:off x="251520" y="995774"/>
            <a:ext cx="6264696" cy="13599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altLang="ko-KR" sz="2400" dirty="0" err="1"/>
              <a:t>printf</a:t>
            </a:r>
            <a:r>
              <a:rPr lang="en-US" altLang="ko-KR" sz="2400" dirty="0"/>
              <a:t>(“</a:t>
            </a:r>
            <a:r>
              <a:rPr lang="ko-KR" altLang="en-US" sz="2400" dirty="0"/>
              <a:t>형식 문자열</a:t>
            </a:r>
            <a:r>
              <a:rPr lang="en-US" altLang="ko-KR" sz="2400" dirty="0"/>
              <a:t>”, </a:t>
            </a:r>
            <a:r>
              <a:rPr lang="ko-KR" altLang="en-US" sz="2400" dirty="0"/>
              <a:t>값</a:t>
            </a:r>
            <a:r>
              <a:rPr lang="en-US" altLang="ko-KR" sz="2400" dirty="0"/>
              <a:t>1, </a:t>
            </a:r>
            <a:r>
              <a:rPr lang="ko-KR" altLang="en-US" sz="2400" dirty="0"/>
              <a:t>값</a:t>
            </a:r>
            <a:r>
              <a:rPr lang="en-US" altLang="ko-KR" sz="2400" dirty="0"/>
              <a:t>2…..);</a:t>
            </a:r>
          </a:p>
          <a:p>
            <a:pPr algn="l"/>
            <a:r>
              <a:rPr lang="en-US" altLang="ko-KR" sz="2400" dirty="0"/>
              <a:t> 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(“</a:t>
            </a:r>
            <a:r>
              <a:rPr lang="ko-KR" altLang="en-US" sz="2400" dirty="0"/>
              <a:t>나이 </a:t>
            </a:r>
            <a:r>
              <a:rPr lang="en-US" altLang="ko-KR" sz="2400" dirty="0"/>
              <a:t>: %d”, 25);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04D013C-7DED-F960-14BE-FBB9B2E7F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63890"/>
              </p:ext>
            </p:extLst>
          </p:nvPr>
        </p:nvGraphicFramePr>
        <p:xfrm>
          <a:off x="628650" y="2620877"/>
          <a:ext cx="7886699" cy="2111814"/>
        </p:xfrm>
        <a:graphic>
          <a:graphicData uri="http://schemas.openxmlformats.org/drawingml/2006/table">
            <a:tbl>
              <a:tblPr/>
              <a:tblGrid>
                <a:gridCol w="2592021">
                  <a:extLst>
                    <a:ext uri="{9D8B030D-6E8A-4147-A177-3AD203B41FA5}">
                      <a16:colId xmlns:a16="http://schemas.microsoft.com/office/drawing/2014/main" val="2613515626"/>
                    </a:ext>
                  </a:extLst>
                </a:gridCol>
                <a:gridCol w="5294678">
                  <a:extLst>
                    <a:ext uri="{9D8B030D-6E8A-4147-A177-3AD203B41FA5}">
                      <a16:colId xmlns:a16="http://schemas.microsoft.com/office/drawing/2014/main" val="2588023438"/>
                    </a:ext>
                  </a:extLst>
                </a:gridCol>
              </a:tblGrid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</a:t>
                      </a:r>
                      <a:r>
                        <a:rPr lang="en-US" altLang="ko-KR" sz="1500" b="1">
                          <a:solidFill>
                            <a:srgbClr val="990085"/>
                          </a:solidFill>
                          <a:effectLst/>
                        </a:rPr>
                        <a:t>boolean</a:t>
                      </a:r>
                      <a:r>
                        <a:rPr lang="ko-KR" altLang="en-US" sz="1500">
                          <a:effectLst/>
                        </a:rPr>
                        <a:t> 형식으로 출력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72150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정수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56604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 </a:t>
                      </a:r>
                      <a:r>
                        <a:rPr lang="en-US" altLang="ko-KR" sz="1500" dirty="0">
                          <a:effectLst/>
                        </a:rPr>
                        <a:t>8</a:t>
                      </a:r>
                      <a:r>
                        <a:rPr lang="ko-KR" altLang="en-US" sz="1500" dirty="0">
                          <a:effectLst/>
                        </a:rPr>
                        <a:t>진수 정수의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413949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%x </a:t>
                      </a:r>
                      <a:r>
                        <a:rPr lang="ko-KR" altLang="en-US" sz="1500">
                          <a:effectLst/>
                        </a:rPr>
                        <a:t>또는 </a:t>
                      </a:r>
                      <a:r>
                        <a:rPr lang="en-US" altLang="ko-KR" sz="1500">
                          <a:effectLst/>
                        </a:rPr>
                        <a:t>%</a:t>
                      </a:r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</a:t>
                      </a:r>
                      <a:r>
                        <a:rPr lang="en-US" altLang="ko-KR" sz="1500">
                          <a:effectLst/>
                        </a:rPr>
                        <a:t>16</a:t>
                      </a:r>
                      <a:r>
                        <a:rPr lang="ko-KR" altLang="en-US" sz="1500">
                          <a:effectLst/>
                        </a:rPr>
                        <a:t>진수 정수의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19245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%f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소수점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48105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%c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문자형식으로 출력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35127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문자열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85352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줄바꿈 기능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0962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 %e </a:t>
                      </a:r>
                      <a:r>
                        <a:rPr lang="ko-KR" altLang="en-US" sz="1500" dirty="0">
                          <a:effectLst/>
                        </a:rPr>
                        <a:t>또는 </a:t>
                      </a:r>
                      <a:r>
                        <a:rPr lang="en-US" altLang="ko-KR" sz="1500" dirty="0">
                          <a:effectLst/>
                        </a:rPr>
                        <a:t>%</a:t>
                      </a:r>
                      <a:r>
                        <a:rPr lang="en-US" sz="1500" dirty="0">
                          <a:effectLst/>
                        </a:rPr>
                        <a:t>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 지수 표현식의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49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802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4.1 </a:t>
            </a:r>
            <a:r>
              <a:rPr lang="ko-KR" altLang="en-US" dirty="0" err="1"/>
              <a:t>변수값</a:t>
            </a:r>
            <a:r>
              <a:rPr lang="ko-KR" altLang="en-US" dirty="0"/>
              <a:t> 출력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B4167-4EEB-BC4B-F0FC-85A928954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624" y="4443958"/>
            <a:ext cx="3888433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71   PrintfExample.java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BC69BF-61A1-8F16-91AD-DE7AD4ED8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23510"/>
            <a:ext cx="5039428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02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4.1 </a:t>
            </a:r>
            <a:r>
              <a:rPr lang="ko-KR" altLang="en-US" dirty="0"/>
              <a:t>키보드 입력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B4167-4EEB-BC4B-F0FC-85A928954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3648" y="4451446"/>
            <a:ext cx="2626500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73   ScannerExample.java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484939-79B5-CD3C-5152-B2EABD416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97743"/>
            <a:ext cx="3760199" cy="4948014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C7B097-55A9-BB61-E1DD-6DDC06635868}"/>
              </a:ext>
            </a:extLst>
          </p:cNvPr>
          <p:cNvSpPr txBox="1">
            <a:spLocks/>
          </p:cNvSpPr>
          <p:nvPr/>
        </p:nvSpPr>
        <p:spPr>
          <a:xfrm>
            <a:off x="251520" y="1157324"/>
            <a:ext cx="3888432" cy="12704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// 1.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algn="l"/>
            <a:r>
              <a:rPr lang="en-US" altLang="ko-KR" dirty="0"/>
              <a:t>Scanner </a:t>
            </a:r>
            <a:r>
              <a:rPr lang="en-US" altLang="ko-KR" dirty="0" err="1"/>
              <a:t>scanner</a:t>
            </a:r>
            <a:r>
              <a:rPr lang="en-US" altLang="ko-KR" dirty="0"/>
              <a:t> = new Scanner(System.in); </a:t>
            </a:r>
          </a:p>
          <a:p>
            <a:pPr algn="l"/>
            <a:r>
              <a:rPr lang="en-US" altLang="ko-KR" dirty="0"/>
              <a:t>// 2. </a:t>
            </a:r>
            <a:r>
              <a:rPr lang="ko-KR" altLang="en-US" dirty="0"/>
              <a:t>데이터 입력</a:t>
            </a:r>
            <a:endParaRPr lang="en-US" altLang="ko-KR" dirty="0"/>
          </a:p>
          <a:p>
            <a:pPr algn="l"/>
            <a:r>
              <a:rPr lang="en-US" altLang="ko-KR" dirty="0"/>
              <a:t>String </a:t>
            </a:r>
            <a:r>
              <a:rPr lang="en-US" altLang="ko-KR" dirty="0" err="1"/>
              <a:t>inputData</a:t>
            </a:r>
            <a:r>
              <a:rPr lang="en-US" altLang="ko-KR" dirty="0"/>
              <a:t> = </a:t>
            </a:r>
            <a:r>
              <a:rPr lang="en-US" altLang="ko-KR" dirty="0" err="1"/>
              <a:t>scanner.nextLine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853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A860B12-8C35-281C-9F3B-27216B4F52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ko-KR" dirty="0"/>
              <a:t>1</a:t>
            </a:r>
            <a:r>
              <a:rPr lang="ko-KR" altLang="en-US" dirty="0"/>
              <a:t>장 확인 문제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CC34B-E173-DC06-1799-FE924AE50F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1315" y="936519"/>
            <a:ext cx="6444208" cy="288032"/>
          </a:xfrm>
        </p:spPr>
        <p:txBody>
          <a:bodyPr/>
          <a:lstStyle/>
          <a:p>
            <a:pPr algn="l"/>
            <a:r>
              <a:rPr lang="en-US" altLang="ko-KR" dirty="0"/>
              <a:t>Example.java </a:t>
            </a:r>
            <a:r>
              <a:rPr lang="ko-KR" altLang="en-US" dirty="0"/>
              <a:t>를 </a:t>
            </a:r>
            <a:r>
              <a:rPr lang="en-US" altLang="ko-KR" dirty="0"/>
              <a:t>ch01.verify </a:t>
            </a:r>
            <a:r>
              <a:rPr lang="ko-KR" altLang="en-US" dirty="0"/>
              <a:t>에서 작성하라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540932-0586-C727-9CEE-7136BF77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99542"/>
            <a:ext cx="2232248" cy="25551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8FADE8-DD9A-A0FC-2E20-2FEB225B8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749560"/>
            <a:ext cx="7423811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56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10  min</a:t>
            </a:r>
          </a:p>
        </p:txBody>
      </p:sp>
    </p:spTree>
    <p:extLst>
      <p:ext uri="{BB962C8B-B14F-4D97-AF65-F5344CB8AC3E}">
        <p14:creationId xmlns:p14="http://schemas.microsoft.com/office/powerpoint/2010/main" val="246613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E280B10-822E-80AE-A6EE-7A024C5A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635646"/>
            <a:ext cx="3466745" cy="269202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1.</a:t>
            </a:r>
            <a:r>
              <a:rPr lang="ko-KR" altLang="en-US" dirty="0"/>
              <a:t>변수란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1275606"/>
            <a:ext cx="5436096" cy="1296144"/>
          </a:xfrm>
        </p:spPr>
        <p:txBody>
          <a:bodyPr/>
          <a:lstStyle/>
          <a:p>
            <a:pPr lvl="0" algn="l"/>
            <a:r>
              <a:rPr lang="en-US" altLang="ko-KR" dirty="0"/>
              <a:t>     - </a:t>
            </a:r>
            <a:r>
              <a:rPr lang="ko-KR" altLang="en-US" dirty="0"/>
              <a:t>하나의 값을 저장할 수 있는 메모리 번지에 붙여진 이름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1.1 </a:t>
            </a:r>
            <a:r>
              <a:rPr lang="ko-KR" altLang="en-US" dirty="0" err="1"/>
              <a:t>변수명</a:t>
            </a:r>
            <a:r>
              <a:rPr lang="ko-KR" altLang="en-US" dirty="0"/>
              <a:t> 생성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987574"/>
            <a:ext cx="5436096" cy="648072"/>
          </a:xfrm>
        </p:spPr>
        <p:txBody>
          <a:bodyPr/>
          <a:lstStyle/>
          <a:p>
            <a:pPr lvl="0" algn="l"/>
            <a:r>
              <a:rPr lang="en-US" altLang="ko-KR" sz="1600" dirty="0"/>
              <a:t>     - </a:t>
            </a:r>
            <a:r>
              <a:rPr lang="ko-KR" altLang="en-US" sz="1600" dirty="0"/>
              <a:t>첫 글자는 문자로 중간에 </a:t>
            </a:r>
            <a:r>
              <a:rPr lang="en-US" altLang="ko-KR" sz="1600" dirty="0"/>
              <a:t>$, _ </a:t>
            </a:r>
            <a:r>
              <a:rPr lang="ko-KR" altLang="en-US" sz="1600" dirty="0"/>
              <a:t>포함 가능</a:t>
            </a:r>
            <a:endParaRPr lang="en-US" altLang="ko-KR" sz="1600" dirty="0"/>
          </a:p>
          <a:p>
            <a:pPr lvl="0" algn="l"/>
            <a:r>
              <a:rPr lang="en-US" altLang="ko-KR" sz="1600" dirty="0"/>
              <a:t>     - </a:t>
            </a:r>
            <a:r>
              <a:rPr lang="ko-KR" altLang="en-US" sz="1600" dirty="0"/>
              <a:t>변수 명은 </a:t>
            </a:r>
            <a:r>
              <a:rPr lang="ko-KR" altLang="en-US" sz="1600" dirty="0" err="1"/>
              <a:t>카멜케이스로</a:t>
            </a:r>
            <a:r>
              <a:rPr lang="ko-KR" altLang="en-US" sz="1600" dirty="0"/>
              <a:t> 이루어진 영문자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CABF62-6AB6-E693-8FED-4F232559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699542"/>
            <a:ext cx="2366594" cy="1944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12072E-DA52-50FC-64DA-98353B222F1E}"/>
              </a:ext>
            </a:extLst>
          </p:cNvPr>
          <p:cNvSpPr txBox="1"/>
          <p:nvPr/>
        </p:nvSpPr>
        <p:spPr>
          <a:xfrm>
            <a:off x="385750" y="3003798"/>
            <a:ext cx="78586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Spoqa Han Sans"/>
              </a:rPr>
              <a:t>*</a:t>
            </a:r>
            <a:r>
              <a:rPr lang="ko-KR" altLang="en-US" sz="1600" b="0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Spoqa Han Sans"/>
              </a:rPr>
              <a:t>카멜케이스</a:t>
            </a:r>
            <a:r>
              <a:rPr lang="ko-KR" altLang="en-US" sz="1600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Spoqa Han Sans"/>
              </a:rPr>
              <a:t> </a:t>
            </a:r>
            <a:r>
              <a:rPr lang="en-US" altLang="ko-KR" sz="1600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Spoqa Han Sans"/>
              </a:rPr>
              <a:t>(Camel Case)</a:t>
            </a:r>
          </a:p>
          <a:p>
            <a:pPr algn="l"/>
            <a:r>
              <a:rPr lang="en-US" altLang="ko-KR" sz="1600" dirty="0">
                <a:solidFill>
                  <a:srgbClr val="5C5C5C"/>
                </a:solidFill>
                <a:highlight>
                  <a:srgbClr val="FFFFFF"/>
                </a:highlight>
                <a:latin typeface="Spoqa Han Sans"/>
              </a:rPr>
              <a:t>      </a:t>
            </a:r>
            <a:r>
              <a:rPr lang="ko-KR" altLang="en-US" sz="1600" dirty="0">
                <a:solidFill>
                  <a:srgbClr val="5C5C5C"/>
                </a:solidFill>
                <a:highlight>
                  <a:srgbClr val="FFFFFF"/>
                </a:highlight>
                <a:latin typeface="Spoqa Han Sans"/>
              </a:rPr>
              <a:t>단어 연결 시 첫 글자를 제외한 각 단어의 첫 글자를 대문자로 표기하는 명명 규칙</a:t>
            </a:r>
            <a:endParaRPr lang="en-US" altLang="ko-KR" sz="1600" dirty="0">
              <a:solidFill>
                <a:srgbClr val="5C5C5C"/>
              </a:solidFill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sz="1600" dirty="0">
                <a:solidFill>
                  <a:srgbClr val="5C5C5C"/>
                </a:solidFill>
                <a:highlight>
                  <a:srgbClr val="FFFFFF"/>
                </a:highlight>
                <a:latin typeface="Spoqa Han Sans"/>
              </a:rPr>
              <a:t>       int </a:t>
            </a:r>
            <a:r>
              <a:rPr lang="en-US" altLang="ko-KR" sz="1600" dirty="0" err="1">
                <a:solidFill>
                  <a:srgbClr val="5C5C5C"/>
                </a:solidFill>
                <a:highlight>
                  <a:srgbClr val="FFFFFF"/>
                </a:highlight>
                <a:latin typeface="Spoqa Han Sans"/>
              </a:rPr>
              <a:t>iCheckPoint</a:t>
            </a:r>
            <a:r>
              <a:rPr lang="en-US" altLang="ko-KR" sz="1600" dirty="0">
                <a:solidFill>
                  <a:srgbClr val="5C5C5C"/>
                </a:solidFill>
                <a:highlight>
                  <a:srgbClr val="FFFFFF"/>
                </a:highlight>
                <a:latin typeface="Spoqa Han Sans"/>
              </a:rPr>
              <a:t>;     bool </a:t>
            </a:r>
            <a:r>
              <a:rPr lang="en-US" altLang="ko-KR" sz="1600" dirty="0" err="1">
                <a:solidFill>
                  <a:srgbClr val="5C5C5C"/>
                </a:solidFill>
                <a:highlight>
                  <a:srgbClr val="FFFFFF"/>
                </a:highlight>
                <a:latin typeface="Spoqa Han Sans"/>
              </a:rPr>
              <a:t>bCanMove</a:t>
            </a:r>
            <a:r>
              <a:rPr lang="en-US" altLang="ko-KR" sz="1600" dirty="0">
                <a:solidFill>
                  <a:srgbClr val="5C5C5C"/>
                </a:solidFill>
                <a:highlight>
                  <a:srgbClr val="FFFFFF"/>
                </a:highlight>
                <a:latin typeface="Spoqa Han Sans"/>
              </a:rPr>
              <a:t>;</a:t>
            </a:r>
          </a:p>
          <a:p>
            <a:r>
              <a:rPr lang="en-US" altLang="ko-KR" sz="16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*</a:t>
            </a:r>
            <a:r>
              <a:rPr lang="ko-KR" altLang="en-US" sz="16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파스칼 케이스</a:t>
            </a:r>
            <a:r>
              <a:rPr lang="en-US" altLang="ko-KR" sz="16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(pascal case)</a:t>
            </a:r>
          </a:p>
          <a:p>
            <a:pPr algn="l"/>
            <a:r>
              <a:rPr lang="en-US" altLang="ko-KR" sz="1600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Spoqa Han Sans"/>
              </a:rPr>
              <a:t>      </a:t>
            </a:r>
            <a:r>
              <a:rPr lang="ko-KR" altLang="en-US" sz="1600" b="0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Spoqa Han Sans"/>
              </a:rPr>
              <a:t>카멜케이스와</a:t>
            </a:r>
            <a:r>
              <a:rPr lang="en-US" altLang="ko-KR" sz="1600" dirty="0">
                <a:solidFill>
                  <a:srgbClr val="5C5C5C"/>
                </a:solidFill>
                <a:highlight>
                  <a:srgbClr val="FFFFFF"/>
                </a:highlight>
                <a:latin typeface="Spoqa Han Sans"/>
              </a:rPr>
              <a:t> </a:t>
            </a:r>
            <a:r>
              <a:rPr lang="ko-KR" altLang="en-US" sz="1600" dirty="0">
                <a:solidFill>
                  <a:srgbClr val="5C5C5C"/>
                </a:solidFill>
                <a:highlight>
                  <a:srgbClr val="FFFFFF"/>
                </a:highlight>
                <a:latin typeface="Spoqa Han Sans"/>
              </a:rPr>
              <a:t>비슷하지만</a:t>
            </a:r>
            <a:r>
              <a:rPr lang="ko-KR" altLang="en-US" sz="1600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Spoqa Han Sans"/>
              </a:rPr>
              <a:t> 첫 단어의 첫 글자도 대문자로 표기</a:t>
            </a:r>
            <a:endParaRPr lang="en-US" altLang="ko-KR" sz="1600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sz="1600" dirty="0">
                <a:solidFill>
                  <a:srgbClr val="5C5C5C"/>
                </a:solidFill>
                <a:highlight>
                  <a:srgbClr val="FFFFFF"/>
                </a:highlight>
                <a:latin typeface="Spoqa Han Sans"/>
              </a:rPr>
              <a:t>       class </a:t>
            </a:r>
            <a:r>
              <a:rPr lang="en-US" altLang="ko-KR" sz="1600" dirty="0" err="1">
                <a:solidFill>
                  <a:srgbClr val="5C5C5C"/>
                </a:solidFill>
                <a:highlight>
                  <a:srgbClr val="FFFFFF"/>
                </a:highlight>
                <a:latin typeface="Spoqa Han Sans"/>
              </a:rPr>
              <a:t>FirstClass</a:t>
            </a:r>
            <a:r>
              <a:rPr lang="en-US" altLang="ko-KR" sz="1600" dirty="0">
                <a:solidFill>
                  <a:srgbClr val="5C5C5C"/>
                </a:solidFill>
                <a:highlight>
                  <a:srgbClr val="FFFFFF"/>
                </a:highlight>
                <a:latin typeface="Spoqa Han Sans"/>
              </a:rPr>
              <a:t>;</a:t>
            </a:r>
            <a:endParaRPr lang="en-US" altLang="ko-KR" sz="1600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0811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1.2 </a:t>
            </a:r>
            <a:r>
              <a:rPr lang="ko-KR" altLang="en-US" dirty="0"/>
              <a:t>변수초기화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528" y="987574"/>
            <a:ext cx="6120680" cy="3456888"/>
          </a:xfrm>
        </p:spPr>
        <p:txBody>
          <a:bodyPr/>
          <a:lstStyle/>
          <a:p>
            <a:pPr lvl="0" algn="l"/>
            <a:r>
              <a:rPr lang="en-US" altLang="ko-KR" dirty="0"/>
              <a:t>------------------------------------------------------------------------------</a:t>
            </a:r>
          </a:p>
          <a:p>
            <a:pPr lvl="0" algn="l"/>
            <a:r>
              <a:rPr lang="en-US" altLang="ko-KR" dirty="0"/>
              <a:t>int </a:t>
            </a:r>
            <a:r>
              <a:rPr lang="en-US" altLang="ko-KR" dirty="0" err="1"/>
              <a:t>iValue</a:t>
            </a:r>
            <a:r>
              <a:rPr lang="en-US" altLang="ko-KR" dirty="0"/>
              <a:t>;</a:t>
            </a:r>
          </a:p>
          <a:p>
            <a:pPr lvl="0" algn="l"/>
            <a:r>
              <a:rPr lang="en-US" altLang="ko-KR" dirty="0"/>
              <a:t>int </a:t>
            </a:r>
            <a:r>
              <a:rPr lang="en-US" altLang="ko-KR" dirty="0" err="1"/>
              <a:t>iResult</a:t>
            </a:r>
            <a:r>
              <a:rPr lang="en-US" altLang="ko-KR" dirty="0"/>
              <a:t> = </a:t>
            </a:r>
            <a:r>
              <a:rPr lang="en-US" altLang="ko-KR" dirty="0" err="1"/>
              <a:t>iValue</a:t>
            </a:r>
            <a:r>
              <a:rPr lang="en-US" altLang="ko-KR" dirty="0"/>
              <a:t> + 10;       </a:t>
            </a:r>
            <a:r>
              <a:rPr lang="en-US" altLang="ko-KR" dirty="0" err="1"/>
              <a:t>iResult</a:t>
            </a:r>
            <a:r>
              <a:rPr lang="en-US" altLang="ko-KR" dirty="0"/>
              <a:t>  </a:t>
            </a:r>
            <a:r>
              <a:rPr lang="ko-KR" altLang="en-US" dirty="0"/>
              <a:t>결과 값은 </a:t>
            </a:r>
            <a:r>
              <a:rPr lang="en-US" altLang="ko-KR" dirty="0"/>
              <a:t>??</a:t>
            </a:r>
          </a:p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39   VariableInitalizationExample.java</a:t>
            </a:r>
          </a:p>
          <a:p>
            <a:pPr lvl="0" algn="l"/>
            <a:r>
              <a:rPr lang="en-US" altLang="ko-KR" dirty="0"/>
              <a:t>           VariableUseExample.java</a:t>
            </a:r>
          </a:p>
          <a:p>
            <a:pPr algn="l"/>
            <a:r>
              <a:rPr lang="en-US" altLang="ko-KR" dirty="0"/>
              <a:t>------------------------------------------------------------------------------</a:t>
            </a:r>
          </a:p>
          <a:p>
            <a:pPr lvl="0" algn="l"/>
            <a:r>
              <a:rPr lang="ko-KR" altLang="en-US" dirty="0"/>
              <a:t>변수 </a:t>
            </a:r>
            <a:r>
              <a:rPr lang="ko-KR" altLang="en-US" dirty="0" err="1"/>
              <a:t>스왑핑</a:t>
            </a:r>
            <a:endParaRPr lang="en-US" altLang="ko-KR" dirty="0"/>
          </a:p>
          <a:p>
            <a:pPr lvl="0" algn="l"/>
            <a:r>
              <a:rPr lang="en-US" altLang="ko-KR" dirty="0"/>
              <a:t>p.40    VariableExchangeExample.java</a:t>
            </a:r>
          </a:p>
          <a:p>
            <a:pPr lvl="0" algn="l"/>
            <a:endParaRPr lang="en-US" altLang="ko-KR" dirty="0"/>
          </a:p>
          <a:p>
            <a:pPr lvl="0" algn="l"/>
            <a:endParaRPr lang="en-US" altLang="ko-KR" dirty="0"/>
          </a:p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------------------------------------------------------------------------------</a:t>
            </a:r>
          </a:p>
          <a:p>
            <a:pPr lvl="0" algn="l"/>
            <a:r>
              <a:rPr lang="en-US" altLang="ko-KR" dirty="0"/>
              <a:t>char </a:t>
            </a:r>
            <a:r>
              <a:rPr lang="en-US" altLang="ko-KR" dirty="0" err="1"/>
              <a:t>cStep</a:t>
            </a:r>
            <a:r>
              <a:rPr lang="en-US" altLang="ko-KR" dirty="0"/>
              <a:t> = ‘ ‘;        </a:t>
            </a:r>
            <a:r>
              <a:rPr lang="en-US" altLang="ko-KR" dirty="0">
                <a:sym typeface="Wingdings" panose="05000000000000000000" pitchFamily="2" charset="2"/>
              </a:rPr>
              <a:t>  </a:t>
            </a:r>
            <a:r>
              <a:rPr lang="ko-KR" altLang="en-US" dirty="0">
                <a:sym typeface="Wingdings" panose="05000000000000000000" pitchFamily="2" charset="2"/>
              </a:rPr>
              <a:t>공백을 추가해서 초기화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A1B83B-1F05-C3D4-FD45-8DFFB315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696932"/>
            <a:ext cx="1956293" cy="12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8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1.2 </a:t>
            </a:r>
            <a:r>
              <a:rPr lang="ko-KR" altLang="en-US" dirty="0"/>
              <a:t>변수초기화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528" y="987574"/>
            <a:ext cx="6120680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39   VariableInitalizationExample.java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452F42-F2EC-18CE-AEA3-CAE5FD1C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4" y="1275606"/>
            <a:ext cx="3839111" cy="24006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26A190-43EA-783E-AFE7-2BE4C8D71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571750"/>
            <a:ext cx="4458322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2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ko-KR" altLang="en-US" dirty="0" err="1"/>
              <a:t>변수값</a:t>
            </a:r>
            <a:r>
              <a:rPr lang="ko-KR" altLang="en-US" dirty="0"/>
              <a:t> 스와핑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528" y="987574"/>
            <a:ext cx="6120680" cy="288032"/>
          </a:xfrm>
        </p:spPr>
        <p:txBody>
          <a:bodyPr/>
          <a:lstStyle/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p. 40   VariableExchangeExample.java</a:t>
            </a:r>
          </a:p>
          <a:p>
            <a:pPr lvl="0" algn="l"/>
            <a:r>
              <a:rPr lang="en-US" altLang="ko-KR" dirty="0"/>
              <a:t>    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810C81-7F67-11F6-64D5-11CA22A8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3" y="1262951"/>
            <a:ext cx="4029637" cy="2400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D5653A-F600-CE9A-F562-2C208A6F7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702998"/>
            <a:ext cx="7151761" cy="43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1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</a:t>
            </a:r>
            <a:r>
              <a:rPr lang="ko-KR" altLang="en-US" dirty="0"/>
              <a:t>변수 타입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3D8206-C926-83B9-3550-4E2AC6342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88167"/>
              </p:ext>
            </p:extLst>
          </p:nvPr>
        </p:nvGraphicFramePr>
        <p:xfrm>
          <a:off x="539552" y="1088390"/>
          <a:ext cx="5328592" cy="293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82132787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5428104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666477313"/>
                    </a:ext>
                  </a:extLst>
                </a:gridCol>
              </a:tblGrid>
              <a:tr h="369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기본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메모리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55395"/>
                  </a:ext>
                </a:extLst>
              </a:tr>
              <a:tr h="11854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byte,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char</a:t>
                      </a:r>
                      <a:r>
                        <a:rPr lang="en-US" altLang="ko-KR" dirty="0"/>
                        <a:t>, short, </a:t>
                      </a:r>
                    </a:p>
                    <a:p>
                      <a:pPr latinLnBrk="1"/>
                      <a:r>
                        <a:rPr lang="en-US" altLang="ko-KR" dirty="0"/>
                        <a:t>int, </a:t>
                      </a:r>
                    </a:p>
                    <a:p>
                      <a:pPr latinLnBrk="1"/>
                      <a:r>
                        <a:rPr lang="en-US" altLang="ko-KR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byte</a:t>
                      </a:r>
                    </a:p>
                    <a:p>
                      <a:pPr latinLnBrk="1"/>
                      <a:r>
                        <a:rPr lang="en-US" altLang="ko-KR" dirty="0"/>
                        <a:t>2 byte</a:t>
                      </a:r>
                    </a:p>
                    <a:p>
                      <a:pPr latinLnBrk="1"/>
                      <a:r>
                        <a:rPr lang="en-US" altLang="ko-KR" dirty="0"/>
                        <a:t>4 byte</a:t>
                      </a:r>
                    </a:p>
                    <a:p>
                      <a:pPr latinLnBrk="1"/>
                      <a:r>
                        <a:rPr lang="en-US" altLang="ko-KR" dirty="0"/>
                        <a:t>8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36853"/>
                  </a:ext>
                </a:extLst>
              </a:tr>
              <a:tr h="638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float, </a:t>
                      </a:r>
                    </a:p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byte</a:t>
                      </a:r>
                    </a:p>
                    <a:p>
                      <a:pPr latinLnBrk="1"/>
                      <a:r>
                        <a:rPr lang="en-US" altLang="ko-KR" dirty="0"/>
                        <a:t>8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485233"/>
                  </a:ext>
                </a:extLst>
              </a:tr>
              <a:tr h="369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35364"/>
                  </a:ext>
                </a:extLst>
              </a:tr>
              <a:tr h="369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2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1582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982</Words>
  <Application>Microsoft Office PowerPoint</Application>
  <PresentationFormat>화면 슬라이드 쇼(16:9)</PresentationFormat>
  <Paragraphs>224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-apple-system</vt:lpstr>
      <vt:lpstr>Spoqa Han Sans</vt:lpstr>
      <vt:lpstr>맑은 고딕</vt:lpstr>
      <vt:lpstr>Arial</vt:lpstr>
      <vt:lpstr>Consolas</vt:lpstr>
      <vt:lpstr>Symbol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만석 하</cp:lastModifiedBy>
  <cp:revision>110</cp:revision>
  <dcterms:created xsi:type="dcterms:W3CDTF">2016-12-05T23:26:54Z</dcterms:created>
  <dcterms:modified xsi:type="dcterms:W3CDTF">2024-09-12T14:12:05Z</dcterms:modified>
</cp:coreProperties>
</file>