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3"/>
  </p:notesMasterIdLst>
  <p:sldIdLst>
    <p:sldId id="256" r:id="rId4"/>
    <p:sldId id="261" r:id="rId5"/>
    <p:sldId id="305" r:id="rId6"/>
    <p:sldId id="306" r:id="rId7"/>
    <p:sldId id="307" r:id="rId8"/>
    <p:sldId id="313" r:id="rId9"/>
    <p:sldId id="308" r:id="rId10"/>
    <p:sldId id="314" r:id="rId11"/>
    <p:sldId id="315" r:id="rId12"/>
    <p:sldId id="316" r:id="rId13"/>
    <p:sldId id="317" r:id="rId14"/>
    <p:sldId id="318" r:id="rId15"/>
    <p:sldId id="322" r:id="rId16"/>
    <p:sldId id="323" r:id="rId17"/>
    <p:sldId id="324" r:id="rId18"/>
    <p:sldId id="319" r:id="rId19"/>
    <p:sldId id="320" r:id="rId20"/>
    <p:sldId id="321" r:id="rId21"/>
    <p:sldId id="299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 varScale="1">
        <p:scale>
          <a:sx n="165" d="100"/>
          <a:sy n="165" d="100"/>
        </p:scale>
        <p:origin x="180" y="16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587E9-6FD7-4DFB-BBCF-16E4CF765248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6BC0C-726F-4FF1-A177-4E81272F2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209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6BC0C-726F-4FF1-A177-4E81272F296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57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 dirty="0">
                <a:ea typeface="맑은 고딕" pitchFamily="50" charset="-127"/>
              </a:rPr>
              <a:t>2 </a:t>
            </a:r>
            <a:r>
              <a:rPr lang="ko-KR" altLang="en-US" sz="3600" dirty="0">
                <a:ea typeface="맑은 고딕" pitchFamily="50" charset="-127"/>
              </a:rPr>
              <a:t>학기</a:t>
            </a:r>
            <a:endParaRPr lang="en-US" altLang="ko-KR" sz="3600" dirty="0">
              <a:ea typeface="맑은 고딕" pitchFamily="50" charset="-127"/>
            </a:endParaRPr>
          </a:p>
          <a:p>
            <a:r>
              <a:rPr lang="en-US" altLang="ko-KR" sz="3600" dirty="0">
                <a:ea typeface="맑은 고딕" pitchFamily="50" charset="-127"/>
              </a:rPr>
              <a:t>JAVA</a:t>
            </a:r>
            <a:r>
              <a:rPr lang="ko-KR" altLang="en-US" sz="3600" dirty="0">
                <a:ea typeface="맑은 고딕" pitchFamily="50" charset="-127"/>
              </a:rPr>
              <a:t> </a:t>
            </a:r>
            <a:r>
              <a:rPr lang="en-US" altLang="ko-KR" sz="3600" dirty="0">
                <a:ea typeface="맑은 고딕" pitchFamily="50" charset="-127"/>
              </a:rPr>
              <a:t>Class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‘</a:t>
            </a:r>
            <a:r>
              <a:rPr lang="ko-KR" altLang="en-US" b="1" dirty="0"/>
              <a:t>이것이 자바다 </a:t>
            </a:r>
            <a:r>
              <a:rPr lang="en-US" altLang="ko-KR" b="1" dirty="0"/>
              <a:t>3</a:t>
            </a:r>
            <a:r>
              <a:rPr lang="ko-KR" altLang="en-US" b="1" dirty="0"/>
              <a:t>판</a:t>
            </a:r>
            <a:r>
              <a:rPr lang="en-US" altLang="ko-KR" b="1" dirty="0"/>
              <a:t>’</a:t>
            </a:r>
            <a:endParaRPr lang="en-US" altLang="ko-KR" dirty="0"/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3851772" y="4825165"/>
            <a:ext cx="475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cs typeface="Arial" pitchFamily="34" charset="0"/>
              </a:rPr>
              <a:t>Made by Lewis 2024.09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1E1BAD-CE5E-E27B-3C3A-E219794371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161175"/>
            <a:ext cx="871818" cy="48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2.3 </a:t>
            </a:r>
            <a:r>
              <a:rPr lang="ko-KR" altLang="en-US" dirty="0"/>
              <a:t>비교 연산자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46" y="1367672"/>
            <a:ext cx="4896544" cy="1512168"/>
          </a:xfrm>
        </p:spPr>
        <p:txBody>
          <a:bodyPr/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==,   !=,   &gt;,   &gt;=,   &lt;.   &lt;=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피연산자의 타입이 다를 경우 연산 전 타입을 일치시킨다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.   </a:t>
            </a:r>
          </a:p>
          <a:p>
            <a:pPr lvl="0" algn="l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  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예외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0.1f == 0.1            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  <a:sym typeface="Wingdings" panose="05000000000000000000" pitchFamily="2" charset="2"/>
              </a:rPr>
              <a:t> false    float  != double</a:t>
            </a:r>
          </a:p>
          <a:p>
            <a:pPr lvl="0" algn="l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  <a:sym typeface="Wingdings" panose="05000000000000000000" pitchFamily="2" charset="2"/>
              </a:rPr>
              <a:t>                0.1f = (float)0.1    true    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  <a:sym typeface="Wingdings" panose="05000000000000000000" pitchFamily="2" charset="2"/>
              </a:rPr>
              <a:t>소수점 정밀도 차이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문자열 비교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:  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원본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.equals(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비교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);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ADD9F19-8966-A54A-62BB-CB3C5F0FFA88}"/>
              </a:ext>
            </a:extLst>
          </p:cNvPr>
          <p:cNvSpPr txBox="1">
            <a:spLocks/>
          </p:cNvSpPr>
          <p:nvPr/>
        </p:nvSpPr>
        <p:spPr>
          <a:xfrm>
            <a:off x="2339752" y="4515966"/>
            <a:ext cx="3528392" cy="28497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p.92 CompareOperatorExample.java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81E378-AFD7-8FA3-B598-3A4DD30C7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23478"/>
            <a:ext cx="3248667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746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2.4 </a:t>
            </a:r>
            <a:r>
              <a:rPr lang="ko-KR" altLang="en-US" dirty="0"/>
              <a:t>논리 연산자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46" y="1367672"/>
            <a:ext cx="4896544" cy="628014"/>
          </a:xfrm>
        </p:spPr>
        <p:txBody>
          <a:bodyPr/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&amp;&amp;,   ||,   ^,   !</a:t>
            </a:r>
          </a:p>
          <a:p>
            <a:pPr lvl="0" algn="l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    -&gt;  ^  :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피연산자가 하나는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True,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다른 하나는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False 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이면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True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조건문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반복문에서 주로 사용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ADD9F19-8966-A54A-62BB-CB3C5F0FFA88}"/>
              </a:ext>
            </a:extLst>
          </p:cNvPr>
          <p:cNvSpPr txBox="1">
            <a:spLocks/>
          </p:cNvSpPr>
          <p:nvPr/>
        </p:nvSpPr>
        <p:spPr>
          <a:xfrm>
            <a:off x="2267744" y="4515966"/>
            <a:ext cx="3528392" cy="28497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p.94 LogicalOperatorExample.java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5D4810-71ED-D955-ED60-36FA5218F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23478"/>
            <a:ext cx="3275790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05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2.5 </a:t>
            </a:r>
            <a:r>
              <a:rPr lang="ko-KR" altLang="en-US" dirty="0"/>
              <a:t>비트 논리</a:t>
            </a:r>
            <a:r>
              <a:rPr lang="en-US" altLang="ko-KR" dirty="0"/>
              <a:t>/</a:t>
            </a:r>
            <a:r>
              <a:rPr lang="ko-KR" altLang="en-US" dirty="0"/>
              <a:t>이동 연산자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650" y="1180692"/>
            <a:ext cx="4896544" cy="1044570"/>
          </a:xfrm>
        </p:spPr>
        <p:txBody>
          <a:bodyPr/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논리연산자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: &amp;,   |,   ^,   ~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비트연산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-&gt; byte, short, int, long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타입의 변수만 비교 가능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1AE79B-4027-26BA-7E5C-B6D9E3620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62" y="2047347"/>
            <a:ext cx="2750870" cy="18050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FBCD897-0550-5F9B-508A-42B4CD8B9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1851670"/>
            <a:ext cx="2361009" cy="26766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F61314D-EBE8-8C8A-C359-2B29232F5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9469" y="1836239"/>
            <a:ext cx="2291929" cy="261328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115D385-5DB4-7013-668B-27A693F85F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7836" y="1836239"/>
            <a:ext cx="2363528" cy="267661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651A627-1CCE-4077-32ED-96D693150D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3430" y="1855986"/>
            <a:ext cx="2645194" cy="218775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35C49AE-EE29-0B1D-7A68-2AB9EC3FE4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727" y="1125927"/>
            <a:ext cx="8149746" cy="2970767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AFBC2B54-F750-FE84-8F75-0669A6AC1DCD}"/>
              </a:ext>
            </a:extLst>
          </p:cNvPr>
          <p:cNvGrpSpPr/>
          <p:nvPr/>
        </p:nvGrpSpPr>
        <p:grpSpPr>
          <a:xfrm>
            <a:off x="186817" y="51470"/>
            <a:ext cx="8887586" cy="4824534"/>
            <a:chOff x="229484" y="123478"/>
            <a:chExt cx="8887586" cy="482453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416B2D6-544C-EF82-9C4B-DB5C955EA162}"/>
                </a:ext>
              </a:extLst>
            </p:cNvPr>
            <p:cNvGrpSpPr/>
            <p:nvPr/>
          </p:nvGrpSpPr>
          <p:grpSpPr>
            <a:xfrm>
              <a:off x="5220071" y="123478"/>
              <a:ext cx="3896999" cy="4824534"/>
              <a:chOff x="5364088" y="357368"/>
              <a:chExt cx="3752052" cy="4659596"/>
            </a:xfrm>
          </p:grpSpPr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7ADD9F19-8966-A54A-62BB-CB3C5F0FFA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64088" y="4731990"/>
                <a:ext cx="2284577" cy="28497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dirty="0"/>
                  <a:t>p.99 BitLogicExample.java</a:t>
                </a:r>
              </a:p>
            </p:txBody>
          </p:sp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CEA1E04E-D861-0BAE-774B-5E4E53310E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36097" y="357368"/>
                <a:ext cx="3680043" cy="4428766"/>
              </a:xfrm>
              <a:prstGeom prst="rect">
                <a:avLst/>
              </a:prstGeom>
            </p:spPr>
          </p:pic>
        </p:grpSp>
        <p:sp>
          <p:nvSpPr>
            <p:cNvPr id="8" name="Text Placeholder 2">
              <a:extLst>
                <a:ext uri="{FF2B5EF4-FFF2-40B4-BE49-F238E27FC236}">
                  <a16:creationId xmlns:a16="http://schemas.microsoft.com/office/drawing/2014/main" id="{C30CB0C7-A680-D135-14A4-65333816F902}"/>
                </a:ext>
              </a:extLst>
            </p:cNvPr>
            <p:cNvSpPr txBox="1">
              <a:spLocks/>
            </p:cNvSpPr>
            <p:nvPr/>
          </p:nvSpPr>
          <p:spPr>
            <a:xfrm>
              <a:off x="229484" y="4130668"/>
              <a:ext cx="4896544" cy="691769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algn="l">
                <a:buFont typeface="Arial" pitchFamily="34" charset="0"/>
                <a:buChar char="•"/>
              </a:pPr>
              <a:r>
                <a:rPr lang="en-US" altLang="ko-KR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Ubuntu Condensed" panose="020F0502020204030204" pitchFamily="34" charset="0"/>
                </a:rPr>
                <a:t>unsignedInt</a:t>
              </a:r>
              <a:r>
                <a:rPr lang="en-US" altLang="ko-KR" dirty="0">
                  <a:solidFill>
                    <a:srgbClr val="000000"/>
                  </a:solidFill>
                  <a:highlight>
                    <a:srgbClr val="FFFFFF"/>
                  </a:highlight>
                  <a:latin typeface="Ubuntu Condensed" panose="020F0502020204030204" pitchFamily="34" charset="0"/>
                </a:rPr>
                <a:t> -&gt;  C </a:t>
              </a:r>
              <a:r>
                <a:rPr lang="ko-KR" alt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Ubuntu Condensed" panose="020F0502020204030204" pitchFamily="34" charset="0"/>
                </a:rPr>
                <a:t>언어 등에서 </a:t>
              </a:r>
              <a:r>
                <a:rPr lang="en-US" altLang="ko-KR" dirty="0">
                  <a:solidFill>
                    <a:srgbClr val="000000"/>
                  </a:solidFill>
                  <a:highlight>
                    <a:srgbClr val="FFFFFF"/>
                  </a:highlight>
                  <a:latin typeface="Ubuntu Condensed" panose="020F0502020204030204" pitchFamily="34" charset="0"/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Ubuntu Condensed" panose="020F0502020204030204" pitchFamily="34" charset="0"/>
                </a:rPr>
                <a:t>전달받은 </a:t>
              </a:r>
              <a:r>
                <a:rPr lang="en-US" altLang="ko-KR" dirty="0">
                  <a:solidFill>
                    <a:srgbClr val="000000"/>
                  </a:solidFill>
                  <a:highlight>
                    <a:srgbClr val="FFFFFF"/>
                  </a:highlight>
                  <a:latin typeface="Ubuntu Condensed" panose="020F0502020204030204" pitchFamily="34" charset="0"/>
                </a:rPr>
                <a:t>unsigned </a:t>
              </a:r>
              <a:r>
                <a:rPr lang="ko-KR" alt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Ubuntu Condensed" panose="020F0502020204030204" pitchFamily="34" charset="0"/>
                </a:rPr>
                <a:t>값을 </a:t>
              </a:r>
              <a:r>
                <a:rPr lang="ko-KR" alt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Ubuntu Condensed" panose="020F0502020204030204" pitchFamily="34" charset="0"/>
                </a:rPr>
                <a:t>변환해야하는</a:t>
              </a:r>
              <a:r>
                <a:rPr lang="ko-KR" alt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Ubuntu Condensed" panose="020F0502020204030204" pitchFamily="34" charset="0"/>
                </a:rPr>
                <a:t> 경우 </a:t>
              </a:r>
              <a:r>
                <a:rPr lang="en-US" altLang="ko-KR" dirty="0">
                  <a:solidFill>
                    <a:srgbClr val="000000"/>
                  </a:solidFill>
                  <a:highlight>
                    <a:srgbClr val="FFFFFF"/>
                  </a:highlight>
                  <a:latin typeface="Ubuntu Condensed" panose="020F0502020204030204" pitchFamily="34" charset="0"/>
                </a:rPr>
                <a:t>&amp; </a:t>
              </a:r>
              <a:r>
                <a:rPr lang="ko-KR" alt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Ubuntu Condensed" panose="020F0502020204030204" pitchFamily="34" charset="0"/>
                </a:rPr>
                <a:t>연산 대신  사용하는 </a:t>
              </a:r>
              <a:r>
                <a:rPr lang="en-US" altLang="ko-KR" dirty="0">
                  <a:solidFill>
                    <a:srgbClr val="000000"/>
                  </a:solidFill>
                  <a:highlight>
                    <a:srgbClr val="FFFFFF"/>
                  </a:highlight>
                  <a:latin typeface="Ubuntu Condensed" panose="020F0502020204030204" pitchFamily="34" charset="0"/>
                </a:rPr>
                <a:t>API</a:t>
              </a:r>
              <a:r>
                <a:rPr lang="ko-KR" alt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Ubuntu Condensed" panose="020F0502020204030204" pitchFamily="34" charset="0"/>
                </a:rPr>
                <a:t> </a:t>
              </a:r>
              <a:endPara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130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2.5 </a:t>
            </a:r>
            <a:r>
              <a:rPr lang="ko-KR" altLang="en-US" dirty="0"/>
              <a:t>비트 논리</a:t>
            </a:r>
            <a:r>
              <a:rPr lang="en-US" altLang="ko-KR" dirty="0"/>
              <a:t>/</a:t>
            </a:r>
            <a:r>
              <a:rPr lang="ko-KR" altLang="en-US" dirty="0"/>
              <a:t>이동 연산자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93" y="1041717"/>
            <a:ext cx="5505258" cy="3186217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이동 연산자 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:  &lt;&lt;,  &gt;&gt;, &gt;&gt;&gt;</a:t>
            </a:r>
          </a:p>
          <a:p>
            <a:pPr lvl="0" algn="l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    a  &lt;&lt;  b  :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정수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a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의 각 비트를 왼쪽으로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b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만큼 이동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빈칸은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0)</a:t>
            </a:r>
          </a:p>
          <a:p>
            <a:pPr lvl="0" algn="l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    a  &gt;&gt;  b  :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정수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a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의 각 비트를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오른쪽으로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b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만큼 이동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  <a:p>
            <a:pPr lvl="0" algn="l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                        (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빈칸은 최상위 부호비트로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)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    a  &gt;&gt;&gt; b :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정수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a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의 각 비트를 오른쪽으로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b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만큼 이동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                    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자바에만 있는 연산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, &gt;&gt;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과 동일 하게 변환 후 빈칸은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0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으로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  <a:p>
            <a:pPr algn="l"/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32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비트로 분해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à"/>
            </a:pP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Iropke Batang"/>
              </a:rPr>
              <a:t>피 연산자가 음수라면 빈공간은 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Iropke Batang"/>
              </a:rPr>
              <a:t>1</a:t>
            </a: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Iropke Batang"/>
              </a:rPr>
              <a:t>로 채워지게 되고 </a:t>
            </a:r>
            <a:endParaRPr lang="en-US" altLang="ko-KR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Iropke Batang"/>
            </a:endParaRPr>
          </a:p>
          <a:p>
            <a:pPr lvl="0" algn="l"/>
            <a:r>
              <a:rPr lang="en-US" altLang="ko-KR" dirty="0">
                <a:solidFill>
                  <a:srgbClr val="222222"/>
                </a:solidFill>
                <a:highlight>
                  <a:srgbClr val="FFFFFF"/>
                </a:highlight>
                <a:latin typeface="Iropke Batang"/>
              </a:rPr>
              <a:t>                                </a:t>
            </a: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Iropke Batang"/>
              </a:rPr>
              <a:t>양수라면 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Iropke Batang"/>
              </a:rPr>
              <a:t>0</a:t>
            </a: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Iropke Batang"/>
              </a:rPr>
              <a:t>으로 채워</a:t>
            </a:r>
            <a:endParaRPr lang="en-US" altLang="ko-KR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Iropke Batang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0C9132-7F91-31A2-B532-C6A946D08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059582"/>
            <a:ext cx="3651448" cy="8792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C26A870-6EB4-0E8B-EF02-A1AD867A1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298" y="2054529"/>
            <a:ext cx="3357795" cy="17545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44474FC-D315-93E8-4C35-FCA1ABED8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3948331"/>
            <a:ext cx="3810210" cy="87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55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2.5 </a:t>
            </a:r>
            <a:r>
              <a:rPr lang="ko-KR" altLang="en-US" dirty="0"/>
              <a:t>비트 논리</a:t>
            </a:r>
            <a:r>
              <a:rPr lang="en-US" altLang="ko-KR" dirty="0"/>
              <a:t>/</a:t>
            </a:r>
            <a:r>
              <a:rPr lang="ko-KR" altLang="en-US" dirty="0"/>
              <a:t>이동 연산자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93" y="1041717"/>
            <a:ext cx="5505258" cy="2466137"/>
          </a:xfrm>
        </p:spPr>
        <p:txBody>
          <a:bodyPr/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논리연산자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: &amp;,   |,   ^,   ~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비트연산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-&gt; byte, short, int, long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타입의 변수만 비교 가능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  <a:p>
            <a:pPr lvl="0" algn="l"/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이동 연산자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: </a:t>
            </a:r>
          </a:p>
          <a:p>
            <a:pPr lvl="0" algn="l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    a  &lt;&lt;  b  :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정수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a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의 각 비트를 왼쪽으로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b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만큼 이동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빈칸은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0)</a:t>
            </a:r>
          </a:p>
          <a:p>
            <a:pPr lvl="0" algn="l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    a  &gt;&gt;  b  :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정수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a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의 각 비트를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오른쪽으로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b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만큼 이동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빈칸은 최상위      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  <a:p>
            <a:pPr lvl="0" algn="l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                                                                                                                   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부호비트로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)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    a  &gt;&gt;&gt; b :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정수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a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의 각 비트를 오른쪽으로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b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만큼 이동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                    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자바에만 있는 연산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, &gt;&gt;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과 동일 하게 변환 후 빈칸은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0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으로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  <a:p>
            <a:pPr lvl="0" algn="l"/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D8DBA0F-6A24-C497-7230-4FD48B3E73CC}"/>
              </a:ext>
            </a:extLst>
          </p:cNvPr>
          <p:cNvGrpSpPr/>
          <p:nvPr/>
        </p:nvGrpSpPr>
        <p:grpSpPr>
          <a:xfrm>
            <a:off x="4572000" y="117673"/>
            <a:ext cx="4391797" cy="4908154"/>
            <a:chOff x="4716016" y="117673"/>
            <a:chExt cx="4391797" cy="490815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BAD8684-E03B-3EC4-65D4-870B7B19F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51836" y="117673"/>
              <a:ext cx="4355977" cy="4614317"/>
            </a:xfrm>
            <a:prstGeom prst="rect">
              <a:avLst/>
            </a:prstGeom>
          </p:spPr>
        </p:pic>
        <p:sp>
          <p:nvSpPr>
            <p:cNvPr id="11" name="Text Placeholder 2">
              <a:extLst>
                <a:ext uri="{FF2B5EF4-FFF2-40B4-BE49-F238E27FC236}">
                  <a16:creationId xmlns:a16="http://schemas.microsoft.com/office/drawing/2014/main" id="{5346DDC0-477C-3BE5-B849-EE59683078CD}"/>
                </a:ext>
              </a:extLst>
            </p:cNvPr>
            <p:cNvSpPr txBox="1">
              <a:spLocks/>
            </p:cNvSpPr>
            <p:nvPr/>
          </p:nvSpPr>
          <p:spPr>
            <a:xfrm>
              <a:off x="4716016" y="4740853"/>
              <a:ext cx="3528392" cy="284974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dirty="0"/>
                <a:t>p.101  BitShiftExample1.java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970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2.5 </a:t>
            </a:r>
            <a:r>
              <a:rPr lang="ko-KR" altLang="en-US" dirty="0"/>
              <a:t>비트 논리</a:t>
            </a:r>
            <a:r>
              <a:rPr lang="en-US" altLang="ko-KR" dirty="0"/>
              <a:t>/</a:t>
            </a:r>
            <a:r>
              <a:rPr lang="ko-KR" altLang="en-US" dirty="0"/>
              <a:t>이동 연산자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93" y="1041717"/>
            <a:ext cx="5505258" cy="2466137"/>
          </a:xfrm>
        </p:spPr>
        <p:txBody>
          <a:bodyPr/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논리연산자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: &amp;,   |,   ^,   ~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비트연산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-&gt; byte, short, int, long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타입의 변수만 비교 가능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  <a:p>
            <a:pPr lvl="0" algn="l"/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이동 연산자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: </a:t>
            </a:r>
          </a:p>
          <a:p>
            <a:pPr lvl="0" algn="l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    a  &lt;&lt;  b  :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정수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a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의 각 비트를 왼쪽으로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b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만큼 이동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빈칸은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0)</a:t>
            </a:r>
          </a:p>
          <a:p>
            <a:pPr lvl="0" algn="l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    a  &gt;&gt;  b  :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정수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a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의 각 비트를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오른쪽으로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b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만큼 이동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빈칸은 최상위      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  <a:p>
            <a:pPr lvl="0" algn="l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                                                                                                                   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부호비트로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)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    a  &gt;&gt;&gt; b :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정수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a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의 각 비트를 오른쪽으로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b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만큼 이동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                    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자바에만 있는 연산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, &gt;&gt;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과 동일 하게 변환 후 빈칸은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0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으로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  <a:p>
            <a:pPr lvl="0" algn="l"/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4F874C7-6C41-1A0F-63DD-112DA08BF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08944"/>
            <a:ext cx="4604483" cy="4740853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528B162-1185-46C1-2068-24B341534D5D}"/>
              </a:ext>
            </a:extLst>
          </p:cNvPr>
          <p:cNvSpPr txBox="1">
            <a:spLocks/>
          </p:cNvSpPr>
          <p:nvPr/>
        </p:nvSpPr>
        <p:spPr>
          <a:xfrm>
            <a:off x="4512458" y="4819287"/>
            <a:ext cx="3528392" cy="28497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p.103  BitShiftExample2.java</a:t>
            </a:r>
          </a:p>
        </p:txBody>
      </p:sp>
    </p:spTree>
    <p:extLst>
      <p:ext uri="{BB962C8B-B14F-4D97-AF65-F5344CB8AC3E}">
        <p14:creationId xmlns:p14="http://schemas.microsoft.com/office/powerpoint/2010/main" val="134925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2.6 </a:t>
            </a:r>
            <a:r>
              <a:rPr lang="ko-KR" altLang="en-US" dirty="0"/>
              <a:t>대입 연산자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46" y="1367672"/>
            <a:ext cx="4896544" cy="1996166"/>
          </a:xfrm>
        </p:spPr>
        <p:txBody>
          <a:bodyPr/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=  : 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우측 피연산자의 값을 좌측 피연산자인 변수에 대입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=,  +=,  -=,  *=,  /=,  %,  &amp;=,  !=,  ^=,  &lt;&lt;=,  &gt;&gt;=, &gt;&gt;&gt;=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int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iAge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= 10;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10 =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iAge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ADD9F19-8966-A54A-62BB-CB3C5F0FFA88}"/>
              </a:ext>
            </a:extLst>
          </p:cNvPr>
          <p:cNvSpPr txBox="1">
            <a:spLocks/>
          </p:cNvSpPr>
          <p:nvPr/>
        </p:nvSpPr>
        <p:spPr>
          <a:xfrm>
            <a:off x="1331640" y="4526717"/>
            <a:ext cx="3672408" cy="28497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p.105  AssignmentOperatorExample.java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67F941-70BB-E81B-C9BE-8533339DE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72369"/>
            <a:ext cx="4239217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90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2.7 </a:t>
            </a:r>
            <a:r>
              <a:rPr lang="ko-KR" altLang="en-US" dirty="0" err="1"/>
              <a:t>삼항</a:t>
            </a:r>
            <a:r>
              <a:rPr lang="en-US" altLang="ko-KR" dirty="0"/>
              <a:t>(</a:t>
            </a:r>
            <a:r>
              <a:rPr lang="ko-KR" altLang="en-US" dirty="0"/>
              <a:t>조건</a:t>
            </a:r>
            <a:r>
              <a:rPr lang="en-US" altLang="ko-KR" dirty="0"/>
              <a:t>)</a:t>
            </a:r>
            <a:r>
              <a:rPr lang="ko-KR" altLang="en-US" dirty="0"/>
              <a:t> 연산자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46" y="1367672"/>
            <a:ext cx="4896544" cy="1996166"/>
          </a:xfrm>
        </p:spPr>
        <p:txBody>
          <a:bodyPr/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조건식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? </a:t>
            </a:r>
            <a:r>
              <a:rPr lang="ko-KR" altLang="en-US" dirty="0" err="1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반환값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1 : </a:t>
            </a:r>
            <a:r>
              <a:rPr lang="ko-KR" altLang="en-US" dirty="0" err="1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반환값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2;</a:t>
            </a:r>
          </a:p>
          <a:p>
            <a:pPr lvl="0" algn="l"/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ADD9F19-8966-A54A-62BB-CB3C5F0FFA88}"/>
              </a:ext>
            </a:extLst>
          </p:cNvPr>
          <p:cNvSpPr txBox="1">
            <a:spLocks/>
          </p:cNvSpPr>
          <p:nvPr/>
        </p:nvSpPr>
        <p:spPr>
          <a:xfrm>
            <a:off x="3507417" y="4317030"/>
            <a:ext cx="3672408" cy="28497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p.106   ConditionalOperationExample.java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C7A7BB-CA17-7C51-5F1E-C91E0B4A0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031" y="1131590"/>
            <a:ext cx="5582429" cy="30579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D936A5-E441-EAE2-0298-9C4842B7E6B5}"/>
              </a:ext>
            </a:extLst>
          </p:cNvPr>
          <p:cNvSpPr txBox="1"/>
          <p:nvPr/>
        </p:nvSpPr>
        <p:spPr>
          <a:xfrm>
            <a:off x="19540" y="4189542"/>
            <a:ext cx="46634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num</a:t>
            </a:r>
            <a:r>
              <a:rPr lang="ko-KR" altLang="en-US" dirty="0"/>
              <a:t> = 10; </a:t>
            </a:r>
          </a:p>
          <a:p>
            <a:r>
              <a:rPr lang="ko-KR" altLang="en-US" dirty="0" err="1"/>
              <a:t>System.out.println</a:t>
            </a:r>
            <a:r>
              <a:rPr lang="ko-KR" altLang="en-US" dirty="0"/>
              <a:t>( </a:t>
            </a:r>
            <a:r>
              <a:rPr lang="en-US" altLang="ko-KR" dirty="0"/>
              <a:t>?? </a:t>
            </a:r>
            <a:r>
              <a:rPr lang="ko-KR" altLang="en-US" dirty="0"/>
              <a:t>);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num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의 값에 따라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'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양수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', '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음수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', '0'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을 출력</a:t>
            </a:r>
            <a:endParaRPr lang="en-US" altLang="ko-KR" dirty="0">
              <a:solidFill>
                <a:srgbClr val="555555"/>
              </a:solidFill>
              <a:highlight>
                <a:srgbClr val="FFFFFF"/>
              </a:highlight>
              <a:latin typeface="Spoqa Han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DADD92-FC41-9047-4918-A7C7E2803CFB}"/>
              </a:ext>
            </a:extLst>
          </p:cNvPr>
          <p:cNvSpPr txBox="1"/>
          <p:nvPr/>
        </p:nvSpPr>
        <p:spPr>
          <a:xfrm>
            <a:off x="4461020" y="4638646"/>
            <a:ext cx="4663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poqa Han Sans"/>
              </a:rPr>
              <a:t>num &gt; 0 ? "</a:t>
            </a:r>
            <a:r>
              <a:rPr lang="ko-KR" alt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poqa Han Sans"/>
              </a:rPr>
              <a:t>양수</a:t>
            </a:r>
            <a:r>
              <a:rPr lang="en-US" altLang="ko-K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poqa Han Sans"/>
              </a:rPr>
              <a:t>" : (num &lt; 0 ? "</a:t>
            </a:r>
            <a:r>
              <a:rPr lang="ko-KR" alt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poqa Han Sans"/>
              </a:rPr>
              <a:t>음수</a:t>
            </a:r>
            <a:r>
              <a:rPr lang="en-US" altLang="ko-K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poqa Han Sans"/>
              </a:rPr>
              <a:t>" : "0")</a:t>
            </a:r>
            <a:endParaRPr lang="en-US" altLang="ko-KR" dirty="0">
              <a:solidFill>
                <a:srgbClr val="555555"/>
              </a:solidFill>
              <a:highlight>
                <a:srgbClr val="FFFFFF"/>
              </a:highlight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338060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3. </a:t>
            </a:r>
            <a:r>
              <a:rPr lang="ko-KR" altLang="en-US" dirty="0"/>
              <a:t>연산 방향과 우선순위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67544" y="1347614"/>
            <a:ext cx="8208912" cy="2088232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ko-KR" altLang="en-US" sz="18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단항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,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이항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, </a:t>
            </a:r>
            <a:r>
              <a:rPr lang="ko-KR" altLang="en-US" sz="18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삼항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 연산자 순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Noto Sans KR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8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산술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,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비교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,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논리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,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대입 연산자 순</a:t>
            </a:r>
            <a:endParaRPr lang="ko-KR" alt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Noto Sans KR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8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단항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,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부호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,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대입 연산자를 제외한 모든 연산의 방향은 왼쪽에서 오른쪽</a:t>
            </a:r>
            <a:endParaRPr lang="en-US" altLang="ko-KR" sz="2400" dirty="0">
              <a:solidFill>
                <a:srgbClr val="333333"/>
              </a:solidFill>
              <a:highlight>
                <a:srgbClr val="FFFFFF"/>
              </a:highlight>
              <a:latin typeface="Noto Sans KR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2800" dirty="0">
                <a:solidFill>
                  <a:srgbClr val="002060"/>
                </a:solidFill>
                <a:highlight>
                  <a:srgbClr val="FFFFFF"/>
                </a:highlight>
                <a:latin typeface="Noto Sans KR"/>
              </a:rPr>
              <a:t>먼저</a:t>
            </a:r>
            <a:r>
              <a:rPr lang="ko-KR" altLang="en-US" sz="28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Noto Sans KR"/>
              </a:rPr>
              <a:t> 처리할 연산을 괄호 </a:t>
            </a:r>
            <a:r>
              <a:rPr lang="en-US" altLang="ko-KR" sz="28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Noto Sans KR"/>
              </a:rPr>
              <a:t>()</a:t>
            </a:r>
            <a:r>
              <a:rPr lang="ko-KR" altLang="en-US" sz="28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Noto Sans KR"/>
              </a:rPr>
              <a:t>로 묶는다</a:t>
            </a:r>
          </a:p>
          <a:p>
            <a:pPr marL="342900" lvl="0" indent="-342900" algn="l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2802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7776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itchFamily="34" charset="0"/>
              </a:rPr>
              <a:t>Agenda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연산자란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?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연산자 종류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840331" y="3150611"/>
            <a:ext cx="439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연산 방향과 우선 순위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1. </a:t>
            </a:r>
            <a:r>
              <a:rPr lang="ko-KR" altLang="en-US" dirty="0"/>
              <a:t>연산자란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1059582"/>
            <a:ext cx="7344816" cy="1152128"/>
          </a:xfrm>
        </p:spPr>
        <p:txBody>
          <a:bodyPr/>
          <a:lstStyle/>
          <a:p>
            <a:pPr marL="285750" lvl="0" indent="-285750" algn="l">
              <a:buFontTx/>
              <a:buChar char="-"/>
            </a:pP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주어진 식을 계산하여 결과를 얻어내는 과정을 연산이라고 하며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, </a:t>
            </a:r>
          </a:p>
          <a:p>
            <a:pPr lvl="0" algn="l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       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연산을 수행하는 기호를 연산자라고 한다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.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FED70E-801C-824C-E5BB-556FEF705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678" y="2007392"/>
            <a:ext cx="3086531" cy="1324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73E5D2-4DD5-AF27-1967-0CE7BF4D2627}"/>
              </a:ext>
            </a:extLst>
          </p:cNvPr>
          <p:cNvSpPr txBox="1"/>
          <p:nvPr/>
        </p:nvSpPr>
        <p:spPr>
          <a:xfrm>
            <a:off x="1475655" y="3579862"/>
            <a:ext cx="51845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B0506030602030204" pitchFamily="34" charset="0"/>
              </a:rPr>
              <a:t>연산자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B0506030602030204" pitchFamily="34" charset="0"/>
              </a:rPr>
              <a:t>(operator) :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B0506030602030204" pitchFamily="34" charset="0"/>
              </a:rPr>
              <a:t>연산을 수행하는 기호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B0506030602030204" pitchFamily="34" charset="0"/>
              </a:rPr>
              <a:t>(+,-,*,/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B0506030602030204" pitchFamily="34" charset="0"/>
              </a:rPr>
              <a:t>등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B0506030602030204" pitchFamily="34" charset="0"/>
              </a:rPr>
              <a:t>)</a:t>
            </a:r>
          </a:p>
          <a:p>
            <a:r>
              <a:rPr lang="ko-KR" alt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B0506030602030204" pitchFamily="34" charset="0"/>
              </a:rPr>
              <a:t>피연산자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B0506030602030204" pitchFamily="34" charset="0"/>
              </a:rPr>
              <a:t>(operand) :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B0506030602030204" pitchFamily="34" charset="0"/>
              </a:rPr>
              <a:t>연산자의 작업 대상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B0506030602030204" pitchFamily="34" charset="0"/>
              </a:rPr>
              <a:t>(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B0506030602030204" pitchFamily="34" charset="0"/>
              </a:rPr>
              <a:t>변수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B0506030602030204" pitchFamily="34" charset="0"/>
              </a:rPr>
              <a:t>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B0506030602030204" pitchFamily="34" charset="0"/>
              </a:rPr>
              <a:t>상수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B0506030602030204" pitchFamily="34" charset="0"/>
              </a:rPr>
              <a:t>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B0506030602030204" pitchFamily="34" charset="0"/>
              </a:rPr>
              <a:t>수식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B0506030602030204" pitchFamily="34" charset="0"/>
              </a:rPr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19709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2. </a:t>
            </a:r>
            <a:r>
              <a:rPr lang="ko-KR" altLang="en-US" dirty="0"/>
              <a:t>연산자 종류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67544" y="1347614"/>
            <a:ext cx="3744416" cy="2088232"/>
          </a:xfrm>
        </p:spPr>
        <p:txBody>
          <a:bodyPr/>
          <a:lstStyle/>
          <a:p>
            <a:pPr marL="342900" lvl="0" indent="-342900" algn="l">
              <a:buAutoNum type="arabicPeriod"/>
            </a:pP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부호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/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증감 연산자</a:t>
            </a:r>
            <a:endParaRPr lang="en-US" altLang="ko-KR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Ubuntu Condensed" panose="020F0502020204030204" pitchFamily="34" charset="0"/>
            </a:endParaRPr>
          </a:p>
          <a:p>
            <a:pPr marL="342900" lvl="0" indent="-342900" algn="l">
              <a:buAutoNum type="arabicPeriod"/>
            </a:pP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산술 연산자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  <a:p>
            <a:pPr marL="342900" lvl="0" indent="-342900" algn="l">
              <a:buAutoNum type="arabicPeriod"/>
            </a:pP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비교 연산자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  <a:p>
            <a:pPr marL="342900" lvl="0" indent="-342900" algn="l">
              <a:buAutoNum type="arabicPeriod"/>
            </a:pP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논리 연산자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  <a:p>
            <a:pPr marL="342900" lvl="0" indent="-342900" algn="l">
              <a:buAutoNum type="arabicPeriod"/>
            </a:pPr>
            <a:r>
              <a:rPr lang="ko-KR" altLang="en-US" dirty="0"/>
              <a:t>비트 논리</a:t>
            </a:r>
            <a:r>
              <a:rPr lang="en-US" altLang="ko-KR" dirty="0"/>
              <a:t>/</a:t>
            </a:r>
            <a:r>
              <a:rPr lang="ko-KR" altLang="en-US" dirty="0"/>
              <a:t>이동 연산자</a:t>
            </a:r>
            <a:endParaRPr lang="en-US" altLang="ko-KR" dirty="0"/>
          </a:p>
          <a:p>
            <a:pPr marL="342900" lvl="0" indent="-342900" algn="l">
              <a:buAutoNum type="arabicPeriod"/>
            </a:pPr>
            <a:r>
              <a:rPr lang="ko-KR" altLang="en-US" dirty="0"/>
              <a:t>대입 연산자</a:t>
            </a:r>
            <a:endParaRPr lang="en-US" altLang="ko-KR" dirty="0"/>
          </a:p>
          <a:p>
            <a:pPr marL="342900" lvl="0" indent="-342900" algn="l">
              <a:buAutoNum type="arabicPeriod"/>
            </a:pPr>
            <a:r>
              <a:rPr lang="ko-KR" altLang="en-US" dirty="0" err="1"/>
              <a:t>삼항</a:t>
            </a:r>
            <a:r>
              <a:rPr lang="en-US" altLang="ko-KR" dirty="0"/>
              <a:t>(</a:t>
            </a:r>
            <a:r>
              <a:rPr lang="ko-KR" altLang="en-US" dirty="0"/>
              <a:t>조건</a:t>
            </a:r>
            <a:r>
              <a:rPr lang="en-US" altLang="ko-KR" dirty="0"/>
              <a:t>) </a:t>
            </a:r>
            <a:r>
              <a:rPr lang="ko-KR" altLang="en-US" dirty="0"/>
              <a:t>연산자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877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2.1 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부호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/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증감 연산자</a:t>
            </a:r>
            <a:endParaRPr lang="en-US" altLang="ko-KR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Ubuntu Condensed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1520" y="1131590"/>
            <a:ext cx="4176464" cy="720080"/>
          </a:xfrm>
        </p:spPr>
        <p:txBody>
          <a:bodyPr/>
          <a:lstStyle/>
          <a:p>
            <a:pPr lvl="0" algn="l"/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* 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부호  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:   +  , -         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  <a:sym typeface="Wingdings" panose="05000000000000000000" pitchFamily="2" charset="2"/>
              </a:rPr>
              <a:t>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변수의 부호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설정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음수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양수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)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D7D6C3-5F6B-2BED-CF97-17747F650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529252"/>
            <a:ext cx="4636575" cy="4369972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93C7106-6125-9BF4-1B07-B497DD1737A9}"/>
              </a:ext>
            </a:extLst>
          </p:cNvPr>
          <p:cNvSpPr txBox="1">
            <a:spLocks/>
          </p:cNvSpPr>
          <p:nvPr/>
        </p:nvSpPr>
        <p:spPr>
          <a:xfrm>
            <a:off x="4572000" y="244277"/>
            <a:ext cx="2833696" cy="28497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p.80  SignOperatorExample.java</a:t>
            </a:r>
          </a:p>
        </p:txBody>
      </p:sp>
    </p:spTree>
    <p:extLst>
      <p:ext uri="{BB962C8B-B14F-4D97-AF65-F5344CB8AC3E}">
        <p14:creationId xmlns:p14="http://schemas.microsoft.com/office/powerpoint/2010/main" val="52346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2.1 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부호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/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증감 연산자</a:t>
            </a:r>
            <a:endParaRPr lang="en-US" altLang="ko-KR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Ubuntu Condensed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1520" y="1131590"/>
            <a:ext cx="4752528" cy="720080"/>
          </a:xfrm>
        </p:spPr>
        <p:txBody>
          <a:bodyPr/>
          <a:lstStyle/>
          <a:p>
            <a:pPr lvl="0" algn="l"/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* 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증감 연산자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:  ++ , -- 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  <a:sym typeface="Wingdings" panose="05000000000000000000" pitchFamily="2" charset="2"/>
              </a:rPr>
              <a:t>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변수의 값을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1 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증가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, 1 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감소</a:t>
            </a:r>
            <a:endParaRPr lang="en-US" altLang="ko-KR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93C7106-6125-9BF4-1B07-B497DD1737A9}"/>
              </a:ext>
            </a:extLst>
          </p:cNvPr>
          <p:cNvSpPr txBox="1">
            <a:spLocks/>
          </p:cNvSpPr>
          <p:nvPr/>
        </p:nvSpPr>
        <p:spPr>
          <a:xfrm>
            <a:off x="1331640" y="4617401"/>
            <a:ext cx="4176464" cy="28497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p.82  IncreaseDecreaseOperatorExample.java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08F973-199A-33C7-B025-0DB6745ED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290" y="105390"/>
            <a:ext cx="3456158" cy="4832355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E3C0F6E0-2E92-A0E2-FF9B-880A8211A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21786"/>
            <a:ext cx="2016224" cy="1237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F0502020204030204" pitchFamily="49" charset="0"/>
              </a:rPr>
              <a:t>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F0502020204030204" pitchFamily="49" charset="0"/>
              </a:rPr>
              <a:t> = 1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F0502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F0502020204030204" pitchFamily="49" charset="0"/>
              </a:rPr>
              <a:t>b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F0502020204030204" pitchFamily="49" charset="0"/>
              </a:rPr>
              <a:t> = 0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F0502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F0502020204030204" pitchFamily="49" charset="0"/>
              </a:rPr>
              <a:t>b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F0502020204030204" pitchFamily="49" charset="0"/>
              </a:rPr>
              <a:t> = ++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F0502020204030204" pitchFamily="49" charset="0"/>
              </a:rPr>
              <a:t>a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F0502020204030204" pitchFamily="49" charset="0"/>
              </a:rPr>
              <a:t>;    </a:t>
            </a:r>
            <a:r>
              <a:rPr lang="en-US" altLang="ko-KR" sz="1400" dirty="0">
                <a:latin typeface="Arial Unicode MS"/>
                <a:ea typeface="Fira Mono" panose="020F0502020204030204" pitchFamily="49" charset="0"/>
              </a:rPr>
              <a:t>    // b == 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atin typeface="Arial Unicode MS"/>
                <a:ea typeface="Fira Mono" panose="020F0502020204030204" pitchFamily="49" charset="0"/>
              </a:rPr>
              <a:t>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F05020202040302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F0502020204030204" pitchFamily="49" charset="0"/>
              </a:rPr>
              <a:t>a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F0502020204030204" pitchFamily="49" charset="0"/>
              </a:rPr>
              <a:t>++ + b;  // c == 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atin typeface="Arial Unicode MS"/>
                <a:ea typeface="Fira Mono" panose="020F0502020204030204" pitchFamily="49" charset="0"/>
              </a:rPr>
              <a:t>                     // a == ??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Fira Mono" panose="020F0502020204030204" pitchFamily="49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53ADC6A-D5BB-A41B-12F2-E0E0A6F043A7}"/>
              </a:ext>
            </a:extLst>
          </p:cNvPr>
          <p:cNvSpPr txBox="1">
            <a:spLocks/>
          </p:cNvSpPr>
          <p:nvPr/>
        </p:nvSpPr>
        <p:spPr>
          <a:xfrm>
            <a:off x="390637" y="3273487"/>
            <a:ext cx="2525179" cy="89781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* a = a + 1;  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 ++a;             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  <a:sym typeface="Wingdings" panose="05000000000000000000" pitchFamily="2" charset="2"/>
              </a:rPr>
              <a:t>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  <a:sym typeface="Wingdings" panose="05000000000000000000" pitchFamily="2" charset="2"/>
              </a:rPr>
              <a:t>차이점은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  <a:sym typeface="Wingdings" panose="05000000000000000000" pitchFamily="2" charset="2"/>
              </a:rPr>
              <a:t>?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  a++;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636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2.2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산술 연산자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4987" y="987574"/>
            <a:ext cx="3734568" cy="2520280"/>
          </a:xfrm>
        </p:spPr>
        <p:txBody>
          <a:bodyPr/>
          <a:lstStyle/>
          <a:p>
            <a:pPr lvl="0" algn="l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1.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더하기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, 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빼기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곱하기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나누기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나머지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  <a:p>
            <a:pPr lvl="0" algn="l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         + ,            -,             *,              /,               %</a:t>
            </a:r>
          </a:p>
          <a:p>
            <a:pPr lvl="0" algn="l"/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  <a:p>
            <a:pPr lvl="0" algn="l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2.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연산 중 타입변환은 피연산자 중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  <a:p>
            <a:pPr lvl="0" algn="l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 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가장 큰 타입으로 변환 된다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.</a:t>
            </a:r>
          </a:p>
          <a:p>
            <a:pPr lvl="0" algn="l"/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  <a:p>
            <a:pPr lvl="0" algn="l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3.   Int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iFstVal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= 14;</a:t>
            </a:r>
          </a:p>
          <a:p>
            <a:pPr lvl="0" algn="l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     int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iRslt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=  12 +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iFstVal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 /  2;</a:t>
            </a:r>
          </a:p>
          <a:p>
            <a:pPr lvl="0" algn="l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     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iRslt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= ??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ADD9F19-8966-A54A-62BB-CB3C5F0FFA88}"/>
              </a:ext>
            </a:extLst>
          </p:cNvPr>
          <p:cNvSpPr txBox="1">
            <a:spLocks/>
          </p:cNvSpPr>
          <p:nvPr/>
        </p:nvSpPr>
        <p:spPr>
          <a:xfrm>
            <a:off x="683568" y="4524878"/>
            <a:ext cx="4176464" cy="28497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p.84  ArithmeticOperatorExample.java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C1CDDB7-882B-BD01-14C7-5AEAEBF7737E}"/>
              </a:ext>
            </a:extLst>
          </p:cNvPr>
          <p:cNvSpPr txBox="1">
            <a:spLocks/>
          </p:cNvSpPr>
          <p:nvPr/>
        </p:nvSpPr>
        <p:spPr>
          <a:xfrm>
            <a:off x="137735" y="3584996"/>
            <a:ext cx="3770869" cy="86273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4.   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Spoqa Han Sans"/>
              </a:rPr>
              <a:t>사과의 수가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Spoqa Han Sans"/>
              </a:rPr>
              <a:t>123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Spoqa Han Sans"/>
              </a:rPr>
              <a:t>개이고 하나의 바구니에는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Spoqa Han Sans"/>
              </a:rPr>
              <a:t>10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Spoqa Han Sans"/>
              </a:rPr>
              <a:t>개의 사과를 담을 수 있다면 몇 개의 바구니가 필요한지 </a:t>
            </a:r>
            <a:r>
              <a:rPr lang="ko-KR" altLang="en-US" dirty="0" err="1">
                <a:solidFill>
                  <a:srgbClr val="000000"/>
                </a:solidFill>
                <a:highlight>
                  <a:srgbClr val="FFFFFF"/>
                </a:highlight>
                <a:latin typeface="Spoqa Han Sans"/>
              </a:rPr>
              <a:t>코딩하시오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Spoqa Han Sans"/>
              </a:rPr>
              <a:t>.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50BEC8-F076-A087-BC41-F0A6B56E1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841588"/>
            <a:ext cx="4874391" cy="398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6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2.2.1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오버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/ </a:t>
            </a:r>
            <a:r>
              <a:rPr lang="ko-KR" altLang="en-US" dirty="0" err="1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언더플로우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3925" y="1059582"/>
            <a:ext cx="4788116" cy="3672408"/>
          </a:xfrm>
        </p:spPr>
        <p:txBody>
          <a:bodyPr/>
          <a:lstStyle/>
          <a:p>
            <a:pPr lvl="0" algn="l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1. </a:t>
            </a:r>
            <a:r>
              <a:rPr lang="ko-KR" altLang="en-US" dirty="0" err="1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오버플로우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: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해당 변수 타입의 최대 허용치를 벋어나는 것 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  <a:p>
            <a:pPr lvl="0" algn="l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2. </a:t>
            </a:r>
            <a:r>
              <a:rPr lang="ko-KR" altLang="en-US" dirty="0" err="1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언더플로우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: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해당 변수 타입의 최소 허용치를 벋어나는 것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  <a:p>
            <a:pPr lvl="0" algn="l"/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  <a:p>
            <a:pPr lvl="0" algn="l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*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변수 최대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/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최소 값을 벗어나면 발생되는 값 확인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  <a:p>
            <a:pPr lvl="0" algn="l"/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  <a:p>
            <a:pPr lvl="0" algn="l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*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최대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/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최소 값 확인 방법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:  </a:t>
            </a:r>
          </a:p>
          <a:p>
            <a:pPr lvl="0" algn="l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       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Byte.MIN_VALUE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,</a:t>
            </a:r>
          </a:p>
          <a:p>
            <a:pPr lvl="0" algn="l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       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Byte.MAX_VALUE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  <a:p>
            <a:pPr lvl="0" algn="l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       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Integer.MIN_VALUE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  <a:p>
            <a:pPr lvl="0" algn="l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        Integer. MAX _VALUE</a:t>
            </a:r>
          </a:p>
          <a:p>
            <a:pPr lvl="0" algn="l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        Float. MIN_VALUE, MAX _VALUE</a:t>
            </a:r>
          </a:p>
          <a:p>
            <a:pPr lvl="0" algn="l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        Double. MIN_VALUE, MAX _VALUE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ADD9F19-8966-A54A-62BB-CB3C5F0FFA88}"/>
              </a:ext>
            </a:extLst>
          </p:cNvPr>
          <p:cNvSpPr txBox="1">
            <a:spLocks/>
          </p:cNvSpPr>
          <p:nvPr/>
        </p:nvSpPr>
        <p:spPr>
          <a:xfrm>
            <a:off x="1763688" y="4526717"/>
            <a:ext cx="3240360" cy="28497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p.84 OverflowUnderflowExample.java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2AB8DD7-FB2E-2A57-491B-898EFD13E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045" y="699542"/>
            <a:ext cx="4196249" cy="413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2.2.2 </a:t>
            </a:r>
            <a:r>
              <a:rPr lang="ko-KR" altLang="en-US" dirty="0"/>
              <a:t> </a:t>
            </a:r>
            <a:r>
              <a:rPr lang="en-US" altLang="ko-KR" dirty="0" err="1"/>
              <a:t>NaN</a:t>
            </a:r>
            <a:r>
              <a:rPr lang="en-US" altLang="ko-KR" dirty="0"/>
              <a:t>, Infinity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7504" y="1333576"/>
            <a:ext cx="4464496" cy="1512168"/>
          </a:xfrm>
        </p:spPr>
        <p:txBody>
          <a:bodyPr/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나눗셈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나머지 연산에서 좌측 피연산자가 정수이고 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  <a:p>
            <a:pPr lvl="0" algn="l"/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       우측 피연산자가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0</a:t>
            </a:r>
            <a:r>
              <a:rPr lang="ko-KR" altLang="en-US" dirty="0" err="1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인경우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  <a:p>
            <a:pPr lvl="0" algn="l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           5 / 0.0  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  <a:sym typeface="Wingdings" panose="05000000000000000000" pitchFamily="2" charset="2"/>
              </a:rPr>
              <a:t> Infinity</a:t>
            </a:r>
          </a:p>
          <a:p>
            <a:pPr lvl="0" algn="l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  <a:sym typeface="Wingdings" panose="05000000000000000000" pitchFamily="2" charset="2"/>
              </a:rPr>
              <a:t>            5 % 0.0   Nan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Double.isInfinite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변수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);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Double.isNaN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변수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);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ADD9F19-8966-A54A-62BB-CB3C5F0FFA88}"/>
              </a:ext>
            </a:extLst>
          </p:cNvPr>
          <p:cNvSpPr txBox="1">
            <a:spLocks/>
          </p:cNvSpPr>
          <p:nvPr/>
        </p:nvSpPr>
        <p:spPr>
          <a:xfrm>
            <a:off x="1475656" y="4526717"/>
            <a:ext cx="3528392" cy="28497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p.89 InfinityAndNaNCheckExample.java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CFF08C-853F-02A1-C8F4-B9E41F6FE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742185"/>
            <a:ext cx="3878688" cy="402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5454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2685</TotalTime>
  <Words>1006</Words>
  <Application>Microsoft Office PowerPoint</Application>
  <PresentationFormat>화면 슬라이드 쇼(16:9)</PresentationFormat>
  <Paragraphs>145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Arial Unicode MS</vt:lpstr>
      <vt:lpstr>Iropke Batang</vt:lpstr>
      <vt:lpstr>Noto Sans KR</vt:lpstr>
      <vt:lpstr>Spoqa Han Sans</vt:lpstr>
      <vt:lpstr>맑은 고딕</vt:lpstr>
      <vt:lpstr>Arial</vt:lpstr>
      <vt:lpstr>Ubuntu Condensed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만석 하</cp:lastModifiedBy>
  <cp:revision>132</cp:revision>
  <dcterms:created xsi:type="dcterms:W3CDTF">2016-12-05T23:26:54Z</dcterms:created>
  <dcterms:modified xsi:type="dcterms:W3CDTF">2024-09-19T22:07:06Z</dcterms:modified>
</cp:coreProperties>
</file>