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301" r:id="rId6"/>
    <p:sldId id="331" r:id="rId7"/>
    <p:sldId id="330" r:id="rId8"/>
    <p:sldId id="303" r:id="rId9"/>
    <p:sldId id="304" r:id="rId10"/>
    <p:sldId id="305" r:id="rId11"/>
    <p:sldId id="306" r:id="rId12"/>
    <p:sldId id="307" r:id="rId13"/>
    <p:sldId id="322" r:id="rId14"/>
    <p:sldId id="308" r:id="rId15"/>
    <p:sldId id="309" r:id="rId16"/>
    <p:sldId id="310" r:id="rId17"/>
    <p:sldId id="314" r:id="rId18"/>
    <p:sldId id="311" r:id="rId19"/>
    <p:sldId id="313" r:id="rId20"/>
    <p:sldId id="302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3" r:id="rId29"/>
    <p:sldId id="324" r:id="rId30"/>
    <p:sldId id="326" r:id="rId31"/>
    <p:sldId id="325" r:id="rId32"/>
    <p:sldId id="327" r:id="rId33"/>
    <p:sldId id="328" r:id="rId34"/>
    <p:sldId id="329" r:id="rId3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만석 하" initials="만하" lastIdx="1" clrIdx="0">
    <p:extLst>
      <p:ext uri="{19B8F6BF-5375-455C-9EA6-DF929625EA0E}">
        <p15:presenceInfo xmlns:p15="http://schemas.microsoft.com/office/powerpoint/2012/main" userId="2f53c5e82287cc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28" autoAdjust="0"/>
  </p:normalViewPr>
  <p:slideViewPr>
    <p:cSldViewPr>
      <p:cViewPr varScale="1">
        <p:scale>
          <a:sx n="141" d="100"/>
          <a:sy n="141" d="100"/>
        </p:scale>
        <p:origin x="138" y="51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2 </a:t>
            </a:r>
            <a:r>
              <a:rPr lang="ko-KR" altLang="en-US" sz="3600" dirty="0">
                <a:ea typeface="맑은 고딕" pitchFamily="50" charset="-127"/>
              </a:rPr>
              <a:t>학기</a:t>
            </a:r>
            <a:endParaRPr lang="en-US" altLang="ko-KR" sz="3600" dirty="0">
              <a:ea typeface="맑은 고딕" pitchFamily="50" charset="-127"/>
            </a:endParaRPr>
          </a:p>
          <a:p>
            <a:r>
              <a:rPr lang="en-US" altLang="ko-KR" sz="3600" dirty="0">
                <a:ea typeface="맑은 고딕" pitchFamily="50" charset="-127"/>
              </a:rPr>
              <a:t>JAVA</a:t>
            </a:r>
            <a:r>
              <a:rPr lang="ko-KR" altLang="en-US" sz="3600" dirty="0">
                <a:ea typeface="맑은 고딕" pitchFamily="50" charset="-127"/>
              </a:rPr>
              <a:t> </a:t>
            </a:r>
            <a:r>
              <a:rPr lang="en-US" altLang="ko-KR" sz="3600" dirty="0">
                <a:ea typeface="맑은 고딕" pitchFamily="50" charset="-127"/>
              </a:rPr>
              <a:t>Class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‘</a:t>
            </a:r>
            <a:r>
              <a:rPr lang="ko-KR" altLang="en-US" b="1" dirty="0"/>
              <a:t>이것이 자바다 </a:t>
            </a:r>
            <a:r>
              <a:rPr lang="en-US" altLang="ko-KR" b="1" dirty="0"/>
              <a:t>3</a:t>
            </a:r>
            <a:r>
              <a:rPr lang="ko-KR" altLang="en-US" b="1" dirty="0"/>
              <a:t>판</a:t>
            </a:r>
            <a:r>
              <a:rPr lang="en-US" altLang="ko-KR" b="1" dirty="0"/>
              <a:t>’</a:t>
            </a:r>
            <a:endParaRPr lang="en-US" altLang="ko-KR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Made by Lewis 2024.09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1E1BAD-CE5E-E27B-3C3A-E219794371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61175"/>
            <a:ext cx="871818" cy="4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2.1.4 </a:t>
            </a:r>
            <a:r>
              <a:rPr lang="ko-KR" altLang="en-US" dirty="0"/>
              <a:t>테스트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0681F-6D16-FE04-1E5C-97482B8C49F3}"/>
              </a:ext>
            </a:extLst>
          </p:cNvPr>
          <p:cNvSpPr txBox="1"/>
          <p:nvPr/>
        </p:nvSpPr>
        <p:spPr>
          <a:xfrm>
            <a:off x="35496" y="987574"/>
            <a:ext cx="3869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숫자를 입력 받아 짝수인지 홀수인지 확인하는 프로그램을 </a:t>
            </a:r>
            <a:r>
              <a:rPr lang="ko-KR" altLang="en-US" dirty="0" err="1"/>
              <a:t>작성하시오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FD8791-09CA-5E4D-A42E-71C9B9998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519" y="0"/>
            <a:ext cx="5239481" cy="512516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027D6F7-821B-FC44-215B-3A73685D255A}"/>
              </a:ext>
            </a:extLst>
          </p:cNvPr>
          <p:cNvSpPr/>
          <p:nvPr/>
        </p:nvSpPr>
        <p:spPr>
          <a:xfrm>
            <a:off x="562309" y="1923678"/>
            <a:ext cx="1944216" cy="456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7925D75B-F1B9-F46B-DD85-9C693764475F}"/>
              </a:ext>
            </a:extLst>
          </p:cNvPr>
          <p:cNvSpPr/>
          <p:nvPr/>
        </p:nvSpPr>
        <p:spPr>
          <a:xfrm>
            <a:off x="243318" y="2715089"/>
            <a:ext cx="2484276" cy="1010659"/>
          </a:xfrm>
          <a:prstGeom prst="flowChartDecisio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89C5D187-C0A5-489D-0BF9-4E33D506DB0A}"/>
              </a:ext>
            </a:extLst>
          </p:cNvPr>
          <p:cNvSpPr/>
          <p:nvPr/>
        </p:nvSpPr>
        <p:spPr>
          <a:xfrm>
            <a:off x="917690" y="4180986"/>
            <a:ext cx="1152128" cy="432048"/>
          </a:xfrm>
          <a:prstGeom prst="flowChartProcess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7DE27-85C8-191B-FBB7-036C3A1AFDB9}"/>
              </a:ext>
            </a:extLst>
          </p:cNvPr>
          <p:cNvSpPr txBox="1"/>
          <p:nvPr/>
        </p:nvSpPr>
        <p:spPr>
          <a:xfrm>
            <a:off x="529387" y="197502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숫자를 입력 받기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54E5B-9A63-2F0E-3AF5-49E3F3076A9C}"/>
              </a:ext>
            </a:extLst>
          </p:cNvPr>
          <p:cNvSpPr txBox="1"/>
          <p:nvPr/>
        </p:nvSpPr>
        <p:spPr>
          <a:xfrm>
            <a:off x="503087" y="3018783"/>
            <a:ext cx="204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로 나눈 </a:t>
            </a:r>
            <a:r>
              <a:rPr lang="ko-KR" altLang="en-US" sz="1400" dirty="0" err="1"/>
              <a:t>나머지값</a:t>
            </a:r>
            <a:r>
              <a:rPr lang="ko-KR" altLang="en-US" sz="1400" dirty="0"/>
              <a:t> 확인</a:t>
            </a: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A3A9184D-3B0F-A95B-690A-052364BFA700}"/>
              </a:ext>
            </a:extLst>
          </p:cNvPr>
          <p:cNvSpPr/>
          <p:nvPr/>
        </p:nvSpPr>
        <p:spPr>
          <a:xfrm>
            <a:off x="2397375" y="4189074"/>
            <a:ext cx="1152128" cy="432048"/>
          </a:xfrm>
          <a:prstGeom prst="flowChartProcess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FC05B8F-3F60-87FC-2E32-E0744DC6154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485456" y="3725748"/>
            <a:ext cx="8298" cy="45523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3523599-39CB-F990-9C00-C1846E6C7367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>
            <a:off x="2727594" y="3220419"/>
            <a:ext cx="245845" cy="968655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BFA2BF-EC06-FD90-B7CE-342E9D163D57}"/>
              </a:ext>
            </a:extLst>
          </p:cNvPr>
          <p:cNvSpPr txBox="1"/>
          <p:nvPr/>
        </p:nvSpPr>
        <p:spPr>
          <a:xfrm>
            <a:off x="711756" y="377282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</a:t>
            </a:r>
            <a:r>
              <a:rPr lang="ko-KR" altLang="en-US" sz="1400" dirty="0" err="1"/>
              <a:t>인경우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D5CF50-FFBD-0A9F-153B-6160332A3877}"/>
              </a:ext>
            </a:extLst>
          </p:cNvPr>
          <p:cNvSpPr txBox="1"/>
          <p:nvPr/>
        </p:nvSpPr>
        <p:spPr>
          <a:xfrm>
            <a:off x="2907317" y="3495746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</a:t>
            </a:r>
            <a:r>
              <a:rPr lang="ko-KR" altLang="en-US" sz="1400" dirty="0" err="1"/>
              <a:t>인경우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C3EC9A-38C5-0E1B-9F43-4E91EE3E317A}"/>
              </a:ext>
            </a:extLst>
          </p:cNvPr>
          <p:cNvSpPr txBox="1"/>
          <p:nvPr/>
        </p:nvSpPr>
        <p:spPr>
          <a:xfrm>
            <a:off x="1052590" y="425807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Even </a:t>
            </a:r>
            <a:r>
              <a:rPr lang="ko-KR" altLang="en-US" sz="1400" dirty="0"/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FA46A4-2C99-3BD3-21A4-6055DDFD274E}"/>
              </a:ext>
            </a:extLst>
          </p:cNvPr>
          <p:cNvSpPr txBox="1"/>
          <p:nvPr/>
        </p:nvSpPr>
        <p:spPr>
          <a:xfrm>
            <a:off x="2486687" y="4261508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Odd </a:t>
            </a:r>
            <a:r>
              <a:rPr lang="ko-KR" altLang="en-US" sz="1400" dirty="0"/>
              <a:t>출력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905929-7CAA-6EDF-16CA-55CD416F4F5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485456" y="2379778"/>
            <a:ext cx="48961" cy="33531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00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2.1.5  if</a:t>
            </a:r>
            <a:r>
              <a:rPr lang="ko-KR" altLang="en-US" dirty="0"/>
              <a:t>문 랜덤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0681F-6D16-FE04-1E5C-97482B8C49F3}"/>
              </a:ext>
            </a:extLst>
          </p:cNvPr>
          <p:cNvSpPr txBox="1"/>
          <p:nvPr/>
        </p:nvSpPr>
        <p:spPr>
          <a:xfrm>
            <a:off x="179512" y="1347614"/>
            <a:ext cx="4104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2</a:t>
            </a:r>
            <a:r>
              <a:rPr lang="ko-KR" altLang="en-US" dirty="0"/>
              <a:t>개의 숫자를 입력 받아 작은 수 먼저 출력 하는 프로그램을 </a:t>
            </a:r>
            <a:r>
              <a:rPr lang="ko-KR" altLang="en-US" dirty="0" err="1"/>
              <a:t>작성하시오</a:t>
            </a: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63C2F18-4E37-B13E-7D15-DC03F2A4CBA9}"/>
              </a:ext>
            </a:extLst>
          </p:cNvPr>
          <p:cNvGrpSpPr/>
          <p:nvPr/>
        </p:nvGrpSpPr>
        <p:grpSpPr>
          <a:xfrm>
            <a:off x="323528" y="2211710"/>
            <a:ext cx="3746533" cy="2421144"/>
            <a:chOff x="251520" y="2238838"/>
            <a:chExt cx="3746533" cy="242114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B0D30A8-2A5B-EB24-9082-F4A4644D2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2571750"/>
              <a:ext cx="3746533" cy="208823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E6C4AB-BF23-8DD8-E9C2-8CF5E7844409}"/>
                </a:ext>
              </a:extLst>
            </p:cNvPr>
            <p:cNvSpPr txBox="1"/>
            <p:nvPr/>
          </p:nvSpPr>
          <p:spPr>
            <a:xfrm>
              <a:off x="251520" y="2238838"/>
              <a:ext cx="13681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Example.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9F428776-3183-46A5-E979-547F01F37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174" y="123478"/>
            <a:ext cx="4884182" cy="472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2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955DB0-3F40-8409-8A35-98BB32823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51978"/>
            <a:ext cx="3576579" cy="374521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F9FC252-710A-F68E-507E-246EAADF303D}"/>
              </a:ext>
            </a:extLst>
          </p:cNvPr>
          <p:cNvCxnSpPr>
            <a:cxnSpLocks/>
          </p:cNvCxnSpPr>
          <p:nvPr/>
        </p:nvCxnSpPr>
        <p:spPr>
          <a:xfrm>
            <a:off x="1115616" y="1779662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2B6523-CE2B-7795-929D-1ABD8CF17980}"/>
              </a:ext>
            </a:extLst>
          </p:cNvPr>
          <p:cNvSpPr txBox="1"/>
          <p:nvPr/>
        </p:nvSpPr>
        <p:spPr>
          <a:xfrm>
            <a:off x="1384713" y="1491630"/>
            <a:ext cx="2945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  </a:t>
            </a:r>
            <a:r>
              <a:rPr lang="ko-KR" altLang="en-US" dirty="0"/>
              <a:t>입력된 변수의 값에 따라 실행될 문장이 결정됨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2.2.  switch</a:t>
            </a:r>
            <a:r>
              <a:rPr lang="ko-KR" altLang="en-US" dirty="0"/>
              <a:t> 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97E49C3-B520-18C5-8278-1550D4104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521" y="483518"/>
            <a:ext cx="4913479" cy="4520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1268E7-F021-2475-433B-4D294FD085A5}"/>
              </a:ext>
            </a:extLst>
          </p:cNvPr>
          <p:cNvSpPr txBox="1"/>
          <p:nvPr/>
        </p:nvSpPr>
        <p:spPr>
          <a:xfrm>
            <a:off x="4139952" y="172639"/>
            <a:ext cx="2736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P.121   SwitchExample.java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9834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2B6523-CE2B-7795-929D-1ABD8CF17980}"/>
              </a:ext>
            </a:extLst>
          </p:cNvPr>
          <p:cNvSpPr txBox="1"/>
          <p:nvPr/>
        </p:nvSpPr>
        <p:spPr>
          <a:xfrm>
            <a:off x="251520" y="1419622"/>
            <a:ext cx="29725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Case</a:t>
            </a:r>
            <a:r>
              <a:rPr lang="ko-KR" altLang="en-US" dirty="0"/>
              <a:t> 문의 </a:t>
            </a:r>
            <a:r>
              <a:rPr lang="en-US" altLang="ko-KR" dirty="0"/>
              <a:t>break </a:t>
            </a:r>
            <a:r>
              <a:rPr lang="ko-KR" altLang="en-US" dirty="0"/>
              <a:t>역할 확인</a:t>
            </a:r>
            <a:endParaRPr lang="en-US" altLang="ko-KR" dirty="0"/>
          </a:p>
          <a:p>
            <a:r>
              <a:rPr lang="en-US" altLang="ko-KR" dirty="0"/>
              <a:t>time == 8 </a:t>
            </a:r>
            <a:r>
              <a:rPr lang="ko-KR" altLang="en-US" dirty="0" err="1"/>
              <a:t>인경우</a:t>
            </a:r>
            <a:endParaRPr lang="en-US" altLang="ko-KR" dirty="0"/>
          </a:p>
          <a:p>
            <a:r>
              <a:rPr lang="en-US" altLang="ko-KR" dirty="0"/>
              <a:t>time == 10 </a:t>
            </a:r>
            <a:r>
              <a:rPr lang="ko-KR" altLang="en-US" dirty="0" err="1"/>
              <a:t>인경우</a:t>
            </a:r>
            <a:endParaRPr lang="en-US" altLang="ko-KR" dirty="0"/>
          </a:p>
          <a:p>
            <a:r>
              <a:rPr lang="en-US" altLang="ko-KR" dirty="0"/>
              <a:t>time == 11 </a:t>
            </a:r>
            <a:r>
              <a:rPr lang="ko-KR" altLang="en-US" dirty="0" err="1"/>
              <a:t>인경우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time == 3 </a:t>
            </a:r>
            <a:r>
              <a:rPr lang="ko-KR" altLang="en-US" dirty="0" err="1"/>
              <a:t>인경우</a:t>
            </a:r>
            <a:r>
              <a:rPr lang="ko-KR" altLang="en-US" dirty="0"/>
              <a:t> </a:t>
            </a:r>
            <a:r>
              <a:rPr lang="en-US" altLang="ko-KR" dirty="0"/>
              <a:t>??</a:t>
            </a:r>
          </a:p>
          <a:p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2.2.1  switch</a:t>
            </a:r>
            <a:r>
              <a:rPr lang="ko-KR" altLang="en-US" dirty="0"/>
              <a:t> 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AF1B47-CDEA-3C87-269B-EC29B1EE5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470547"/>
            <a:ext cx="4353533" cy="44202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6517B5-E72B-23A8-E6F9-6E2F462ED628}"/>
              </a:ext>
            </a:extLst>
          </p:cNvPr>
          <p:cNvSpPr txBox="1"/>
          <p:nvPr/>
        </p:nvSpPr>
        <p:spPr>
          <a:xfrm>
            <a:off x="4139952" y="172639"/>
            <a:ext cx="4104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P.122   SwitchNoBreakCaseExample.java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3D071-F890-4420-E346-2A5A132CE086}"/>
              </a:ext>
            </a:extLst>
          </p:cNvPr>
          <p:cNvSpPr txBox="1"/>
          <p:nvPr/>
        </p:nvSpPr>
        <p:spPr>
          <a:xfrm>
            <a:off x="73058" y="3435846"/>
            <a:ext cx="3960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int time = (int)(</a:t>
            </a:r>
            <a:r>
              <a:rPr lang="en-US" altLang="ko-KR" dirty="0" err="1"/>
              <a:t>Math.random</a:t>
            </a:r>
            <a:r>
              <a:rPr lang="en-US" altLang="ko-KR" dirty="0"/>
              <a:t>()*4) + 8; 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int time = (int)(</a:t>
            </a:r>
            <a:r>
              <a:rPr lang="en-US" altLang="ko-KR" dirty="0" err="1"/>
              <a:t>Math.random</a:t>
            </a:r>
            <a:r>
              <a:rPr lang="en-US" altLang="ko-KR" dirty="0"/>
              <a:t>()*12) + 1;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76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2B6523-CE2B-7795-929D-1ABD8CF17980}"/>
              </a:ext>
            </a:extLst>
          </p:cNvPr>
          <p:cNvSpPr txBox="1"/>
          <p:nvPr/>
        </p:nvSpPr>
        <p:spPr>
          <a:xfrm>
            <a:off x="323528" y="1491630"/>
            <a:ext cx="29458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Case</a:t>
            </a:r>
            <a:r>
              <a:rPr lang="ko-KR" altLang="en-US" dirty="0"/>
              <a:t> 문의 </a:t>
            </a:r>
            <a:r>
              <a:rPr lang="ko-KR" altLang="en-US" dirty="0" err="1"/>
              <a:t>조건값</a:t>
            </a:r>
            <a:r>
              <a:rPr lang="ko-KR" altLang="en-US" dirty="0"/>
              <a:t> 확인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case ‘A’: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case ‘a’: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2.2.2  switch</a:t>
            </a:r>
            <a:r>
              <a:rPr lang="ko-KR" altLang="en-US" dirty="0"/>
              <a:t> 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517B5-E72B-23A8-E6F9-6E2F462ED628}"/>
              </a:ext>
            </a:extLst>
          </p:cNvPr>
          <p:cNvSpPr txBox="1"/>
          <p:nvPr/>
        </p:nvSpPr>
        <p:spPr>
          <a:xfrm>
            <a:off x="4139952" y="172639"/>
            <a:ext cx="4104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P.123   SwitchCharExample.java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4BA252-B0C6-BCF3-3B66-688E9145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461627"/>
            <a:ext cx="4392488" cy="45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86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2B6523-CE2B-7795-929D-1ABD8CF17980}"/>
              </a:ext>
            </a:extLst>
          </p:cNvPr>
          <p:cNvSpPr txBox="1"/>
          <p:nvPr/>
        </p:nvSpPr>
        <p:spPr>
          <a:xfrm>
            <a:off x="323528" y="1491630"/>
            <a:ext cx="2945835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Case</a:t>
            </a:r>
            <a:r>
              <a:rPr lang="ko-KR" altLang="en-US" dirty="0"/>
              <a:t> 문의 </a:t>
            </a:r>
            <a:r>
              <a:rPr lang="ko-KR" altLang="en-US" dirty="0" err="1"/>
              <a:t>조건값</a:t>
            </a:r>
            <a:r>
              <a:rPr lang="ko-KR" altLang="en-US" dirty="0"/>
              <a:t> 확인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case ‘A’: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case ‘a’: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 case ‘A’, ‘a’ -&gt;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*  </a:t>
            </a:r>
            <a:r>
              <a:rPr lang="en-US" altLang="ko-KR" sz="28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2800" dirty="0">
                <a:solidFill>
                  <a:srgbClr val="FF0000"/>
                </a:solidFill>
                <a:sym typeface="Wingdings" panose="05000000000000000000" pitchFamily="2" charset="2"/>
              </a:rPr>
              <a:t>-&gt;</a:t>
            </a: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차이 구분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2.2.3  switch</a:t>
            </a:r>
            <a:r>
              <a:rPr lang="ko-KR" altLang="en-US" dirty="0"/>
              <a:t> 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517B5-E72B-23A8-E6F9-6E2F462ED628}"/>
              </a:ext>
            </a:extLst>
          </p:cNvPr>
          <p:cNvSpPr txBox="1"/>
          <p:nvPr/>
        </p:nvSpPr>
        <p:spPr>
          <a:xfrm>
            <a:off x="4139952" y="172639"/>
            <a:ext cx="4104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P.124   SwitchExpressonsExample.java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57EFA8-6FC6-FBCB-98E8-AE3A80EA5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484498"/>
            <a:ext cx="4406275" cy="450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0EEF7-42E3-0FB4-CD04-70FDB24B9791}"/>
              </a:ext>
            </a:extLst>
          </p:cNvPr>
          <p:cNvSpPr txBox="1"/>
          <p:nvPr/>
        </p:nvSpPr>
        <p:spPr>
          <a:xfrm>
            <a:off x="1403648" y="3998417"/>
            <a:ext cx="2492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실행문이 </a:t>
            </a:r>
            <a:r>
              <a:rPr lang="ko-KR" altLang="en-US" dirty="0" err="1"/>
              <a:t>한줄인</a:t>
            </a:r>
            <a:r>
              <a:rPr lang="ko-KR" altLang="en-US" dirty="0"/>
              <a:t> </a:t>
            </a:r>
            <a:r>
              <a:rPr lang="ko-KR" altLang="en-US" dirty="0" err="1"/>
              <a:t>경우중괄호</a:t>
            </a:r>
            <a:r>
              <a:rPr lang="ko-KR" altLang="en-US" dirty="0"/>
              <a:t> 생략 가능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8DDE3A1-D4F1-3794-F817-E0236C239C19}"/>
              </a:ext>
            </a:extLst>
          </p:cNvPr>
          <p:cNvCxnSpPr>
            <a:cxnSpLocks/>
          </p:cNvCxnSpPr>
          <p:nvPr/>
        </p:nvCxnSpPr>
        <p:spPr>
          <a:xfrm flipH="1">
            <a:off x="3686195" y="3291830"/>
            <a:ext cx="1461869" cy="10297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57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2B6523-CE2B-7795-929D-1ABD8CF17980}"/>
              </a:ext>
            </a:extLst>
          </p:cNvPr>
          <p:cNvSpPr txBox="1"/>
          <p:nvPr/>
        </p:nvSpPr>
        <p:spPr>
          <a:xfrm>
            <a:off x="697823" y="2993287"/>
            <a:ext cx="300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 </a:t>
            </a:r>
            <a:r>
              <a:rPr lang="ko-KR" altLang="en-US" dirty="0" err="1"/>
              <a:t>반환값</a:t>
            </a:r>
            <a:r>
              <a:rPr lang="ko-KR" altLang="en-US" dirty="0"/>
              <a:t> 사용 시 </a:t>
            </a:r>
            <a:r>
              <a:rPr lang="en-US" altLang="ko-KR" dirty="0"/>
              <a:t>yield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2.2.4  switch</a:t>
            </a:r>
            <a:r>
              <a:rPr lang="ko-KR" altLang="en-US" dirty="0"/>
              <a:t> 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517B5-E72B-23A8-E6F9-6E2F462ED628}"/>
              </a:ext>
            </a:extLst>
          </p:cNvPr>
          <p:cNvSpPr txBox="1"/>
          <p:nvPr/>
        </p:nvSpPr>
        <p:spPr>
          <a:xfrm>
            <a:off x="1115616" y="4608879"/>
            <a:ext cx="4104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P.125   SwitchValueExample.java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422F6D-705F-6CCB-0BB3-C764D5E4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095" y="68905"/>
            <a:ext cx="3518233" cy="508096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8A4FA9E-7AA8-556C-6E59-140092905912}"/>
              </a:ext>
            </a:extLst>
          </p:cNvPr>
          <p:cNvCxnSpPr>
            <a:cxnSpLocks/>
          </p:cNvCxnSpPr>
          <p:nvPr/>
        </p:nvCxnSpPr>
        <p:spPr>
          <a:xfrm flipH="1" flipV="1">
            <a:off x="3578143" y="3177953"/>
            <a:ext cx="1641929" cy="2578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152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2B6523-CE2B-7795-929D-1ABD8CF17980}"/>
              </a:ext>
            </a:extLst>
          </p:cNvPr>
          <p:cNvSpPr txBox="1"/>
          <p:nvPr/>
        </p:nvSpPr>
        <p:spPr>
          <a:xfrm>
            <a:off x="215516" y="1399084"/>
            <a:ext cx="7560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값</a:t>
            </a:r>
            <a:r>
              <a:rPr lang="en-US" altLang="ko-KR" dirty="0"/>
              <a:t>(1 ~ 12 )</a:t>
            </a:r>
            <a:r>
              <a:rPr lang="ko-KR" altLang="en-US" dirty="0"/>
              <a:t>을 생성하여 </a:t>
            </a:r>
            <a:endParaRPr lang="en-US" altLang="ko-KR" dirty="0"/>
          </a:p>
          <a:p>
            <a:r>
              <a:rPr lang="ko-KR" altLang="en-US" dirty="0"/>
              <a:t>해당월의 마지막 날을 표시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1, 3, 5, 7, 8, 10, 12 </a:t>
            </a:r>
            <a:r>
              <a:rPr lang="ko-KR" altLang="en-US" dirty="0"/>
              <a:t>월은 </a:t>
            </a:r>
            <a:r>
              <a:rPr lang="en-US" altLang="ko-KR" dirty="0"/>
              <a:t>31</a:t>
            </a:r>
            <a:r>
              <a:rPr lang="ko-KR" altLang="en-US" dirty="0"/>
              <a:t>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2 </a:t>
            </a:r>
            <a:r>
              <a:rPr lang="ko-KR" altLang="en-US" dirty="0"/>
              <a:t>월은 </a:t>
            </a:r>
            <a:r>
              <a:rPr lang="en-US" altLang="ko-KR" dirty="0"/>
              <a:t>28</a:t>
            </a:r>
            <a:r>
              <a:rPr lang="ko-KR" altLang="en-US" dirty="0"/>
              <a:t>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2, 4, 6, 9, 11 </a:t>
            </a:r>
            <a:r>
              <a:rPr lang="ko-KR" altLang="en-US" dirty="0"/>
              <a:t>월은 </a:t>
            </a:r>
            <a:r>
              <a:rPr lang="en-US" altLang="ko-KR" dirty="0"/>
              <a:t>30</a:t>
            </a:r>
            <a:r>
              <a:rPr lang="ko-KR" altLang="en-US" dirty="0"/>
              <a:t>일</a:t>
            </a:r>
            <a:endParaRPr lang="en-US" altLang="ko-K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2.2.5  switch</a:t>
            </a:r>
            <a:r>
              <a:rPr lang="ko-KR" altLang="en-US" dirty="0"/>
              <a:t> 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61DB5D-1BBA-E0AE-3195-D8F163DC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0"/>
            <a:ext cx="48965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8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F0DC75F-593E-8251-4CC5-AD2AA0172F3E}"/>
              </a:ext>
            </a:extLst>
          </p:cNvPr>
          <p:cNvGrpSpPr/>
          <p:nvPr/>
        </p:nvGrpSpPr>
        <p:grpSpPr>
          <a:xfrm>
            <a:off x="1259632" y="699542"/>
            <a:ext cx="2376264" cy="3867894"/>
            <a:chOff x="2555776" y="411510"/>
            <a:chExt cx="2764119" cy="422793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0653CFF-A7AF-5B73-E29F-A43B8A8D9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5776" y="411510"/>
              <a:ext cx="2764119" cy="4227934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4817DFA-AAF9-0EC6-B75A-709A41D63D4E}"/>
                </a:ext>
              </a:extLst>
            </p:cNvPr>
            <p:cNvSpPr/>
            <p:nvPr/>
          </p:nvSpPr>
          <p:spPr>
            <a:xfrm>
              <a:off x="4227565" y="4320480"/>
              <a:ext cx="79208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2.3. for</a:t>
            </a:r>
            <a:r>
              <a:rPr lang="ko-KR" altLang="en-US" dirty="0"/>
              <a:t> 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2924DD0-6C62-4D02-446F-51767BADFAAF}"/>
              </a:ext>
            </a:extLst>
          </p:cNvPr>
          <p:cNvGrpSpPr/>
          <p:nvPr/>
        </p:nvGrpSpPr>
        <p:grpSpPr>
          <a:xfrm>
            <a:off x="4211960" y="1635646"/>
            <a:ext cx="4103354" cy="2469561"/>
            <a:chOff x="4211960" y="1635646"/>
            <a:chExt cx="4103354" cy="246956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BC444F6-28E7-AA03-323A-ED0C3DD36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1960" y="1635646"/>
              <a:ext cx="4103354" cy="2469561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9FEF0CE-C260-1038-77C4-2A3D21BED8F2}"/>
                </a:ext>
              </a:extLst>
            </p:cNvPr>
            <p:cNvSpPr/>
            <p:nvPr/>
          </p:nvSpPr>
          <p:spPr>
            <a:xfrm>
              <a:off x="7895588" y="3751928"/>
              <a:ext cx="360040" cy="3181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4577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2.3.1  </a:t>
            </a:r>
            <a:r>
              <a:rPr lang="ko-KR" altLang="en-US" dirty="0"/>
              <a:t>기본 </a:t>
            </a:r>
            <a:r>
              <a:rPr lang="en-US" altLang="ko-KR" dirty="0"/>
              <a:t>for </a:t>
            </a:r>
            <a:r>
              <a:rPr lang="ko-KR" altLang="en-US" dirty="0"/>
              <a:t>문 형태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A1C96F-9D4F-B6B4-F04C-4377F608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31590"/>
            <a:ext cx="4716134" cy="3384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1DAC01-77EE-A852-133F-BDEDEAF7BEB8}"/>
              </a:ext>
            </a:extLst>
          </p:cNvPr>
          <p:cNvSpPr txBox="1"/>
          <p:nvPr/>
        </p:nvSpPr>
        <p:spPr>
          <a:xfrm>
            <a:off x="5292080" y="1491630"/>
            <a:ext cx="2945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 ~ 10 </a:t>
            </a:r>
            <a:r>
              <a:rPr lang="ko-KR" altLang="en-US" dirty="0"/>
              <a:t>까지 출력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668C4-6968-4BA1-A0FC-49F163D5CB2C}"/>
              </a:ext>
            </a:extLst>
          </p:cNvPr>
          <p:cNvSpPr txBox="1"/>
          <p:nvPr/>
        </p:nvSpPr>
        <p:spPr>
          <a:xfrm>
            <a:off x="395536" y="4578101"/>
            <a:ext cx="4104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P.127   PrintFrom1To10Example.java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67AA87-05FC-CC24-D70C-B92B56E594C8}"/>
              </a:ext>
            </a:extLst>
          </p:cNvPr>
          <p:cNvSpPr txBox="1"/>
          <p:nvPr/>
        </p:nvSpPr>
        <p:spPr>
          <a:xfrm>
            <a:off x="5298731" y="2499742"/>
            <a:ext cx="2945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10 ~ 1 </a:t>
            </a:r>
            <a:r>
              <a:rPr lang="ko-KR" altLang="en-US" dirty="0"/>
              <a:t>까지 출력하는 코드를 </a:t>
            </a:r>
            <a:r>
              <a:rPr lang="ko-KR" altLang="en-US" dirty="0" err="1"/>
              <a:t>작성하시오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8289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Agenda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840" y="1356248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제어문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이란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846085" y="2263973"/>
            <a:ext cx="4392568" cy="391826"/>
            <a:chOff x="3846085" y="1369668"/>
            <a:chExt cx="4392568" cy="391826"/>
          </a:xfrm>
        </p:grpSpPr>
        <p:sp>
          <p:nvSpPr>
            <p:cNvPr id="37" name="TextBox 36"/>
            <p:cNvSpPr txBox="1"/>
            <p:nvPr/>
          </p:nvSpPr>
          <p:spPr>
            <a:xfrm>
              <a:off x="3846086" y="136966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46085" y="1484495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if,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switch, for, while, do-while, break, continue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63DBBFD-9364-95EF-9FBF-0335B8DC5586}"/>
              </a:ext>
            </a:extLst>
          </p:cNvPr>
          <p:cNvSpPr txBox="1"/>
          <p:nvPr/>
        </p:nvSpPr>
        <p:spPr>
          <a:xfrm>
            <a:off x="3930193" y="1646253"/>
            <a:ext cx="439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조건문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반복문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2.3.2  </a:t>
            </a:r>
            <a:r>
              <a:rPr lang="ko-KR" altLang="en-US" dirty="0"/>
              <a:t>기본 </a:t>
            </a:r>
            <a:r>
              <a:rPr lang="en-US" altLang="ko-KR" dirty="0"/>
              <a:t>for </a:t>
            </a:r>
            <a:r>
              <a:rPr lang="ko-KR" altLang="en-US" dirty="0"/>
              <a:t>문 형태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DAC01-77EE-A852-133F-BDEDEAF7BEB8}"/>
              </a:ext>
            </a:extLst>
          </p:cNvPr>
          <p:cNvSpPr txBox="1"/>
          <p:nvPr/>
        </p:nvSpPr>
        <p:spPr>
          <a:xfrm>
            <a:off x="5292080" y="1491630"/>
            <a:ext cx="2945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 ~ 100 </a:t>
            </a:r>
            <a:r>
              <a:rPr lang="ko-KR" altLang="en-US" dirty="0"/>
              <a:t>까지 합을 구하고 그 결과 값을 출력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668C4-6968-4BA1-A0FC-49F163D5CB2C}"/>
              </a:ext>
            </a:extLst>
          </p:cNvPr>
          <p:cNvSpPr txBox="1"/>
          <p:nvPr/>
        </p:nvSpPr>
        <p:spPr>
          <a:xfrm>
            <a:off x="395536" y="4578101"/>
            <a:ext cx="4104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P.127   SumFrom1To100Example.java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1C19A9-483E-BF1D-80AB-AAA1DD8FD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31590"/>
            <a:ext cx="4968552" cy="3472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E4FB59-4590-957C-549B-4D723F173014}"/>
              </a:ext>
            </a:extLst>
          </p:cNvPr>
          <p:cNvSpPr txBox="1"/>
          <p:nvPr/>
        </p:nvSpPr>
        <p:spPr>
          <a:xfrm>
            <a:off x="5295484" y="2571750"/>
            <a:ext cx="36690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* for </a:t>
            </a:r>
            <a:r>
              <a:rPr lang="ko-KR" altLang="en-US" dirty="0">
                <a:solidFill>
                  <a:schemeClr val="accent6"/>
                </a:solidFill>
              </a:rPr>
              <a:t>문 사용 시 주의할 점</a:t>
            </a:r>
            <a:endParaRPr lang="en-US" altLang="ko-KR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초기화 식에서 </a:t>
            </a:r>
            <a:r>
              <a:rPr lang="en-US" altLang="ko-KR" dirty="0">
                <a:solidFill>
                  <a:schemeClr val="accent6"/>
                </a:solidFill>
                <a:sym typeface="Wingdings" panose="05000000000000000000" pitchFamily="2" charset="2"/>
              </a:rPr>
              <a:t>float </a:t>
            </a:r>
            <a:r>
              <a:rPr lang="ko-KR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사용 금지</a:t>
            </a:r>
            <a:endParaRPr lang="en-US" altLang="ko-KR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연산 과정에서 소수점 연산이 부정확 할 수 있음으로</a:t>
            </a:r>
            <a:endParaRPr lang="en-US" altLang="ko-KR" dirty="0">
              <a:solidFill>
                <a:schemeClr val="accent6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5036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2.3.3  for </a:t>
            </a:r>
            <a:r>
              <a:rPr lang="ko-KR" altLang="en-US" dirty="0"/>
              <a:t>문 구구단 출력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DAC01-77EE-A852-133F-BDEDEAF7BEB8}"/>
              </a:ext>
            </a:extLst>
          </p:cNvPr>
          <p:cNvSpPr txBox="1"/>
          <p:nvPr/>
        </p:nvSpPr>
        <p:spPr>
          <a:xfrm>
            <a:off x="5292080" y="1491630"/>
            <a:ext cx="2945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2~ 9 </a:t>
            </a:r>
            <a:r>
              <a:rPr lang="ko-KR" altLang="en-US" dirty="0"/>
              <a:t>단</a:t>
            </a:r>
            <a:r>
              <a:rPr lang="en-US" altLang="ko-KR" dirty="0"/>
              <a:t> </a:t>
            </a:r>
            <a:r>
              <a:rPr lang="ko-KR" altLang="en-US" dirty="0"/>
              <a:t>까지 구구단 출력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668C4-6968-4BA1-A0FC-49F163D5CB2C}"/>
              </a:ext>
            </a:extLst>
          </p:cNvPr>
          <p:cNvSpPr txBox="1"/>
          <p:nvPr/>
        </p:nvSpPr>
        <p:spPr>
          <a:xfrm>
            <a:off x="5200937" y="4621632"/>
            <a:ext cx="3475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P.129   MultiplicationTableExample.java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5FBDCC-BA72-2965-B1C7-88A662FB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4" y="987574"/>
            <a:ext cx="4880453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57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2.3.3  for </a:t>
            </a:r>
            <a:r>
              <a:rPr lang="ko-KR" altLang="en-US" dirty="0"/>
              <a:t>문 구구단 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D7E63-FB44-91B5-7587-900C60337EC5}"/>
              </a:ext>
            </a:extLst>
          </p:cNvPr>
          <p:cNvSpPr txBox="1"/>
          <p:nvPr/>
        </p:nvSpPr>
        <p:spPr>
          <a:xfrm>
            <a:off x="35496" y="994450"/>
            <a:ext cx="6048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* 7 </a:t>
            </a:r>
            <a:r>
              <a:rPr lang="ko-KR" altLang="en-US" dirty="0">
                <a:solidFill>
                  <a:schemeClr val="accent6"/>
                </a:solidFill>
              </a:rPr>
              <a:t>단을 제외 하고 출력 하는 프로그램을 </a:t>
            </a:r>
            <a:r>
              <a:rPr lang="ko-KR" altLang="en-US" dirty="0" err="1">
                <a:solidFill>
                  <a:schemeClr val="accent6"/>
                </a:solidFill>
              </a:rPr>
              <a:t>작성하시오</a:t>
            </a:r>
            <a:endParaRPr lang="en-US" altLang="ko-KR" dirty="0">
              <a:solidFill>
                <a:schemeClr val="accent6"/>
              </a:solidFill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418CEA-CF23-8836-739C-35925FA9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85531"/>
            <a:ext cx="5296639" cy="24101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EC506A-76EE-46D4-E900-A6A5D51FB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291830"/>
            <a:ext cx="4353533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2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2.3.4  for </a:t>
            </a:r>
            <a:r>
              <a:rPr lang="ko-KR" altLang="en-US" dirty="0"/>
              <a:t>문 별 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D7E63-FB44-91B5-7587-900C60337EC5}"/>
              </a:ext>
            </a:extLst>
          </p:cNvPr>
          <p:cNvSpPr txBox="1"/>
          <p:nvPr/>
        </p:nvSpPr>
        <p:spPr>
          <a:xfrm>
            <a:off x="35496" y="994450"/>
            <a:ext cx="6048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* </a:t>
            </a:r>
            <a:r>
              <a:rPr lang="ko-KR" altLang="en-US" dirty="0">
                <a:solidFill>
                  <a:schemeClr val="accent6"/>
                </a:solidFill>
              </a:rPr>
              <a:t>아래의 결과를 출력 하는 코드를 완성 </a:t>
            </a:r>
            <a:r>
              <a:rPr lang="ko-KR" altLang="en-US" dirty="0" err="1">
                <a:solidFill>
                  <a:schemeClr val="accent6"/>
                </a:solidFill>
              </a:rPr>
              <a:t>하시오</a:t>
            </a:r>
            <a:endParaRPr lang="en-US" altLang="ko-KR" dirty="0">
              <a:solidFill>
                <a:schemeClr val="accent6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531D18-0814-36EE-7C76-6E6B2410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95736"/>
            <a:ext cx="2979513" cy="31823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0A175E-DB02-A8CB-1A3E-5D90F9401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275606"/>
            <a:ext cx="4777943" cy="371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9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2.3.4.1  for </a:t>
            </a:r>
            <a:r>
              <a:rPr lang="ko-KR" altLang="en-US" dirty="0"/>
              <a:t>문 별 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D7E63-FB44-91B5-7587-900C60337EC5}"/>
              </a:ext>
            </a:extLst>
          </p:cNvPr>
          <p:cNvSpPr txBox="1"/>
          <p:nvPr/>
        </p:nvSpPr>
        <p:spPr>
          <a:xfrm>
            <a:off x="35496" y="994450"/>
            <a:ext cx="6048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* </a:t>
            </a:r>
            <a:r>
              <a:rPr lang="ko-KR" altLang="en-US" dirty="0">
                <a:solidFill>
                  <a:schemeClr val="accent6"/>
                </a:solidFill>
              </a:rPr>
              <a:t>아래의 결과를 출력 하는 코드를 완성 </a:t>
            </a:r>
            <a:r>
              <a:rPr lang="ko-KR" altLang="en-US" dirty="0" err="1">
                <a:solidFill>
                  <a:schemeClr val="accent6"/>
                </a:solidFill>
              </a:rPr>
              <a:t>하시오</a:t>
            </a:r>
            <a:endParaRPr lang="en-US" altLang="ko-KR" dirty="0">
              <a:solidFill>
                <a:schemeClr val="accent6"/>
              </a:solidFill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55EBD-8C0C-9BDD-EAF1-3997F6061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9622"/>
            <a:ext cx="2592288" cy="34563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0FCF49-5055-16D0-BC2A-FE4F9715B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18" y="1275606"/>
            <a:ext cx="573009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2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2.4. while</a:t>
            </a:r>
            <a:r>
              <a:rPr lang="ko-KR" altLang="en-US" dirty="0"/>
              <a:t> 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C4058E-91DC-0B1F-E184-A84966628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15566"/>
            <a:ext cx="3600400" cy="37157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E9E05E2-722C-0994-7B65-FD4E1AC92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663538"/>
            <a:ext cx="4591636" cy="3816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25C172-7942-8457-A1FC-3F201931393E}"/>
              </a:ext>
            </a:extLst>
          </p:cNvPr>
          <p:cNvSpPr txBox="1"/>
          <p:nvPr/>
        </p:nvSpPr>
        <p:spPr>
          <a:xfrm>
            <a:off x="4211960" y="4550726"/>
            <a:ext cx="3475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P.131   PrintFrom1To10Example.java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736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2.4.1 while</a:t>
            </a:r>
            <a:r>
              <a:rPr lang="ko-KR" altLang="en-US" dirty="0"/>
              <a:t> 문 합 구하기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1D699-A416-50D3-800F-597070144D22}"/>
              </a:ext>
            </a:extLst>
          </p:cNvPr>
          <p:cNvSpPr txBox="1"/>
          <p:nvPr/>
        </p:nvSpPr>
        <p:spPr>
          <a:xfrm>
            <a:off x="395536" y="1707654"/>
            <a:ext cx="3475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1 ~ 100 </a:t>
            </a:r>
            <a:r>
              <a:rPr lang="ko-KR" altLang="en-US" sz="1400" dirty="0"/>
              <a:t>까지의 합을 </a:t>
            </a:r>
            <a:r>
              <a:rPr lang="ko-KR" altLang="en-US" sz="1400" dirty="0" err="1"/>
              <a:t>구하시오</a:t>
            </a:r>
            <a:endParaRPr lang="ko-KR" altLang="en-US" sz="14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45BAFC1-7146-19A6-BC12-71E005E21AFE}"/>
              </a:ext>
            </a:extLst>
          </p:cNvPr>
          <p:cNvGrpSpPr/>
          <p:nvPr/>
        </p:nvGrpSpPr>
        <p:grpSpPr>
          <a:xfrm>
            <a:off x="3507905" y="695862"/>
            <a:ext cx="5566939" cy="4346063"/>
            <a:chOff x="3416684" y="667812"/>
            <a:chExt cx="5566939" cy="43460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25C172-7942-8457-A1FC-3F201931393E}"/>
                </a:ext>
              </a:extLst>
            </p:cNvPr>
            <p:cNvSpPr txBox="1"/>
            <p:nvPr/>
          </p:nvSpPr>
          <p:spPr>
            <a:xfrm>
              <a:off x="5868144" y="667812"/>
              <a:ext cx="31154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P.131   PrintFrom1To10Example.java</a:t>
              </a:r>
              <a:endParaRPr lang="ko-KR" altLang="en-US" sz="1400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1194800-E7E1-6EE1-6379-4F4EAE462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6684" y="915566"/>
              <a:ext cx="5475795" cy="4098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0133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2.4.2 while</a:t>
            </a:r>
            <a:r>
              <a:rPr lang="ko-KR" altLang="en-US" dirty="0"/>
              <a:t> </a:t>
            </a:r>
            <a:r>
              <a:rPr lang="en-US" altLang="ko-KR" dirty="0"/>
              <a:t>Key </a:t>
            </a:r>
          </a:p>
          <a:p>
            <a:pPr algn="l"/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1D699-A416-50D3-800F-597070144D22}"/>
              </a:ext>
            </a:extLst>
          </p:cNvPr>
          <p:cNvSpPr txBox="1"/>
          <p:nvPr/>
        </p:nvSpPr>
        <p:spPr>
          <a:xfrm>
            <a:off x="323528" y="1491630"/>
            <a:ext cx="3475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키보드 값으로 </a:t>
            </a:r>
            <a:r>
              <a:rPr lang="ko-KR" altLang="en-US" sz="1400" dirty="0" err="1"/>
              <a:t>반복문</a:t>
            </a:r>
            <a:r>
              <a:rPr lang="ko-KR" altLang="en-US" sz="1400" dirty="0"/>
              <a:t> 제어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93B99A-8EA2-E1A5-833B-9676BCC7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06303"/>
            <a:ext cx="2543530" cy="28197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D58760-FF87-1499-DEA1-96A47DF30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055" y="37387"/>
            <a:ext cx="5068007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3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2.4.3 while</a:t>
            </a:r>
            <a:r>
              <a:rPr lang="ko-KR" altLang="en-US" dirty="0"/>
              <a:t> 문 테스트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1D699-A416-50D3-800F-597070144D22}"/>
              </a:ext>
            </a:extLst>
          </p:cNvPr>
          <p:cNvSpPr txBox="1"/>
          <p:nvPr/>
        </p:nvSpPr>
        <p:spPr>
          <a:xfrm>
            <a:off x="142049" y="987574"/>
            <a:ext cx="370987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1. 1 ~ 10 </a:t>
            </a:r>
            <a:r>
              <a:rPr lang="ko-KR" altLang="en-US" sz="1400" dirty="0"/>
              <a:t>까지의 랜덤 숫자를 발생시키고</a:t>
            </a:r>
            <a:endParaRPr lang="en-US" altLang="ko-KR" sz="1400" dirty="0"/>
          </a:p>
          <a:p>
            <a:r>
              <a:rPr lang="ko-KR" altLang="en-US" sz="1400" dirty="0"/>
              <a:t>숫자를 입력 받아 맞추는 프로그램을 </a:t>
            </a:r>
            <a:r>
              <a:rPr lang="ko-KR" altLang="en-US" sz="1400" dirty="0" err="1"/>
              <a:t>작성하시오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2.</a:t>
            </a:r>
            <a:r>
              <a:rPr lang="ko-KR" altLang="en-US" sz="1400" dirty="0"/>
              <a:t>입력한 숫자가 랜덤 숫자보다 작으면 </a:t>
            </a:r>
            <a:r>
              <a:rPr lang="en-US" altLang="ko-KR" sz="1400" dirty="0"/>
              <a:t>Up</a:t>
            </a:r>
          </a:p>
          <a:p>
            <a:r>
              <a:rPr lang="ko-KR" altLang="en-US" sz="1400" dirty="0"/>
              <a:t>   입력한 숫자가 랜덤 숫자보다 크면 </a:t>
            </a:r>
            <a:r>
              <a:rPr lang="en-US" altLang="ko-KR" sz="1400" dirty="0"/>
              <a:t>Down</a:t>
            </a:r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맞으면  </a:t>
            </a:r>
            <a:r>
              <a:rPr lang="en-US" altLang="ko-KR" sz="1400" dirty="0"/>
              <a:t>Bingo </a:t>
            </a:r>
            <a:r>
              <a:rPr lang="ko-KR" altLang="en-US" sz="1400" dirty="0"/>
              <a:t>표시</a:t>
            </a:r>
            <a:endParaRPr lang="en-US" altLang="ko-KR" sz="1400" dirty="0"/>
          </a:p>
          <a:p>
            <a:r>
              <a:rPr lang="en-US" altLang="ko-KR" sz="1400" dirty="0"/>
              <a:t>3.</a:t>
            </a:r>
            <a:r>
              <a:rPr lang="ko-KR" altLang="en-US" sz="1400" dirty="0"/>
              <a:t>맞추는 기회는 </a:t>
            </a:r>
            <a:r>
              <a:rPr lang="en-US" altLang="ko-KR" sz="1400" dirty="0"/>
              <a:t>3</a:t>
            </a:r>
            <a:r>
              <a:rPr lang="ko-KR" altLang="en-US" sz="1400" dirty="0"/>
              <a:t>번 까지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DC38B5-6314-5E7F-D82B-2887222F8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" y="3147814"/>
            <a:ext cx="3067478" cy="17147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EA60B3-60F5-23C1-E387-F24FD1603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342" y="16262"/>
            <a:ext cx="45661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5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7BD3FD2-032A-F9FD-3BD6-D982C755F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83347"/>
            <a:ext cx="2664296" cy="36121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A236D8-BCCD-8B53-A022-AD8332DE1D85}"/>
              </a:ext>
            </a:extLst>
          </p:cNvPr>
          <p:cNvSpPr txBox="1"/>
          <p:nvPr/>
        </p:nvSpPr>
        <p:spPr>
          <a:xfrm>
            <a:off x="220922" y="4591289"/>
            <a:ext cx="3954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-apple-system"/>
              </a:rPr>
              <a:t>do-while</a:t>
            </a:r>
            <a:r>
              <a:rPr lang="ko-KR" altLang="en-US" sz="1600" b="0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-apple-system"/>
              </a:rPr>
              <a:t>문이 끝날 때는 세미콜론을 붙인다</a:t>
            </a: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2.5. do-while</a:t>
            </a:r>
            <a:r>
              <a:rPr lang="ko-KR" altLang="en-US" dirty="0"/>
              <a:t> 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5C172-7942-8457-A1FC-3F201931393E}"/>
              </a:ext>
            </a:extLst>
          </p:cNvPr>
          <p:cNvSpPr txBox="1"/>
          <p:nvPr/>
        </p:nvSpPr>
        <p:spPr>
          <a:xfrm>
            <a:off x="4211960" y="4712245"/>
            <a:ext cx="3475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P.135   DoWhileExample.java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30C12B-069B-3072-9173-847CFA9D2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789" y="50490"/>
            <a:ext cx="3912603" cy="47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1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0.1 </a:t>
            </a:r>
            <a:r>
              <a:rPr lang="ko-KR" altLang="en-US" dirty="0"/>
              <a:t>지난주 복습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4D545-A4A0-85DC-C787-3600169FB515}"/>
              </a:ext>
            </a:extLst>
          </p:cNvPr>
          <p:cNvSpPr txBox="1"/>
          <p:nvPr/>
        </p:nvSpPr>
        <p:spPr>
          <a:xfrm>
            <a:off x="395536" y="1203598"/>
            <a:ext cx="4663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1.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사과의 수가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123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개이고 하나의 바구니에는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10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개의 사과를 담을 수 있다면 몇 개의 바구니가 필요한지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코딩하시오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E457F5-923C-28F5-4B12-88F2FA23C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76" y="2350830"/>
            <a:ext cx="4122244" cy="13010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28DEC9-976C-2AC3-2876-8125C2CCE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4" y="987574"/>
            <a:ext cx="829550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4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9A236D8-BCCD-8B53-A022-AD8332DE1D85}"/>
              </a:ext>
            </a:extLst>
          </p:cNvPr>
          <p:cNvSpPr txBox="1"/>
          <p:nvPr/>
        </p:nvSpPr>
        <p:spPr>
          <a:xfrm>
            <a:off x="179512" y="3651870"/>
            <a:ext cx="3954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C000"/>
                </a:solidFill>
                <a:highlight>
                  <a:srgbClr val="FFFFFF"/>
                </a:highlight>
                <a:latin typeface="-apple-system"/>
              </a:rPr>
              <a:t>For, while  </a:t>
            </a:r>
            <a:r>
              <a:rPr lang="ko-KR" altLang="en-US" sz="1600" dirty="0">
                <a:solidFill>
                  <a:srgbClr val="FFC000"/>
                </a:solidFill>
                <a:highlight>
                  <a:srgbClr val="FFFFFF"/>
                </a:highlight>
                <a:latin typeface="-apple-system"/>
              </a:rPr>
              <a:t>문 모두 사용 가능</a:t>
            </a: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2.6. break</a:t>
            </a:r>
            <a:r>
              <a:rPr lang="ko-KR" altLang="en-US" dirty="0"/>
              <a:t> 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5C172-7942-8457-A1FC-3F201931393E}"/>
              </a:ext>
            </a:extLst>
          </p:cNvPr>
          <p:cNvSpPr txBox="1"/>
          <p:nvPr/>
        </p:nvSpPr>
        <p:spPr>
          <a:xfrm>
            <a:off x="4067944" y="4578101"/>
            <a:ext cx="3475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P.136   BreakExample.java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547665-A5B0-9E04-1458-8C827B2A9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0" y="1611000"/>
            <a:ext cx="3895745" cy="19214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248754-0894-9E84-0F53-273584A8C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294" y="699542"/>
            <a:ext cx="4782217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05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9A236D8-BCCD-8B53-A022-AD8332DE1D85}"/>
              </a:ext>
            </a:extLst>
          </p:cNvPr>
          <p:cNvSpPr txBox="1"/>
          <p:nvPr/>
        </p:nvSpPr>
        <p:spPr>
          <a:xfrm>
            <a:off x="113162" y="1707654"/>
            <a:ext cx="39547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highlight>
                  <a:srgbClr val="FFFFFF"/>
                </a:highlight>
                <a:latin typeface="-apple-system"/>
              </a:rPr>
              <a:t>* </a:t>
            </a:r>
            <a:r>
              <a:rPr lang="ko-KR" altLang="en-US" sz="1600" dirty="0">
                <a:highlight>
                  <a:srgbClr val="FFFFFF"/>
                </a:highlight>
                <a:latin typeface="-apple-system"/>
              </a:rPr>
              <a:t>중첩된 반복문의 경우 바깥쪽 반복문까지 종료 시키려는 경우</a:t>
            </a:r>
            <a:endParaRPr lang="ko-KR" altLang="en-US" sz="1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2.6.1 break</a:t>
            </a:r>
            <a:r>
              <a:rPr lang="ko-KR" altLang="en-US" dirty="0"/>
              <a:t> 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5C172-7942-8457-A1FC-3F201931393E}"/>
              </a:ext>
            </a:extLst>
          </p:cNvPr>
          <p:cNvSpPr txBox="1"/>
          <p:nvPr/>
        </p:nvSpPr>
        <p:spPr>
          <a:xfrm>
            <a:off x="4067944" y="4578101"/>
            <a:ext cx="3475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P.137   BreakOutterExample.java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ABF1C0-BAF2-9435-C8EB-9ABC584F4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581" y="357937"/>
            <a:ext cx="4877481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16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9A236D8-BCCD-8B53-A022-AD8332DE1D85}"/>
              </a:ext>
            </a:extLst>
          </p:cNvPr>
          <p:cNvSpPr txBox="1"/>
          <p:nvPr/>
        </p:nvSpPr>
        <p:spPr>
          <a:xfrm>
            <a:off x="105252" y="1635646"/>
            <a:ext cx="39547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C000"/>
                </a:solidFill>
                <a:highlight>
                  <a:srgbClr val="FFFFFF"/>
                </a:highlight>
                <a:latin typeface="-apple-system"/>
              </a:rPr>
              <a:t>For, while  </a:t>
            </a:r>
            <a:r>
              <a:rPr lang="ko-KR" altLang="en-US" sz="1600" dirty="0">
                <a:solidFill>
                  <a:srgbClr val="FFC000"/>
                </a:solidFill>
                <a:highlight>
                  <a:srgbClr val="FFFFFF"/>
                </a:highlight>
                <a:latin typeface="-apple-system"/>
              </a:rPr>
              <a:t>문 모두 사용 가능</a:t>
            </a:r>
            <a:endParaRPr lang="en-US" altLang="ko-KR" sz="1600" dirty="0">
              <a:solidFill>
                <a:srgbClr val="FFC000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ko-KR" altLang="en-US" sz="1600" dirty="0">
                <a:solidFill>
                  <a:srgbClr val="FFC000"/>
                </a:solidFill>
                <a:highlight>
                  <a:srgbClr val="FFFFFF"/>
                </a:highlight>
                <a:latin typeface="-apple-system"/>
              </a:rPr>
              <a:t>반복문을 종료 하지 않고 계속 수행한다</a:t>
            </a:r>
            <a:r>
              <a:rPr lang="en-US" altLang="ko-KR" sz="1600" dirty="0">
                <a:solidFill>
                  <a:srgbClr val="FFC000"/>
                </a:solidFill>
                <a:highlight>
                  <a:srgbClr val="FFFFFF"/>
                </a:highlight>
                <a:latin typeface="-apple-system"/>
              </a:rPr>
              <a:t>.</a:t>
            </a: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2.7. continue</a:t>
            </a:r>
            <a:r>
              <a:rPr lang="ko-KR" altLang="en-US" dirty="0"/>
              <a:t> 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D51CEEC-BC3E-7ABE-E371-9DC65A7053F3}"/>
              </a:ext>
            </a:extLst>
          </p:cNvPr>
          <p:cNvGrpSpPr/>
          <p:nvPr/>
        </p:nvGrpSpPr>
        <p:grpSpPr>
          <a:xfrm>
            <a:off x="3782079" y="630510"/>
            <a:ext cx="5256669" cy="4101480"/>
            <a:chOff x="3782079" y="290215"/>
            <a:chExt cx="5256669" cy="410148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25C172-7942-8457-A1FC-3F201931393E}"/>
                </a:ext>
              </a:extLst>
            </p:cNvPr>
            <p:cNvSpPr txBox="1"/>
            <p:nvPr/>
          </p:nvSpPr>
          <p:spPr>
            <a:xfrm>
              <a:off x="3782079" y="4083918"/>
              <a:ext cx="347551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P.139   ContinueExample.java</a:t>
              </a:r>
              <a:endParaRPr lang="ko-KR" altLang="en-US" sz="1400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68AC0E6-275E-3F11-A1FD-24FA86454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1920" y="290215"/>
              <a:ext cx="5186828" cy="3793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47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0.2 </a:t>
            </a:r>
            <a:r>
              <a:rPr lang="ko-KR" altLang="en-US" dirty="0"/>
              <a:t>지난주 복습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4D545-A4A0-85DC-C787-3600169FB515}"/>
              </a:ext>
            </a:extLst>
          </p:cNvPr>
          <p:cNvSpPr txBox="1"/>
          <p:nvPr/>
        </p:nvSpPr>
        <p:spPr>
          <a:xfrm>
            <a:off x="395536" y="1203598"/>
            <a:ext cx="5904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2.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첫번째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정수값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 변수를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입력받아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iFstVal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에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Spoqa Han Sans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   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두번째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정수값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 변수를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입력받아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iSecVal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에 등록하고 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Spoqa Han Sans"/>
            </a:endParaRPr>
          </a:p>
          <a:p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    두 입력 값 중 큰 수를 먼저 출력   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Spoqa Han Sans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    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하는 코드를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작성하시오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Spoqa Han San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CC1604-9158-1195-7864-15B327A82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01810"/>
            <a:ext cx="2808312" cy="24604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158936-A0EA-E4FA-262E-975C68B15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375" y="123478"/>
            <a:ext cx="4618089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 err="1"/>
              <a:t>제어문이란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552AE3-8BFA-91B7-BA2B-00A129AF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43040"/>
            <a:ext cx="3753374" cy="3267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F29CC0-6FCE-1894-77C6-4DB97AFC445B}"/>
              </a:ext>
            </a:extLst>
          </p:cNvPr>
          <p:cNvSpPr txBox="1"/>
          <p:nvPr/>
        </p:nvSpPr>
        <p:spPr>
          <a:xfrm>
            <a:off x="1115616" y="4450907"/>
            <a:ext cx="612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개발자가 원하는 방향으로 코드 실행 흐름 제어</a:t>
            </a:r>
          </a:p>
        </p:txBody>
      </p:sp>
    </p:spTree>
    <p:extLst>
      <p:ext uri="{BB962C8B-B14F-4D97-AF65-F5344CB8AC3E}">
        <p14:creationId xmlns:p14="http://schemas.microsoft.com/office/powerpoint/2010/main" val="204309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9B99B5D-39C3-3D91-EAB0-9A0199CE538B}"/>
              </a:ext>
            </a:extLst>
          </p:cNvPr>
          <p:cNvGrpSpPr/>
          <p:nvPr/>
        </p:nvGrpSpPr>
        <p:grpSpPr>
          <a:xfrm>
            <a:off x="1436461" y="699542"/>
            <a:ext cx="2968990" cy="3969400"/>
            <a:chOff x="1435723" y="627534"/>
            <a:chExt cx="2968990" cy="39694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FA12EC-4B80-1D3F-DB77-7581FC824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5723" y="627534"/>
              <a:ext cx="2930329" cy="396940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A5F8646-5D69-D472-93D4-8ADA505A5E9A}"/>
                </a:ext>
              </a:extLst>
            </p:cNvPr>
            <p:cNvSpPr/>
            <p:nvPr/>
          </p:nvSpPr>
          <p:spPr>
            <a:xfrm>
              <a:off x="3419872" y="3274866"/>
              <a:ext cx="86409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886455-F7C9-67D3-8EBF-7F810B5104BF}"/>
                </a:ext>
              </a:extLst>
            </p:cNvPr>
            <p:cNvSpPr/>
            <p:nvPr/>
          </p:nvSpPr>
          <p:spPr>
            <a:xfrm>
              <a:off x="3981049" y="3141615"/>
              <a:ext cx="423664" cy="207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F9FC252-710A-F68E-507E-246EAADF303D}"/>
              </a:ext>
            </a:extLst>
          </p:cNvPr>
          <p:cNvCxnSpPr>
            <a:cxnSpLocks/>
          </p:cNvCxnSpPr>
          <p:nvPr/>
        </p:nvCxnSpPr>
        <p:spPr>
          <a:xfrm flipV="1">
            <a:off x="2627784" y="1275606"/>
            <a:ext cx="2088232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2B6523-CE2B-7795-929D-1ABD8CF17980}"/>
              </a:ext>
            </a:extLst>
          </p:cNvPr>
          <p:cNvSpPr txBox="1"/>
          <p:nvPr/>
        </p:nvSpPr>
        <p:spPr>
          <a:xfrm>
            <a:off x="4504988" y="987145"/>
            <a:ext cx="4320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  true, false </a:t>
            </a:r>
            <a:r>
              <a:rPr lang="ko-KR" altLang="en-US" dirty="0"/>
              <a:t>값을 산출할 수 있는 </a:t>
            </a:r>
            <a:r>
              <a:rPr lang="ko-KR" altLang="en-US" dirty="0" err="1"/>
              <a:t>연산식</a:t>
            </a:r>
            <a:endParaRPr lang="en-US" altLang="ko-KR" dirty="0"/>
          </a:p>
          <a:p>
            <a:r>
              <a:rPr lang="ko-KR" altLang="en-US" dirty="0"/>
              <a:t> 또는 </a:t>
            </a:r>
            <a:r>
              <a:rPr lang="en-US" altLang="ko-KR" dirty="0"/>
              <a:t>Boolean  </a:t>
            </a:r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2.1  if</a:t>
            </a:r>
            <a:r>
              <a:rPr lang="ko-KR" altLang="en-US" dirty="0"/>
              <a:t> 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4C782F-A508-6520-5A90-5E8F1C4B5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644" y="2190071"/>
            <a:ext cx="4429743" cy="27531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B7F206-3440-D747-53C7-280DB218F626}"/>
              </a:ext>
            </a:extLst>
          </p:cNvPr>
          <p:cNvSpPr txBox="1"/>
          <p:nvPr/>
        </p:nvSpPr>
        <p:spPr>
          <a:xfrm>
            <a:off x="4687459" y="1855927"/>
            <a:ext cx="24346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P.113 IfExample.java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849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F9FC252-710A-F68E-507E-246EAADF303D}"/>
              </a:ext>
            </a:extLst>
          </p:cNvPr>
          <p:cNvCxnSpPr>
            <a:cxnSpLocks/>
          </p:cNvCxnSpPr>
          <p:nvPr/>
        </p:nvCxnSpPr>
        <p:spPr>
          <a:xfrm flipV="1">
            <a:off x="2411760" y="1275606"/>
            <a:ext cx="2304256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2B6523-CE2B-7795-929D-1ABD8CF17980}"/>
              </a:ext>
            </a:extLst>
          </p:cNvPr>
          <p:cNvSpPr txBox="1"/>
          <p:nvPr/>
        </p:nvSpPr>
        <p:spPr>
          <a:xfrm>
            <a:off x="4572000" y="987574"/>
            <a:ext cx="6120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  true, false </a:t>
            </a:r>
            <a:r>
              <a:rPr lang="ko-KR" altLang="en-US" dirty="0"/>
              <a:t>값을 산출할 수 있는 </a:t>
            </a:r>
            <a:r>
              <a:rPr lang="ko-KR" altLang="en-US" dirty="0" err="1"/>
              <a:t>연산식</a:t>
            </a:r>
            <a:endParaRPr lang="en-US" altLang="ko-KR" dirty="0"/>
          </a:p>
          <a:p>
            <a:r>
              <a:rPr lang="ko-KR" altLang="en-US" dirty="0"/>
              <a:t> 또는 </a:t>
            </a:r>
            <a:r>
              <a:rPr lang="en-US" altLang="ko-KR" dirty="0"/>
              <a:t>Boolean  </a:t>
            </a:r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2.1.1  if - else</a:t>
            </a:r>
            <a:r>
              <a:rPr lang="ko-KR" altLang="en-US" dirty="0"/>
              <a:t> 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9E47056-470F-C349-74C4-7576852BA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410" y="2095874"/>
            <a:ext cx="4420217" cy="2695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AA3A36-AF14-547F-78FD-81C5E53B5C14}"/>
              </a:ext>
            </a:extLst>
          </p:cNvPr>
          <p:cNvSpPr txBox="1"/>
          <p:nvPr/>
        </p:nvSpPr>
        <p:spPr>
          <a:xfrm>
            <a:off x="4689410" y="1768048"/>
            <a:ext cx="24346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P.115 IfElseExample.java</a:t>
            </a:r>
            <a:endParaRPr lang="ko-KR" altLang="en-US" sz="1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C85C38-4F9B-DC09-267E-0864C0F16691}"/>
              </a:ext>
            </a:extLst>
          </p:cNvPr>
          <p:cNvGrpSpPr/>
          <p:nvPr/>
        </p:nvGrpSpPr>
        <p:grpSpPr>
          <a:xfrm>
            <a:off x="1318839" y="915566"/>
            <a:ext cx="3370571" cy="4120463"/>
            <a:chOff x="1318839" y="915566"/>
            <a:chExt cx="3370571" cy="412046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862A9B7-A9E5-6C58-C233-4A6660607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8839" y="915566"/>
              <a:ext cx="3370571" cy="4120463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6496409-6631-0A4C-7410-7CF3EC128B71}"/>
                </a:ext>
              </a:extLst>
            </p:cNvPr>
            <p:cNvSpPr/>
            <p:nvPr/>
          </p:nvSpPr>
          <p:spPr>
            <a:xfrm>
              <a:off x="3342788" y="3673585"/>
              <a:ext cx="1106727" cy="3600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F07CA5F-3FB1-6302-D9CE-DF945D621B2B}"/>
                </a:ext>
              </a:extLst>
            </p:cNvPr>
            <p:cNvSpPr/>
            <p:nvPr/>
          </p:nvSpPr>
          <p:spPr>
            <a:xfrm>
              <a:off x="3882061" y="3435846"/>
              <a:ext cx="428740" cy="3600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77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2.1.2  if – else if</a:t>
            </a:r>
            <a:r>
              <a:rPr lang="ko-KR" altLang="en-US" dirty="0"/>
              <a:t> 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254F22-BC07-3992-69E5-448A6DCDD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83241"/>
            <a:ext cx="5184576" cy="34487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AADD28-B145-5497-06D4-B81011D9E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042" y="627534"/>
            <a:ext cx="4277322" cy="3419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19516C-9485-0B4C-B85B-CE73CD5D351E}"/>
              </a:ext>
            </a:extLst>
          </p:cNvPr>
          <p:cNvSpPr txBox="1"/>
          <p:nvPr/>
        </p:nvSpPr>
        <p:spPr>
          <a:xfrm>
            <a:off x="4600510" y="319757"/>
            <a:ext cx="2736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P.116   IfElseIfElseExample.java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46B535-0145-00B3-850F-B5826ECA95E9}"/>
              </a:ext>
            </a:extLst>
          </p:cNvPr>
          <p:cNvSpPr txBox="1"/>
          <p:nvPr/>
        </p:nvSpPr>
        <p:spPr>
          <a:xfrm>
            <a:off x="4716016" y="4002606"/>
            <a:ext cx="27363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 score = 90;</a:t>
            </a:r>
          </a:p>
          <a:p>
            <a:r>
              <a:rPr lang="ko-KR" altLang="en-US" sz="1400" dirty="0"/>
              <a:t>   </a:t>
            </a:r>
            <a:r>
              <a:rPr lang="en-US" altLang="ko-KR" sz="1400" dirty="0"/>
              <a:t>if(score &gt;= 70)</a:t>
            </a:r>
          </a:p>
          <a:p>
            <a:r>
              <a:rPr lang="en-US" altLang="ko-KR" sz="1400" dirty="0"/>
              <a:t>   else if (score &gt;= 80)</a:t>
            </a:r>
          </a:p>
          <a:p>
            <a:r>
              <a:rPr lang="en-US" altLang="ko-KR" sz="1400" dirty="0"/>
              <a:t>   else if (score &gt;= 90)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012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2.1.3  if</a:t>
            </a:r>
            <a:r>
              <a:rPr lang="ko-KR" altLang="en-US" dirty="0"/>
              <a:t>문 주사위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0A10B1-19F3-27D1-FBF0-602536306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31590"/>
            <a:ext cx="4096322" cy="3534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0681F-6D16-FE04-1E5C-97482B8C49F3}"/>
              </a:ext>
            </a:extLst>
          </p:cNvPr>
          <p:cNvSpPr txBox="1"/>
          <p:nvPr/>
        </p:nvSpPr>
        <p:spPr>
          <a:xfrm>
            <a:off x="4275834" y="1275606"/>
            <a:ext cx="46886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1.Math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패키지에 포함된 클래스로 수학과 관련된 일련의 작업들을 처리</a:t>
            </a:r>
            <a:endParaRPr lang="en-US" altLang="ko-KR" dirty="0"/>
          </a:p>
          <a:p>
            <a:r>
              <a:rPr lang="en-US" altLang="ko-KR" dirty="0"/>
              <a:t> abs(), random(), max(), min()…..</a:t>
            </a:r>
          </a:p>
          <a:p>
            <a:endParaRPr lang="en-US" altLang="ko-KR" dirty="0"/>
          </a:p>
          <a:p>
            <a:r>
              <a:rPr lang="en-US" altLang="ko-KR" dirty="0"/>
              <a:t>2.Math.random()</a:t>
            </a:r>
          </a:p>
          <a:p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0.0  &lt;= </a:t>
            </a:r>
            <a:r>
              <a:rPr lang="en-US" altLang="ko-KR" dirty="0" err="1"/>
              <a:t>Math.random</a:t>
            </a:r>
            <a:r>
              <a:rPr lang="en-US" altLang="ko-KR" dirty="0"/>
              <a:t>() &lt; 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764E5-2351-6958-15B2-02719E6988AF}"/>
              </a:ext>
            </a:extLst>
          </p:cNvPr>
          <p:cNvSpPr txBox="1"/>
          <p:nvPr/>
        </p:nvSpPr>
        <p:spPr>
          <a:xfrm>
            <a:off x="4275834" y="4392235"/>
            <a:ext cx="2736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P.118   IfDiceExample.java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B782D-6C5F-21BA-0DF0-5DF96A25331D}"/>
              </a:ext>
            </a:extLst>
          </p:cNvPr>
          <p:cNvSpPr txBox="1"/>
          <p:nvPr/>
        </p:nvSpPr>
        <p:spPr>
          <a:xfrm>
            <a:off x="4241377" y="3173948"/>
            <a:ext cx="4688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숫자를 입력 받아 짝수인지 홀수인지 확인하는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7105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</TotalTime>
  <Words>821</Words>
  <Application>Microsoft Office PowerPoint</Application>
  <PresentationFormat>화면 슬라이드 쇼(16:9)</PresentationFormat>
  <Paragraphs>141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-apple-system</vt:lpstr>
      <vt:lpstr>Spoqa Han Sans</vt:lpstr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만석 하</cp:lastModifiedBy>
  <cp:revision>176</cp:revision>
  <dcterms:created xsi:type="dcterms:W3CDTF">2016-12-05T23:26:54Z</dcterms:created>
  <dcterms:modified xsi:type="dcterms:W3CDTF">2024-09-26T13:58:39Z</dcterms:modified>
</cp:coreProperties>
</file>