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4"/>
  </p:notesMasterIdLst>
  <p:sldIdLst>
    <p:sldId id="256" r:id="rId4"/>
    <p:sldId id="317" r:id="rId5"/>
    <p:sldId id="318" r:id="rId6"/>
    <p:sldId id="261" r:id="rId7"/>
    <p:sldId id="301" r:id="rId8"/>
    <p:sldId id="302" r:id="rId9"/>
    <p:sldId id="306" r:id="rId10"/>
    <p:sldId id="305" r:id="rId11"/>
    <p:sldId id="307" r:id="rId12"/>
    <p:sldId id="309" r:id="rId13"/>
    <p:sldId id="308" r:id="rId14"/>
    <p:sldId id="311" r:id="rId15"/>
    <p:sldId id="312" r:id="rId16"/>
    <p:sldId id="313" r:id="rId17"/>
    <p:sldId id="314" r:id="rId18"/>
    <p:sldId id="315" r:id="rId19"/>
    <p:sldId id="316" r:id="rId20"/>
    <p:sldId id="319" r:id="rId21"/>
    <p:sldId id="328" r:id="rId22"/>
    <p:sldId id="327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7" r:id="rId38"/>
    <p:sldId id="339" r:id="rId39"/>
    <p:sldId id="336" r:id="rId40"/>
    <p:sldId id="338" r:id="rId41"/>
    <p:sldId id="344" r:id="rId42"/>
    <p:sldId id="340" r:id="rId43"/>
    <p:sldId id="341" r:id="rId44"/>
    <p:sldId id="342" r:id="rId45"/>
    <p:sldId id="343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7" r:id="rId56"/>
    <p:sldId id="355" r:id="rId57"/>
    <p:sldId id="356" r:id="rId58"/>
    <p:sldId id="358" r:id="rId59"/>
    <p:sldId id="359" r:id="rId60"/>
    <p:sldId id="360" r:id="rId61"/>
    <p:sldId id="354" r:id="rId62"/>
    <p:sldId id="361" r:id="rId6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51" d="100"/>
          <a:sy n="151" d="100"/>
        </p:scale>
        <p:origin x="186" y="30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F2B49-7783-4D61-A239-7CE64E8FDAB0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2012-75A4-4B09-8A1A-17CC85D06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4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2012-75A4-4B09-8A1A-17CC85D066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3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2012-75A4-4B09-8A1A-17CC85D066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3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2012-75A4-4B09-8A1A-17CC85D066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2012-75A4-4B09-8A1A-17CC85D06676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6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3.1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참조 타입 의 비교 연산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EDDEF-1F9B-E311-E62A-60125AE0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" y="981549"/>
            <a:ext cx="5544587" cy="40075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9D12931-B58A-D34C-227E-336670FA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02" y="1272662"/>
            <a:ext cx="3420830" cy="21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3.2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참조 타입의 초기화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E9F34-2B9E-97B0-BB9A-BF97D2A419E9}"/>
              </a:ext>
            </a:extLst>
          </p:cNvPr>
          <p:cNvSpPr txBox="1"/>
          <p:nvPr/>
        </p:nvSpPr>
        <p:spPr>
          <a:xfrm>
            <a:off x="474440" y="1131590"/>
            <a:ext cx="4097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refVar1 = “Java”;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refVar2 = null;</a:t>
            </a: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String refVal3;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String refVal4 = null;</a:t>
            </a:r>
          </a:p>
          <a:p>
            <a:r>
              <a:rPr lang="en-US" altLang="ko-KR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System.out.println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refVal3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==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refVal4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);   ???</a:t>
            </a: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String refVal5 = null;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String refVal6 = null;</a:t>
            </a:r>
          </a:p>
          <a:p>
            <a:r>
              <a:rPr lang="en-US" altLang="ko-KR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System.out.println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refVal5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==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refVal6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);   ???</a:t>
            </a:r>
          </a:p>
          <a:p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3584A5-60D8-87E5-5FF5-7DDC8C17C963}"/>
              </a:ext>
            </a:extLst>
          </p:cNvPr>
          <p:cNvGrpSpPr/>
          <p:nvPr/>
        </p:nvGrpSpPr>
        <p:grpSpPr>
          <a:xfrm>
            <a:off x="3923928" y="1167105"/>
            <a:ext cx="4371376" cy="3525712"/>
            <a:chOff x="4001218" y="1236298"/>
            <a:chExt cx="4371376" cy="35257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578864-4DA1-7C9E-624A-5CC2740BD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1218" y="1236298"/>
              <a:ext cx="4371376" cy="32179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49226E-1665-B207-DFF9-F81D7F5799C7}"/>
                </a:ext>
              </a:extLst>
            </p:cNvPr>
            <p:cNvSpPr txBox="1"/>
            <p:nvPr/>
          </p:nvSpPr>
          <p:spPr>
            <a:xfrm>
              <a:off x="4206686" y="4454233"/>
              <a:ext cx="3960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* n</a:t>
              </a:r>
              <a:r>
                <a:rPr lang="en-US" altLang="ko-KR" sz="14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ull </a:t>
              </a:r>
              <a:r>
                <a:rPr lang="ko-KR" altLang="en-US" sz="14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은 </a:t>
              </a:r>
              <a:r>
                <a:rPr lang="ko-KR" altLang="en-US" sz="1400" b="0" i="0" dirty="0" err="1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주소값이</a:t>
              </a:r>
              <a:r>
                <a:rPr lang="ko-KR" altLang="en-US" sz="14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 없다는 것을 표현하는 키워드</a:t>
              </a:r>
              <a:endPara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66B897-9A3D-2303-8A87-F682E1EBFF53}"/>
              </a:ext>
            </a:extLst>
          </p:cNvPr>
          <p:cNvSpPr txBox="1"/>
          <p:nvPr/>
        </p:nvSpPr>
        <p:spPr>
          <a:xfrm>
            <a:off x="323528" y="3734939"/>
            <a:ext cx="352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**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데이터의 값이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null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인 상태에서 사용하는 경우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NullPointerException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발생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8B4D9C-2FEE-7D46-AFA9-872414FA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5" y="859328"/>
            <a:ext cx="8325526" cy="32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E9F34-2B9E-97B0-BB9A-BF97D2A419E9}"/>
              </a:ext>
            </a:extLst>
          </p:cNvPr>
          <p:cNvSpPr txBox="1"/>
          <p:nvPr/>
        </p:nvSpPr>
        <p:spPr>
          <a:xfrm>
            <a:off x="5436096" y="2110085"/>
            <a:ext cx="215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 “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홍길동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hobby = “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여행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”;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F57C1C-DB32-A258-6E90-EA578BEE97EE}"/>
              </a:ext>
            </a:extLst>
          </p:cNvPr>
          <p:cNvGrpSpPr/>
          <p:nvPr/>
        </p:nvGrpSpPr>
        <p:grpSpPr>
          <a:xfrm>
            <a:off x="611560" y="1491630"/>
            <a:ext cx="4552950" cy="2924175"/>
            <a:chOff x="3923928" y="1164828"/>
            <a:chExt cx="4552950" cy="29241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8E33ED-C25A-9F96-B9FA-A3DA7A862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164828"/>
              <a:ext cx="4552950" cy="29241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F8F36-C3EF-CBA4-E4D9-0710D5783BC0}"/>
                </a:ext>
              </a:extLst>
            </p:cNvPr>
            <p:cNvSpPr txBox="1"/>
            <p:nvPr/>
          </p:nvSpPr>
          <p:spPr>
            <a:xfrm>
              <a:off x="4262078" y="2457438"/>
              <a:ext cx="563571" cy="228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2274F6-F85D-C955-9E0A-938EB729359A}"/>
                </a:ext>
              </a:extLst>
            </p:cNvPr>
            <p:cNvSpPr txBox="1"/>
            <p:nvPr/>
          </p:nvSpPr>
          <p:spPr>
            <a:xfrm>
              <a:off x="4282300" y="2743484"/>
              <a:ext cx="5957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hobby</a:t>
              </a:r>
              <a:endPara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352C54-FBD7-BAF5-E2BF-6B272BE5131D}"/>
                </a:ext>
              </a:extLst>
            </p:cNvPr>
            <p:cNvSpPr txBox="1"/>
            <p:nvPr/>
          </p:nvSpPr>
          <p:spPr>
            <a:xfrm>
              <a:off x="7064144" y="2067694"/>
              <a:ext cx="59573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홍길동</a:t>
              </a:r>
              <a:endParaRPr lang="en-US" altLang="ko-KR" sz="105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276439-3F65-E693-CD63-5E0F9373EA86}"/>
                </a:ext>
              </a:extLst>
            </p:cNvPr>
            <p:cNvSpPr txBox="1"/>
            <p:nvPr/>
          </p:nvSpPr>
          <p:spPr>
            <a:xfrm>
              <a:off x="7127421" y="3257807"/>
              <a:ext cx="46918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여행</a:t>
              </a:r>
              <a:endParaRPr lang="en-US" altLang="ko-KR" sz="105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5423233" y="2938278"/>
            <a:ext cx="2153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name1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 “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홍길동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name2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= “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홍길동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Name1 == name2 ??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AB4E4-7B51-61AF-A5A1-10A17D463E19}"/>
              </a:ext>
            </a:extLst>
          </p:cNvPr>
          <p:cNvSpPr txBox="1"/>
          <p:nvPr/>
        </p:nvSpPr>
        <p:spPr>
          <a:xfrm>
            <a:off x="5423233" y="3799654"/>
            <a:ext cx="3109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name1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 new String(“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홍길동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”);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name2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 new String(“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홍길동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”);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Name1 == name2 ??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A4AB5-ABFA-C1BC-6623-8B7B00B3E9E7}"/>
              </a:ext>
            </a:extLst>
          </p:cNvPr>
          <p:cNvSpPr txBox="1"/>
          <p:nvPr/>
        </p:nvSpPr>
        <p:spPr>
          <a:xfrm>
            <a:off x="6943785" y="3319144"/>
            <a:ext cx="580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-apple-system"/>
              </a:rPr>
              <a:t>True</a:t>
            </a:r>
            <a:endParaRPr lang="en-US" altLang="ko-KR" sz="1200" b="1" i="0" dirty="0">
              <a:solidFill>
                <a:srgbClr val="FF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AD78F-90D9-4C3A-AB9F-4313B11B829F}"/>
              </a:ext>
            </a:extLst>
          </p:cNvPr>
          <p:cNvSpPr txBox="1"/>
          <p:nvPr/>
        </p:nvSpPr>
        <p:spPr>
          <a:xfrm>
            <a:off x="7015793" y="4181326"/>
            <a:ext cx="580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-apple-system"/>
              </a:rPr>
              <a:t>False</a:t>
            </a:r>
            <a:endParaRPr lang="en-US" altLang="ko-KR" sz="1200" b="1" i="0" dirty="0">
              <a:solidFill>
                <a:srgbClr val="FF000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672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4.1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 타입 </a:t>
            </a:r>
            <a:r>
              <a:rPr lang="ko-KR" altLang="en-US" b="1" dirty="0"/>
              <a:t>비교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288715" y="1635646"/>
            <a:ext cx="3777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equals() : String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객체의 내부 문자열만 비교하는 경우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43007-3A07-18F9-4AA8-CFE0B23F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9" y="89245"/>
            <a:ext cx="3920314" cy="48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4.1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 타입 </a:t>
            </a:r>
            <a:r>
              <a:rPr lang="ko-KR" altLang="en-US" b="1" dirty="0"/>
              <a:t>비교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07504" y="1635646"/>
            <a:ext cx="377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1. String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변수에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“ “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빈 문자열인 경우에도 비교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2.null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!=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“”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737E2-BCCE-F422-F0FE-7ADA90AC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47614"/>
            <a:ext cx="5249008" cy="2962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4282D-9DE1-2906-9E45-9A9BA390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33642"/>
            <a:ext cx="38105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4.2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 추출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25760" y="1156400"/>
            <a:ext cx="316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rgbClr val="193DA9"/>
                </a:solidFill>
                <a:latin typeface="Arial" panose="020B0604020202020204" pitchFamily="34" charset="0"/>
              </a:rPr>
              <a:t>charAt</a:t>
            </a:r>
            <a:r>
              <a:rPr lang="en-US" altLang="ko-KR" sz="10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특정 위치의 문자열 추출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*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문자열 인덱스는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0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부터 시작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E96BC-9815-F847-387B-BCD79724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12" y="0"/>
            <a:ext cx="5849888" cy="517506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150668C-6B36-E162-0346-ADDDF80A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71557"/>
            <a:ext cx="31683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substring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객체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</a:t>
            </a:r>
            <a:r>
              <a:rPr lang="ko-KR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start위치부터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끝까지 문자열 발췌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substrnig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객체에서 </a:t>
            </a:r>
            <a:r>
              <a:rPr lang="ko-KR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start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부터 </a:t>
            </a:r>
            <a:r>
              <a:rPr lang="ko-KR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end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직전까지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문자열 발췌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08863E-339B-4536-82C9-942CF512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219822"/>
            <a:ext cx="31683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indexOf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ch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객체에서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</a:t>
            </a:r>
            <a:r>
              <a:rPr lang="ko-KR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ch문자가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첫번째로 발견된 위치를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</a:t>
            </a:r>
            <a:r>
              <a:rPr lang="ko-KR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반환,없으면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-1반환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indexOf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193DA9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객체에서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</a:t>
            </a:r>
            <a:r>
              <a:rPr lang="ko-KR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str를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찾아서 존재하면 첫째문자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</a:t>
            </a:r>
            <a:r>
              <a:rPr lang="ko-KR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위치를 반환하고 없으면 -1반환</a:t>
            </a:r>
          </a:p>
        </p:txBody>
      </p:sp>
    </p:spTree>
    <p:extLst>
      <p:ext uri="{BB962C8B-B14F-4D97-AF65-F5344CB8AC3E}">
        <p14:creationId xmlns:p14="http://schemas.microsoft.com/office/powerpoint/2010/main" val="10410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09"/>
            <a:ext cx="9144000" cy="1015663"/>
          </a:xfrm>
        </p:spPr>
        <p:txBody>
          <a:bodyPr/>
          <a:lstStyle/>
          <a:p>
            <a:pPr algn="l"/>
            <a:r>
              <a:rPr lang="en-US" altLang="ko-KR" dirty="0"/>
              <a:t>4.3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 </a:t>
            </a:r>
            <a:r>
              <a:rPr lang="ko-KR" altLang="en-US" b="1" dirty="0"/>
              <a:t>길이 </a:t>
            </a:r>
            <a:endParaRPr lang="en-US" altLang="ko-KR" b="1" dirty="0"/>
          </a:p>
          <a:p>
            <a:pPr algn="l"/>
            <a:r>
              <a:rPr lang="ko-KR" altLang="en-US" b="1" dirty="0"/>
              <a:t>및 대체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07504" y="1813055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193DA9"/>
                </a:solidFill>
                <a:latin typeface="Arial" panose="020B0604020202020204" pitchFamily="34" charset="0"/>
              </a:rPr>
              <a:t>length()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특정 문자열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에서 문자 개수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추출   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String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sSubject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“Java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Progaming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”;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int </a:t>
            </a:r>
            <a:r>
              <a:rPr lang="en-US" altLang="ko-KR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iLenght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sSubject.length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();  =&gt; 14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98D4C-1D8C-3404-1008-4758E79D4EB5}"/>
              </a:ext>
            </a:extLst>
          </p:cNvPr>
          <p:cNvSpPr txBox="1"/>
          <p:nvPr/>
        </p:nvSpPr>
        <p:spPr>
          <a:xfrm>
            <a:off x="78706" y="2687073"/>
            <a:ext cx="3341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193DA9"/>
                </a:solidFill>
                <a:latin typeface="Arial" panose="020B0604020202020204" pitchFamily="34" charset="0"/>
              </a:rPr>
              <a:t>replace()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문자열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에서 특정 문자열을  다른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문자열로 교체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String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sOldStr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“Java Prog”;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String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sNewStr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sOldStr.replace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(“Java”, “JAVA”);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 JAVA Prog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D2C42-6813-1AE8-D6CA-57CF883A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5486"/>
            <a:ext cx="4925342" cy="46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4.4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문자열 </a:t>
            </a:r>
            <a:r>
              <a:rPr lang="ko-KR" altLang="en-US" b="1" dirty="0"/>
              <a:t>분리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25760" y="1156400"/>
            <a:ext cx="31683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193DA9"/>
                </a:solidFill>
                <a:latin typeface="Arial" panose="020B0604020202020204" pitchFamily="34" charset="0"/>
              </a:rPr>
              <a:t>split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문자열을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특정 구분자를 사용하여 따로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분리하여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문자열 추출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String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sClass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“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Java,C,Python,Go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”;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String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sClass.split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(“,”);</a:t>
            </a: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[0] == “Java”;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[1] == “C”;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[2] == “Python”;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[3] == “Go”;</a:t>
            </a:r>
          </a:p>
          <a:p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에 있는 총 개수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arr.length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 4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개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0247BD-F53A-0C79-0803-5759DD22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7" y="77493"/>
            <a:ext cx="4536504" cy="48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4.5.1 String </a:t>
            </a:r>
            <a:r>
              <a:rPr lang="ko-KR" altLang="en-US" dirty="0"/>
              <a:t>연습문제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25760" y="1156400"/>
            <a:ext cx="63184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String</a:t>
            </a:r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altLang="ko-KR" sz="1400" b="1" dirty="0" err="1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sTot</a:t>
            </a:r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=</a:t>
            </a:r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altLang="ko-KR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“10Point, 23Point, 33Point, 45Point, 55Point, 67Point“;</a:t>
            </a:r>
          </a:p>
          <a:p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이라는 문자열에서 모든 점수 총 합과 평균 점수는</a:t>
            </a:r>
            <a:r>
              <a:rPr lang="en-US" altLang="ko-KR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ko-KR" alt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몇 점인가</a:t>
            </a:r>
            <a:r>
              <a:rPr lang="en-US" altLang="ko-KR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?</a:t>
            </a:r>
          </a:p>
          <a:p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아래와 같이 표현되도록 </a:t>
            </a:r>
            <a:r>
              <a:rPr lang="ko-KR" altLang="en-US" sz="1400" b="1" dirty="0" err="1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코딩하시오</a:t>
            </a:r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.</a:t>
            </a:r>
            <a:endParaRPr lang="ko-KR" altLang="en-US" sz="1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6D27A-F79F-4930-48F0-63904F9A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3539"/>
            <a:ext cx="1829055" cy="876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EA524E-9C1B-5F3D-35F1-2B55E69E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17" y="339502"/>
            <a:ext cx="719090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4.5.2 String </a:t>
            </a:r>
            <a:r>
              <a:rPr lang="ko-KR" altLang="en-US" dirty="0"/>
              <a:t>연습문제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25760" y="1156400"/>
            <a:ext cx="631844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FF"/>
                </a:highlight>
              </a:rPr>
              <a:t>math, calc, science </a:t>
            </a:r>
            <a:r>
              <a:rPr lang="ko-KR" altLang="en-US" dirty="0">
                <a:highlight>
                  <a:srgbClr val="FFFFFF"/>
                </a:highlight>
              </a:rPr>
              <a:t>라는 과목이 있고</a:t>
            </a:r>
            <a:endParaRPr lang="en-US" altLang="ko-KR" dirty="0">
              <a:highlight>
                <a:srgbClr val="FFFFFF"/>
              </a:highlight>
            </a:endParaRPr>
          </a:p>
          <a:p>
            <a:endParaRPr lang="en-US" altLang="ko-KR" dirty="0">
              <a:highlight>
                <a:srgbClr val="FFFFFF"/>
              </a:highlight>
            </a:endParaRPr>
          </a:p>
          <a:p>
            <a:r>
              <a:rPr lang="en-US" altLang="ko-KR" dirty="0">
                <a:highlight>
                  <a:srgbClr val="FFFFFF"/>
                </a:highlight>
              </a:rPr>
              <a:t>String sStudent1 = ＂math:85, calc:93, science:71＂;</a:t>
            </a:r>
          </a:p>
          <a:p>
            <a:r>
              <a:rPr lang="en-US" altLang="ko-KR" dirty="0">
                <a:highlight>
                  <a:srgbClr val="FFFFFF"/>
                </a:highlight>
              </a:rPr>
              <a:t>String sStudent2 = ＂calc:71, math:88, science:92＂;</a:t>
            </a:r>
          </a:p>
          <a:p>
            <a:endParaRPr lang="en-US" altLang="ko-KR" sz="1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r>
              <a:rPr lang="ko-KR" altLang="en-US" sz="1400" b="1" dirty="0" err="1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위와같이</a:t>
            </a:r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 </a:t>
            </a:r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학생이 해당 과목에 점수를 받았다면</a:t>
            </a:r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</a:t>
            </a:r>
          </a:p>
          <a:p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각각의 총 합과 평균 점수는</a:t>
            </a:r>
            <a:r>
              <a:rPr lang="en-US" altLang="ko-KR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ko-KR" alt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몇 점인가</a:t>
            </a:r>
            <a:r>
              <a:rPr lang="en-US" altLang="ko-KR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?</a:t>
            </a:r>
          </a:p>
          <a:p>
            <a:endParaRPr lang="en-US" altLang="ko-KR" sz="1400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r>
              <a:rPr lang="ko-KR" altLang="en-US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아래와 같이 표현되도록 </a:t>
            </a:r>
            <a:r>
              <a:rPr lang="ko-KR" altLang="en-US" sz="1400" b="1" dirty="0" err="1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코딩하시오</a:t>
            </a:r>
            <a:r>
              <a:rPr lang="en-US" altLang="ko-KR" sz="14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.</a:t>
            </a:r>
            <a:endParaRPr lang="ko-KR" altLang="en-US" sz="1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DB775C-A455-60AB-62F1-FA429BDD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3666733"/>
            <a:ext cx="4352411" cy="10611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8BCD26-8283-6E11-DEB3-01C097D1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1" y="0"/>
            <a:ext cx="4379796" cy="514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4E57F2-1849-BA7A-4814-0A888CB3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78" y="641349"/>
            <a:ext cx="4688203" cy="45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복습 퀴즈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15566"/>
            <a:ext cx="59046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1. 1 ~ 20 </a:t>
            </a:r>
            <a:r>
              <a:rPr lang="ko-KR" altLang="en-US" sz="1400" dirty="0"/>
              <a:t>까지의 랜덤 숫자를 발생시키고</a:t>
            </a:r>
            <a:endParaRPr lang="en-US" altLang="ko-KR" sz="1400" dirty="0"/>
          </a:p>
          <a:p>
            <a:r>
              <a:rPr lang="ko-KR" altLang="en-US" sz="1400" dirty="0"/>
              <a:t>숫자를 입력 받아 맞추는 프로그램을 작성 </a:t>
            </a:r>
            <a:r>
              <a:rPr lang="ko-KR" altLang="en-US" sz="1400" dirty="0" err="1"/>
              <a:t>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입력한 숫자가 랜덤 숫자보다 작으면 </a:t>
            </a:r>
            <a:r>
              <a:rPr lang="en-US" altLang="ko-KR" sz="1400" dirty="0"/>
              <a:t>Up</a:t>
            </a:r>
          </a:p>
          <a:p>
            <a:r>
              <a:rPr lang="ko-KR" altLang="en-US" sz="1400" dirty="0"/>
              <a:t>   입력한 숫자가 랜덤 숫자보다 크면 </a:t>
            </a:r>
            <a:r>
              <a:rPr lang="en-US" altLang="ko-KR" sz="1400" dirty="0"/>
              <a:t>Down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맞으면  </a:t>
            </a:r>
            <a:r>
              <a:rPr lang="en-US" altLang="ko-KR" sz="1400" dirty="0"/>
              <a:t>Bingo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 err="1"/>
              <a:t>몇번만에</a:t>
            </a:r>
            <a:r>
              <a:rPr lang="ko-KR" altLang="en-US" sz="1400" dirty="0"/>
              <a:t> 맞추는지 표시 </a:t>
            </a:r>
            <a:r>
              <a:rPr lang="ko-KR" altLang="en-US" sz="1400" dirty="0" err="1"/>
              <a:t>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B2E73-7298-0E18-FAD9-144B65BB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4" y="2300560"/>
            <a:ext cx="3136611" cy="1783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45D872-9B4B-2DE9-8D4B-1E51DDD9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6720"/>
            <a:ext cx="5827141" cy="50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5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배열 타입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25760" y="1156400"/>
            <a:ext cx="5742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배열이란 동일한 데이터 타입을 가지는 데이터 구조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2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하나의 변수로 여러 인스턴스를 표현하는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956C9-3578-C332-9911-F3011BBD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2" y="1745431"/>
            <a:ext cx="3836361" cy="652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6A896-1846-D257-8789-D8A2B693822C}"/>
              </a:ext>
            </a:extLst>
          </p:cNvPr>
          <p:cNvSpPr txBox="1"/>
          <p:nvPr/>
        </p:nvSpPr>
        <p:spPr>
          <a:xfrm>
            <a:off x="899592" y="2553331"/>
            <a:ext cx="136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Elements[0] == 40;</a:t>
            </a: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Elements[5] == 11;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EB42-84B6-27F7-EF61-AD1EC50CE356}"/>
              </a:ext>
            </a:extLst>
          </p:cNvPr>
          <p:cNvSpPr txBox="1"/>
          <p:nvPr/>
        </p:nvSpPr>
        <p:spPr>
          <a:xfrm>
            <a:off x="449542" y="3651870"/>
            <a:ext cx="5955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배열의 장점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요소에 대한 효율적인 액세스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빠른 데이터 검색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–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연속된 메모리 위치에 저장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메모리 효율성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구현의 용이함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EAEBDE-7B71-485C-26BE-1C8AC343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745431"/>
            <a:ext cx="4248472" cy="14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8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5.1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배열 변수 </a:t>
            </a:r>
            <a:r>
              <a:rPr lang="ko-KR" altLang="en-US" b="1" dirty="0"/>
              <a:t>선언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323528" y="1203598"/>
            <a:ext cx="5742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 선언 방법 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            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 선언 및 초기화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    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int[]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iArray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null;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String[]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sArray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null;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double[]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dArray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null;</a:t>
            </a: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-&gt;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 값이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null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인 상태에서 사용하면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NullPointException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이 발생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ko-KR" altLang="en-US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029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296144"/>
          </a:xfrm>
        </p:spPr>
        <p:txBody>
          <a:bodyPr/>
          <a:lstStyle/>
          <a:p>
            <a:pPr algn="l"/>
            <a:r>
              <a:rPr lang="en-US" altLang="ko-KR" dirty="0"/>
              <a:t>5.2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값 목록으로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배열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63450" y="1995686"/>
            <a:ext cx="4176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{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3….. }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{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3….. }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  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      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컴파일 에러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배열 변수 선언과 동시에 </a:t>
            </a:r>
            <a:r>
              <a:rPr lang="ko-KR" altLang="en-US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사용해야함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or  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new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 {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3….. }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72296-FCE3-7DF6-4562-D8E66E5B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84304"/>
            <a:ext cx="4320480" cy="49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1512168"/>
          </a:xfrm>
        </p:spPr>
        <p:txBody>
          <a:bodyPr/>
          <a:lstStyle/>
          <a:p>
            <a:pPr algn="l"/>
            <a:r>
              <a:rPr lang="en-US" altLang="ko-KR" dirty="0"/>
              <a:t>5.3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연산자로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배열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07504" y="1696616"/>
            <a:ext cx="41764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값의 목록은 없지만 생성될 값을 위한 객체 생성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new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길이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=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null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new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길이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      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7BC720-AEDD-601B-3FC3-978EB671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4337"/>
              </p:ext>
            </p:extLst>
          </p:nvPr>
        </p:nvGraphicFramePr>
        <p:xfrm>
          <a:off x="5201819" y="2389113"/>
          <a:ext cx="2016224" cy="2324340"/>
        </p:xfrm>
        <a:graphic>
          <a:graphicData uri="http://schemas.openxmlformats.org/drawingml/2006/table">
            <a:tbl>
              <a:tblPr/>
              <a:tblGrid>
                <a:gridCol w="940905">
                  <a:extLst>
                    <a:ext uri="{9D8B030D-6E8A-4147-A177-3AD203B41FA5}">
                      <a16:colId xmlns:a16="http://schemas.microsoft.com/office/drawing/2014/main" val="697085751"/>
                    </a:ext>
                  </a:extLst>
                </a:gridCol>
                <a:gridCol w="1075319">
                  <a:extLst>
                    <a:ext uri="{9D8B030D-6E8A-4147-A177-3AD203B41FA5}">
                      <a16:colId xmlns:a16="http://schemas.microsoft.com/office/drawing/2014/main" val="2701143906"/>
                    </a:ext>
                  </a:extLst>
                </a:gridCol>
              </a:tblGrid>
              <a:tr h="2042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byte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0</a:t>
                      </a:r>
                      <a:endParaRPr lang="ko-KR" altLang="en-US" sz="110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416292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short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0</a:t>
                      </a:r>
                      <a:endParaRPr lang="ko-KR" alt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073803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int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0</a:t>
                      </a:r>
                      <a:endParaRPr lang="ko-KR" alt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485112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long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0L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96415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float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0.0f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411162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double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0.0d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187863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char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'\n0000'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673957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boolean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false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51234"/>
                  </a:ext>
                </a:extLst>
              </a:tr>
              <a:tr h="2131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참조형 변수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Noto Serif KR"/>
                        </a:rPr>
                        <a:t>null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effectLst/>
                      </a:endParaRPr>
                    </a:p>
                  </a:txBody>
                  <a:tcPr marL="90620" marR="90620" marT="45310" marB="45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24549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842A359-A567-6BA7-3026-865FDF77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91830"/>
            <a:ext cx="45720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58EE1-35F3-DAE0-83CA-EB036432DBC2}"/>
              </a:ext>
            </a:extLst>
          </p:cNvPr>
          <p:cNvSpPr txBox="1"/>
          <p:nvPr/>
        </p:nvSpPr>
        <p:spPr>
          <a:xfrm>
            <a:off x="5057805" y="2139702"/>
            <a:ext cx="1152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*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타입 기본값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      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063AEC-ABE3-CB7E-AA3C-4249C24B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41" y="25463"/>
            <a:ext cx="4135113" cy="5092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C7A5E5-9896-B94F-5B8C-20EEB9268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89" y="3591457"/>
            <a:ext cx="341995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5.4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배열 길이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9512" y="1340187"/>
            <a:ext cx="2880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배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열에 저장할 수 있는 항목 수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{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3}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ko-KR" altLang="en-US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.length;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      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  3</a:t>
            </a: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3. </a:t>
            </a:r>
            <a:r>
              <a:rPr lang="ko-KR" altLang="en-US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변수명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.length = 5;  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컴파일 오류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1B7BC-68F3-AA9E-9524-2F39AF2D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93" y="59752"/>
            <a:ext cx="5124580" cy="49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5.4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다차원 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2570" y="1337780"/>
            <a:ext cx="32403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* 2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 배열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자료형이 같은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 배열들의 묶음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할당 된 공간 마다 인덱스 번호 두개 부여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(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행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열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228600" indent="-228600">
              <a:buAutoNum type="arabicPeriod" startAt="3"/>
            </a:pP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AutoNum type="arabicPeriod" startAt="3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 목록으로 배열 생성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[][]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{  { }, { }……  };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int[][]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{ { 80, 90, 70 }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                 , { 76, 86, 96 } };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[0][1]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90;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[1][2]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96;</a:t>
            </a:r>
          </a:p>
          <a:p>
            <a:pPr marL="228600" indent="-228600">
              <a:buAutoNum type="arabicPeriod" startAt="3"/>
            </a:pP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4.  new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연산자로 배열 생성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[][]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[1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차원수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][2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차원수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int[][]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int[2][3];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3FF7D4-D5F0-6586-BAFF-85409899C28C}"/>
              </a:ext>
            </a:extLst>
          </p:cNvPr>
          <p:cNvGrpSpPr/>
          <p:nvPr/>
        </p:nvGrpSpPr>
        <p:grpSpPr>
          <a:xfrm>
            <a:off x="3275856" y="1363677"/>
            <a:ext cx="5380129" cy="1405862"/>
            <a:chOff x="395536" y="1825783"/>
            <a:chExt cx="8116433" cy="22958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8A965F-F38A-00A4-F670-1BA4BB210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825783"/>
              <a:ext cx="8116433" cy="22958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ECA4C1-CAFE-4C3D-5E35-1BEC1B05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2192300"/>
              <a:ext cx="590632" cy="2381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A27507-4E0E-61DA-E97D-84152105B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5776" y="2211226"/>
              <a:ext cx="698529" cy="308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74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5.4.1 </a:t>
            </a:r>
            <a:r>
              <a:rPr lang="en-US" altLang="ko-KR" b="1" dirty="0"/>
              <a:t>2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차원 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2570" y="1337780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 startAt="3"/>
            </a:pP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 목록으로 배열 생성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[][]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{  { }, { }……  };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int[][]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{ { 80, 90, 70 }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                 , { 76, 86, 96 } };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[0][1]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90;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[1][2]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96;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883F7-8982-553C-64A9-36BCEA83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03" y="36612"/>
            <a:ext cx="4451874" cy="50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5.4.1 </a:t>
            </a:r>
            <a:r>
              <a:rPr lang="en-US" altLang="ko-KR" b="1" dirty="0"/>
              <a:t>2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차원 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2570" y="1337780"/>
            <a:ext cx="324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4.  new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연산자로 배열 생성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[][]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[1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차원수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][2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차원수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];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int[][]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int[2][3];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BB9DA-8BF1-CB28-A9B1-B37172CD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011"/>
            <a:ext cx="4355977" cy="5102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B4759-9152-ED22-1DB2-939D34D3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67916"/>
            <a:ext cx="4951214" cy="50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5.5.1 </a:t>
            </a:r>
            <a:r>
              <a:rPr lang="ko-KR" altLang="en-US" dirty="0"/>
              <a:t>배열 연습문제</a:t>
            </a:r>
            <a:r>
              <a:rPr lang="en-US" altLang="ko-KR" dirty="0"/>
              <a:t>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2570" y="1337780"/>
            <a:ext cx="3979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highlight>
                  <a:srgbClr val="F8F8F8"/>
                </a:highlight>
                <a:latin typeface="Nanum Gothic"/>
              </a:rPr>
              <a:t>길이가 </a:t>
            </a:r>
            <a:r>
              <a:rPr lang="en-US" altLang="ko-KR" sz="1200" b="0" i="0" dirty="0">
                <a:effectLst/>
                <a:highlight>
                  <a:srgbClr val="F8F8F8"/>
                </a:highlight>
                <a:latin typeface="Nanum Gothic"/>
              </a:rPr>
              <a:t>10</a:t>
            </a:r>
            <a:r>
              <a:rPr lang="ko-KR" altLang="en-US" sz="1200" b="0" i="0" dirty="0">
                <a:effectLst/>
                <a:highlight>
                  <a:srgbClr val="F8F8F8"/>
                </a:highlight>
                <a:latin typeface="Nanum Gothic"/>
              </a:rPr>
              <a:t>인 배열을 선언하고 임의의 수</a:t>
            </a:r>
            <a:r>
              <a:rPr lang="en-US" altLang="ko-KR" sz="1200" b="0" i="0" dirty="0">
                <a:effectLst/>
                <a:highlight>
                  <a:srgbClr val="F8F8F8"/>
                </a:highlight>
                <a:latin typeface="Nanum Gothic"/>
              </a:rPr>
              <a:t>(</a:t>
            </a:r>
            <a:r>
              <a:rPr lang="ko-KR" altLang="en-US" sz="1200" b="0" i="0" dirty="0">
                <a:effectLst/>
                <a:highlight>
                  <a:srgbClr val="F8F8F8"/>
                </a:highlight>
                <a:latin typeface="Nanum Gothic"/>
              </a:rPr>
              <a:t> </a:t>
            </a:r>
            <a:r>
              <a:rPr lang="en-US" altLang="ko-KR" sz="1200" b="0" i="0" dirty="0">
                <a:effectLst/>
                <a:highlight>
                  <a:srgbClr val="F8F8F8"/>
                </a:highlight>
                <a:latin typeface="Nanum Gothic"/>
              </a:rPr>
              <a:t>1</a:t>
            </a:r>
            <a:r>
              <a:rPr lang="ko-KR" altLang="en-US" sz="1200" b="0" i="0" dirty="0">
                <a:effectLst/>
                <a:highlight>
                  <a:srgbClr val="F8F8F8"/>
                </a:highlight>
                <a:latin typeface="Nanum Gothic"/>
              </a:rPr>
              <a:t>부터 </a:t>
            </a:r>
            <a:r>
              <a:rPr lang="en-US" altLang="ko-KR" sz="1200" b="0" i="0" dirty="0">
                <a:effectLst/>
                <a:highlight>
                  <a:srgbClr val="F8F8F8"/>
                </a:highlight>
                <a:latin typeface="Nanum Gothic"/>
              </a:rPr>
              <a:t>10</a:t>
            </a:r>
            <a:r>
              <a:rPr lang="ko-KR" altLang="en-US" sz="1200" b="0" i="0" dirty="0">
                <a:effectLst/>
                <a:highlight>
                  <a:srgbClr val="F8F8F8"/>
                </a:highlight>
                <a:latin typeface="Nanum Gothic"/>
              </a:rPr>
              <a:t>까지</a:t>
            </a:r>
            <a:r>
              <a:rPr lang="en-US" altLang="ko-KR" sz="1200" b="0" i="0" dirty="0">
                <a:effectLst/>
                <a:highlight>
                  <a:srgbClr val="F8F8F8"/>
                </a:highlight>
                <a:latin typeface="Nanum Gothic"/>
              </a:rPr>
              <a:t>)</a:t>
            </a:r>
            <a:r>
              <a:rPr lang="ko-KR" altLang="en-US" sz="1200" b="0" i="0" dirty="0">
                <a:effectLst/>
                <a:highlight>
                  <a:srgbClr val="F8F8F8"/>
                </a:highlight>
                <a:latin typeface="Nanum Gothic"/>
              </a:rPr>
              <a:t>를</a:t>
            </a:r>
            <a:endParaRPr lang="en-US" altLang="ko-KR" sz="1200" b="0" i="0" dirty="0">
              <a:effectLst/>
              <a:highlight>
                <a:srgbClr val="F8F8F8"/>
              </a:highlight>
              <a:latin typeface="Nanum Gothic"/>
            </a:endParaRPr>
          </a:p>
          <a:p>
            <a:r>
              <a:rPr lang="ko-KR" altLang="en-US" sz="1200" dirty="0">
                <a:highlight>
                  <a:srgbClr val="F8F8F8"/>
                </a:highlight>
                <a:latin typeface="Nanum Gothic"/>
              </a:rPr>
              <a:t>생성 하여</a:t>
            </a:r>
            <a:r>
              <a:rPr lang="en-US" altLang="ko-KR" sz="1200" dirty="0">
                <a:highlight>
                  <a:srgbClr val="F8F8F8"/>
                </a:highlight>
                <a:latin typeface="Nanum Gothic"/>
              </a:rPr>
              <a:t> </a:t>
            </a:r>
            <a:r>
              <a:rPr lang="ko-KR" altLang="en-US" sz="1200" dirty="0">
                <a:highlight>
                  <a:srgbClr val="F8F8F8"/>
                </a:highlight>
                <a:latin typeface="Nanum Gothic"/>
              </a:rPr>
              <a:t>배열에 등록 </a:t>
            </a:r>
            <a:r>
              <a:rPr lang="ko-KR" altLang="en-US" sz="1200" dirty="0" err="1">
                <a:highlight>
                  <a:srgbClr val="F8F8F8"/>
                </a:highlight>
                <a:latin typeface="Nanum Gothic"/>
              </a:rPr>
              <a:t>하시오</a:t>
            </a:r>
            <a:r>
              <a:rPr lang="en-US" altLang="ko-KR" sz="1200" dirty="0">
                <a:highlight>
                  <a:srgbClr val="F8F8F8"/>
                </a:highlight>
                <a:latin typeface="Nanum Gothic"/>
              </a:rPr>
              <a:t>.</a:t>
            </a:r>
          </a:p>
          <a:p>
            <a:r>
              <a:rPr lang="ko-KR" altLang="en-US" sz="1200" dirty="0">
                <a:highlight>
                  <a:srgbClr val="F8F8F8"/>
                </a:highlight>
                <a:latin typeface="Nanum Gothic"/>
              </a:rPr>
              <a:t> 그 중 </a:t>
            </a:r>
            <a:r>
              <a:rPr lang="en-US" altLang="ko-KR" sz="1200" dirty="0">
                <a:highlight>
                  <a:srgbClr val="F8F8F8"/>
                </a:highlight>
                <a:latin typeface="Nanum Gothic"/>
              </a:rPr>
              <a:t>7</a:t>
            </a:r>
            <a:r>
              <a:rPr lang="ko-KR" altLang="en-US" sz="1200" dirty="0">
                <a:highlight>
                  <a:srgbClr val="F8F8F8"/>
                </a:highlight>
                <a:latin typeface="Nanum Gothic"/>
              </a:rPr>
              <a:t>이 몇 번째의 값인지 출력하는 소스를 구현 </a:t>
            </a:r>
            <a:r>
              <a:rPr lang="ko-KR" altLang="en-US" sz="1200" dirty="0" err="1">
                <a:highlight>
                  <a:srgbClr val="F8F8F8"/>
                </a:highlight>
                <a:latin typeface="Nanum Gothic"/>
              </a:rPr>
              <a:t>하시오</a:t>
            </a:r>
            <a:r>
              <a:rPr lang="en-US" altLang="ko-KR" sz="1200" dirty="0">
                <a:highlight>
                  <a:srgbClr val="F8F8F8"/>
                </a:highlight>
                <a:latin typeface="Nanum Gothic"/>
              </a:rPr>
              <a:t>.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A7E67-C46B-38C6-AD1A-0CFCD204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03" y="99667"/>
            <a:ext cx="4991797" cy="49441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4390E9-A9C4-1C4B-81A0-7416B71C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" y="2499742"/>
            <a:ext cx="3357064" cy="936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62F91E-5A6C-9EDB-7F71-A5DFCBD78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69" y="3507854"/>
            <a:ext cx="315857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5.5.2 </a:t>
            </a:r>
            <a:r>
              <a:rPr lang="ko-KR" altLang="en-US" dirty="0"/>
              <a:t>배열 연습문제</a:t>
            </a:r>
            <a:r>
              <a:rPr lang="en-US" altLang="ko-KR" dirty="0"/>
              <a:t>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2570" y="1337780"/>
            <a:ext cx="42554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학생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명이 있습니다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번 학생의 국어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영어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수학 점수는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90, 80, 72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번 학생의 국어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영어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수학 점수는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94, 85, 92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번 학생의 국어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영어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수학 점수는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87, 91, 78</a:t>
            </a:r>
          </a:p>
          <a:p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점 입니다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학생들의 과목별 총점 및 평균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개인별 총점 및 평균을 구하는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프로그램을 코딩 </a:t>
            </a:r>
            <a:r>
              <a:rPr lang="ko-KR" altLang="en-US" sz="12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하시오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A15267-FF9A-B0AA-37CF-45E32B63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87592"/>
            <a:ext cx="6010176" cy="1168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780A11-71CD-56EF-A123-F1431121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90" y="0"/>
            <a:ext cx="5282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5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복습 퀴즈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15566"/>
            <a:ext cx="590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아래와 같이 표시되도록 코딩 </a:t>
            </a:r>
            <a:r>
              <a:rPr lang="ko-KR" altLang="en-US" sz="1400" dirty="0" err="1"/>
              <a:t>하시오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637ED-C272-BD73-8F9F-10E8D199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91630"/>
            <a:ext cx="1276528" cy="3019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09B3F2-B58E-EE10-7DCA-AFA3A89F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3478"/>
            <a:ext cx="391325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5.6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배열 복사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72570" y="1337780"/>
            <a:ext cx="35353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배열은 한 번 생성하면 길이 변경 불가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다른 배열을 생성하여 값을 복사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얕은 복사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Shallow Copy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=&gt;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변경 시 원본 배열에 바로 적용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4.    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깊은 복사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Deep Copy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=&gt;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독립된 형태로 생성됨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 startAt="5"/>
            </a:pP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 이상의 경우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DeepCopy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를 하기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</a:t>
            </a:r>
            <a:r>
              <a:rPr lang="ko-KR" altLang="en-US" sz="140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위해선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for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문으로 값을 넣어야 한다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8E9FE-9E11-1D1C-CB48-F45B0598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18" y="1356827"/>
            <a:ext cx="4144012" cy="1215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FC9F4-AAD9-FFC3-CA17-3B441698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11339"/>
            <a:ext cx="4032448" cy="12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98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008112"/>
          </a:xfrm>
        </p:spPr>
        <p:txBody>
          <a:bodyPr/>
          <a:lstStyle/>
          <a:p>
            <a:pPr algn="l"/>
            <a:r>
              <a:rPr lang="en-US" altLang="ko-KR" dirty="0"/>
              <a:t>5.6.1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얕은 복사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ko-KR" altLang="en-US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Shallow Copy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8E5FB0-7C84-432E-45C4-56EEE802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923677"/>
            <a:ext cx="2734921" cy="1800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25F969-614C-DB07-EE3A-821140E1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706" y="70520"/>
            <a:ext cx="5688632" cy="49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1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008112"/>
          </a:xfrm>
        </p:spPr>
        <p:txBody>
          <a:bodyPr/>
          <a:lstStyle/>
          <a:p>
            <a:pPr algn="l"/>
            <a:r>
              <a:rPr lang="en-US" altLang="ko-KR" dirty="0"/>
              <a:t>5.6.2 </a:t>
            </a:r>
            <a:r>
              <a:rPr lang="ko-KR" altLang="en-US" b="1" dirty="0"/>
              <a:t>깊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복사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ko-KR" altLang="en-US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Deep Copy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13FA6-19DB-943A-C115-E3218FF4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7734"/>
            <a:ext cx="2870033" cy="1296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CBACEB-423B-25BE-0F13-14912291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03553"/>
            <a:ext cx="5688632" cy="48561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AACA1A-BAC7-2184-5663-490E2B4AFCBA}"/>
              </a:ext>
            </a:extLst>
          </p:cNvPr>
          <p:cNvSpPr txBox="1"/>
          <p:nvPr/>
        </p:nvSpPr>
        <p:spPr>
          <a:xfrm>
            <a:off x="107504" y="1717060"/>
            <a:ext cx="2983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* b =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a.clone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565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008112"/>
          </a:xfrm>
        </p:spPr>
        <p:txBody>
          <a:bodyPr/>
          <a:lstStyle/>
          <a:p>
            <a:pPr algn="l"/>
            <a:r>
              <a:rPr lang="en-US" altLang="ko-KR" dirty="0"/>
              <a:t>5.6.3 </a:t>
            </a:r>
            <a:r>
              <a:rPr lang="ko-KR" altLang="en-US" b="1" dirty="0"/>
              <a:t>깊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복사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ko-KR" altLang="en-US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Deep 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8E2A0-F429-DCC6-095F-8424AA66845E}"/>
              </a:ext>
            </a:extLst>
          </p:cNvPr>
          <p:cNvSpPr txBox="1"/>
          <p:nvPr/>
        </p:nvSpPr>
        <p:spPr>
          <a:xfrm>
            <a:off x="107504" y="1563638"/>
            <a:ext cx="35353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기존 배열의 일부만 덮어씌우기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Clone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보다 빠르게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배열의 길이 확인 필수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!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5B87AA6-C74C-3D2C-89C5-2A95EA92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2393526"/>
            <a:ext cx="39106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System.arraycopy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(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A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,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sourcePos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AppleSDGothicNeo"/>
              </a:rPr>
              <a:t>,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AppleSDGothicNeo"/>
              </a:rPr>
              <a:t>B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AppleSDGothicNeo"/>
              </a:rPr>
              <a:t>,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destPos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AppleSDGothicNeo"/>
              </a:rPr>
              <a:t>,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len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AppleSDGothicNeo"/>
              </a:rPr>
              <a:t>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Object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 : 복사할 대상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sourcePos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AppleSDGothicNeo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: 복사할 배열(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)의 시작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index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Object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 : 복사될 곳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destPos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AppleSDGothicNeo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: 복사될 곳(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)의 시작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index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len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AppleSDGothicNeo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: 복사할 길이(원소 개수)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0A5B52-3AE4-3169-FA99-708AE536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8010"/>
            <a:ext cx="5201376" cy="4867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A8A0AA-8E9C-00DD-3CF9-D0CF4D62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3" y="3591715"/>
            <a:ext cx="3554405" cy="11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46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008112"/>
          </a:xfrm>
        </p:spPr>
        <p:txBody>
          <a:bodyPr/>
          <a:lstStyle/>
          <a:p>
            <a:pPr algn="l"/>
            <a:r>
              <a:rPr lang="en-US" altLang="ko-KR" dirty="0"/>
              <a:t>5.6.4 </a:t>
            </a:r>
            <a:r>
              <a:rPr lang="ko-KR" altLang="en-US" b="1" dirty="0"/>
              <a:t>깊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복사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l"/>
            <a:r>
              <a:rPr lang="ko-KR" altLang="en-US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Deep 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8E2A0-F429-DCC6-095F-8424AA66845E}"/>
              </a:ext>
            </a:extLst>
          </p:cNvPr>
          <p:cNvSpPr txBox="1"/>
          <p:nvPr/>
        </p:nvSpPr>
        <p:spPr>
          <a:xfrm>
            <a:off x="107504" y="1563638"/>
            <a:ext cx="3535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원하는 길이 설정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005503-CB1B-B91D-E388-E162C0BC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124313"/>
            <a:ext cx="30243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B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 =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Arrays.copyOf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(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A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, 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newLength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AppleSDGothicNeo"/>
              </a:rPr>
              <a:t>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AppleSDGothicNe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 : 복사할 배열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Arial Unicode MS"/>
                <a:ea typeface="AppleSDGothicNeo"/>
              </a:rPr>
              <a:t>newLength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AppleSDGothicNeo"/>
              </a:rPr>
              <a:t>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: 새로 만들 배열(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"/>
              </a:rPr>
              <a:t>)의 길이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AppleSDGothicNe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4DB9C5-8C1B-78FC-C15A-D2BABDBE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03366"/>
            <a:ext cx="2324424" cy="933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37ABC6-2511-70D1-EA23-26616997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94" y="51470"/>
            <a:ext cx="5616624" cy="4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720080"/>
          </a:xfrm>
        </p:spPr>
        <p:txBody>
          <a:bodyPr/>
          <a:lstStyle/>
          <a:p>
            <a:pPr algn="l"/>
            <a:r>
              <a:rPr lang="en-US" altLang="ko-KR" dirty="0"/>
              <a:t>5.7 </a:t>
            </a:r>
            <a:r>
              <a:rPr lang="en-US" altLang="ko-KR" b="1" dirty="0"/>
              <a:t>main()</a:t>
            </a:r>
            <a:r>
              <a:rPr lang="ko-KR" altLang="en-US" b="1" dirty="0"/>
              <a:t> </a:t>
            </a:r>
            <a:r>
              <a:rPr lang="en-US" altLang="ko-KR" b="1" dirty="0" err="1"/>
              <a:t>args</a:t>
            </a:r>
            <a:r>
              <a:rPr lang="ko-KR" altLang="en-US" b="1" dirty="0"/>
              <a:t> 사용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169050" y="1131590"/>
            <a:ext cx="35353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윈도우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cmd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창에서 실행 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맥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OS –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터미널에서 실행 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최초 실행 시 사용할 인자 값 등록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Java Sum 10 20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 -&gt;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args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[0]  10;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    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args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[1]  20;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C009C2-17E0-D97C-5DF6-6996A2FB02CE}"/>
              </a:ext>
            </a:extLst>
          </p:cNvPr>
          <p:cNvGrpSpPr/>
          <p:nvPr/>
        </p:nvGrpSpPr>
        <p:grpSpPr>
          <a:xfrm>
            <a:off x="2054399" y="1029322"/>
            <a:ext cx="7059438" cy="4104653"/>
            <a:chOff x="2137566" y="1060996"/>
            <a:chExt cx="7059438" cy="410465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D5B300D-B209-CE2D-E65C-35C64EE0A168}"/>
                </a:ext>
              </a:extLst>
            </p:cNvPr>
            <p:cNvGrpSpPr/>
            <p:nvPr/>
          </p:nvGrpSpPr>
          <p:grpSpPr>
            <a:xfrm>
              <a:off x="2137566" y="1060996"/>
              <a:ext cx="6966399" cy="3861550"/>
              <a:chOff x="2051720" y="1060996"/>
              <a:chExt cx="6966399" cy="386155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0CEB45E-02C3-8624-471D-58BE0D986070}"/>
                  </a:ext>
                </a:extLst>
              </p:cNvPr>
              <p:cNvGrpSpPr/>
              <p:nvPr/>
            </p:nvGrpSpPr>
            <p:grpSpPr>
              <a:xfrm>
                <a:off x="2051720" y="1060996"/>
                <a:ext cx="6966399" cy="3861550"/>
                <a:chOff x="2051720" y="1060996"/>
                <a:chExt cx="6966399" cy="3861550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44FA8320-DF7C-5111-A71D-40CE0A274F92}"/>
                    </a:ext>
                  </a:extLst>
                </p:cNvPr>
                <p:cNvGrpSpPr/>
                <p:nvPr/>
              </p:nvGrpSpPr>
              <p:grpSpPr>
                <a:xfrm>
                  <a:off x="2051720" y="1845266"/>
                  <a:ext cx="2115125" cy="3077280"/>
                  <a:chOff x="3419872" y="1070415"/>
                  <a:chExt cx="2934109" cy="3885816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D16189BE-781C-3E6D-534C-FE5E4E9577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19872" y="1120998"/>
                    <a:ext cx="2934109" cy="3829584"/>
                  </a:xfrm>
                  <a:prstGeom prst="rect">
                    <a:avLst/>
                  </a:prstGeom>
                </p:spPr>
              </p:pic>
              <p:sp>
                <p:nvSpPr>
                  <p:cNvPr id="5" name="타원 4">
                    <a:extLst>
                      <a:ext uri="{FF2B5EF4-FFF2-40B4-BE49-F238E27FC236}">
                        <a16:creationId xmlns:a16="http://schemas.microsoft.com/office/drawing/2014/main" id="{1AC8F796-D9EC-E0C7-1FDE-5E9EBA26D024}"/>
                      </a:ext>
                    </a:extLst>
                  </p:cNvPr>
                  <p:cNvSpPr/>
                  <p:nvPr/>
                </p:nvSpPr>
                <p:spPr>
                  <a:xfrm>
                    <a:off x="3927673" y="1070415"/>
                    <a:ext cx="788344" cy="34920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D5201A4A-655F-C0D9-A463-CD1DAD53019D}"/>
                      </a:ext>
                    </a:extLst>
                  </p:cNvPr>
                  <p:cNvSpPr/>
                  <p:nvPr/>
                </p:nvSpPr>
                <p:spPr>
                  <a:xfrm>
                    <a:off x="4321844" y="4524183"/>
                    <a:ext cx="1330276" cy="4320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72B016ED-F8E8-ACD5-7DF5-4C5E890B9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0890" y="1060996"/>
                  <a:ext cx="5357229" cy="3382962"/>
                </a:xfrm>
                <a:prstGeom prst="rect">
                  <a:avLst/>
                </a:prstGeom>
              </p:spPr>
            </p:pic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85BC761-8479-5DB1-3758-940E143AC2D1}"/>
                  </a:ext>
                </a:extLst>
              </p:cNvPr>
              <p:cNvSpPr/>
              <p:nvPr/>
            </p:nvSpPr>
            <p:spPr>
              <a:xfrm>
                <a:off x="5148064" y="1950737"/>
                <a:ext cx="438990" cy="21602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C3A2FA8-CD03-9970-1DF2-1EFC7C0EFAF0}"/>
                  </a:ext>
                </a:extLst>
              </p:cNvPr>
              <p:cNvSpPr/>
              <p:nvPr/>
            </p:nvSpPr>
            <p:spPr>
              <a:xfrm>
                <a:off x="5148064" y="2260728"/>
                <a:ext cx="1368152" cy="216024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7E7831-33B0-71DB-0C65-CDDC8AB53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5997" y="2842634"/>
              <a:ext cx="3171007" cy="228831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3A7B071-2A40-9826-9DCD-80B543D7465B}"/>
                </a:ext>
              </a:extLst>
            </p:cNvPr>
            <p:cNvSpPr/>
            <p:nvPr/>
          </p:nvSpPr>
          <p:spPr>
            <a:xfrm>
              <a:off x="6025998" y="2859782"/>
              <a:ext cx="3168352" cy="22837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B0EF6B-F380-7337-09BC-F9A006AD3D3A}"/>
                </a:ext>
              </a:extLst>
            </p:cNvPr>
            <p:cNvSpPr/>
            <p:nvPr/>
          </p:nvSpPr>
          <p:spPr>
            <a:xfrm>
              <a:off x="5640727" y="1737255"/>
              <a:ext cx="438990" cy="2160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AB94801-E717-A788-3C86-38796B4FFF1E}"/>
                </a:ext>
              </a:extLst>
            </p:cNvPr>
            <p:cNvSpPr/>
            <p:nvPr/>
          </p:nvSpPr>
          <p:spPr>
            <a:xfrm>
              <a:off x="6082221" y="3137359"/>
              <a:ext cx="438990" cy="2160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CA8AFC2-B5BA-6686-71DD-67915E8ECDC6}"/>
                </a:ext>
              </a:extLst>
            </p:cNvPr>
            <p:cNvCxnSpPr>
              <a:stCxn id="19" idx="6"/>
            </p:cNvCxnSpPr>
            <p:nvPr/>
          </p:nvCxnSpPr>
          <p:spPr>
            <a:xfrm>
              <a:off x="6079717" y="1845267"/>
              <a:ext cx="1098409" cy="98360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33F5FA1-2DF1-F16F-D024-FD377E547DF9}"/>
                </a:ext>
              </a:extLst>
            </p:cNvPr>
            <p:cNvSpPr/>
            <p:nvPr/>
          </p:nvSpPr>
          <p:spPr>
            <a:xfrm>
              <a:off x="8402262" y="4949625"/>
              <a:ext cx="438990" cy="2160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A3738D-F231-6F78-B66C-233722B85BBF}"/>
                </a:ext>
              </a:extLst>
            </p:cNvPr>
            <p:cNvSpPr txBox="1"/>
            <p:nvPr/>
          </p:nvSpPr>
          <p:spPr>
            <a:xfrm>
              <a:off x="2974325" y="202929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1.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F8CDDF-0388-ED2C-2709-B07910F223BC}"/>
                </a:ext>
              </a:extLst>
            </p:cNvPr>
            <p:cNvSpPr txBox="1"/>
            <p:nvPr/>
          </p:nvSpPr>
          <p:spPr>
            <a:xfrm>
              <a:off x="3366414" y="4352205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2.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8BC50-13EF-EDD8-5029-DAFA254924E0}"/>
                </a:ext>
              </a:extLst>
            </p:cNvPr>
            <p:cNvSpPr txBox="1"/>
            <p:nvPr/>
          </p:nvSpPr>
          <p:spPr>
            <a:xfrm>
              <a:off x="4917241" y="1885324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3.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158ADE-4F2B-2064-43A7-0EBECE680EED}"/>
                </a:ext>
              </a:extLst>
            </p:cNvPr>
            <p:cNvSpPr txBox="1"/>
            <p:nvPr/>
          </p:nvSpPr>
          <p:spPr>
            <a:xfrm>
              <a:off x="4917241" y="2202477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4.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9B077-7B08-58B9-333B-33C39B0994A1}"/>
                </a:ext>
              </a:extLst>
            </p:cNvPr>
            <p:cNvSpPr txBox="1"/>
            <p:nvPr/>
          </p:nvSpPr>
          <p:spPr>
            <a:xfrm>
              <a:off x="5777883" y="146143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5.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1229B-3E00-F233-06EA-0375FA0C4A03}"/>
                </a:ext>
              </a:extLst>
            </p:cNvPr>
            <p:cNvSpPr txBox="1"/>
            <p:nvPr/>
          </p:nvSpPr>
          <p:spPr>
            <a:xfrm>
              <a:off x="6462048" y="3210015"/>
              <a:ext cx="333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6.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D52A73-8A0F-E255-7006-BE834164CB29}"/>
                </a:ext>
              </a:extLst>
            </p:cNvPr>
            <p:cNvSpPr txBox="1"/>
            <p:nvPr/>
          </p:nvSpPr>
          <p:spPr>
            <a:xfrm>
              <a:off x="8454884" y="4650068"/>
              <a:ext cx="333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7.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441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296144"/>
          </a:xfrm>
        </p:spPr>
        <p:txBody>
          <a:bodyPr/>
          <a:lstStyle/>
          <a:p>
            <a:pPr algn="l"/>
            <a:r>
              <a:rPr lang="en-US" altLang="ko-KR" dirty="0"/>
              <a:t>5.7.1 </a:t>
            </a:r>
            <a:r>
              <a:rPr lang="en-US" altLang="ko-KR" b="1" dirty="0"/>
              <a:t>main()</a:t>
            </a:r>
            <a:r>
              <a:rPr lang="ko-KR" altLang="en-US" b="1" dirty="0"/>
              <a:t> </a:t>
            </a:r>
            <a:r>
              <a:rPr lang="en-US" altLang="ko-KR" b="1" dirty="0" err="1"/>
              <a:t>args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l"/>
            <a:r>
              <a:rPr lang="ko-KR" altLang="en-US" b="1" dirty="0"/>
              <a:t>실습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681D2-B6A4-994B-0D47-E961E87DC4D4}"/>
              </a:ext>
            </a:extLst>
          </p:cNvPr>
          <p:cNvSpPr txBox="1"/>
          <p:nvPr/>
        </p:nvSpPr>
        <p:spPr>
          <a:xfrm>
            <a:off x="4986" y="1995686"/>
            <a:ext cx="3535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*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입력 받은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개의 값 덧셈 프로그램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입력 값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개만 입력한 경우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입력 값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 입력한 경우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7F4E9C-414C-5816-18D5-88755DA8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88" y="627534"/>
            <a:ext cx="532211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008112"/>
          </a:xfrm>
        </p:spPr>
        <p:txBody>
          <a:bodyPr/>
          <a:lstStyle/>
          <a:p>
            <a:pPr algn="l"/>
            <a:r>
              <a:rPr lang="en-US" altLang="ko-KR" dirty="0"/>
              <a:t>5.8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열거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(Enum) </a:t>
            </a:r>
          </a:p>
          <a:p>
            <a:pPr algn="l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C014D-F342-F4F0-AC03-A1C2DA4D2D06}"/>
              </a:ext>
            </a:extLst>
          </p:cNvPr>
          <p:cNvSpPr txBox="1"/>
          <p:nvPr/>
        </p:nvSpPr>
        <p:spPr>
          <a:xfrm>
            <a:off x="113959" y="1851670"/>
            <a:ext cx="35353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한정된 값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요일이나 계절 등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의 고정된 데이터의 집합을 표현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코드를 더 간결하고 의미 있는 형태로 작성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99329A-FDF8-6F4B-CBD2-886C0BE7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84888"/>
            <a:ext cx="5466153" cy="48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008112"/>
          </a:xfrm>
        </p:spPr>
        <p:txBody>
          <a:bodyPr/>
          <a:lstStyle/>
          <a:p>
            <a:pPr algn="l"/>
            <a:r>
              <a:rPr lang="en-US" altLang="ko-KR" dirty="0"/>
              <a:t>5.8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열거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(Enum) </a:t>
            </a:r>
          </a:p>
          <a:p>
            <a:pPr algn="l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C014D-F342-F4F0-AC03-A1C2DA4D2D06}"/>
              </a:ext>
            </a:extLst>
          </p:cNvPr>
          <p:cNvSpPr txBox="1"/>
          <p:nvPr/>
        </p:nvSpPr>
        <p:spPr>
          <a:xfrm>
            <a:off x="107504" y="1419622"/>
            <a:ext cx="35353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p.199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WeekExample.java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Week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열거형 선언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Calendar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사용하기 위한 선언 추가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import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java.util.Calendar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; 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Calendar.DAY_OF_WEEK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: 1 ~ 7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요일 표시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Calendar.YEAR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MONTH, DATE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등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4A5AFB-A715-83E2-74DC-459E5C6B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152" y="0"/>
            <a:ext cx="5015910" cy="51435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5E7E5FD-CE55-CEC0-3827-B4382B46E5A7}"/>
              </a:ext>
            </a:extLst>
          </p:cNvPr>
          <p:cNvGrpSpPr/>
          <p:nvPr/>
        </p:nvGrpSpPr>
        <p:grpSpPr>
          <a:xfrm>
            <a:off x="1458337" y="2787774"/>
            <a:ext cx="2177531" cy="2301494"/>
            <a:chOff x="1489540" y="2502504"/>
            <a:chExt cx="2177531" cy="23014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0496FC-F7FC-DEB8-AE44-1D682618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606" y="2769772"/>
              <a:ext cx="2112465" cy="20342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BE8A3E-A737-A79F-6837-6474BDA97389}"/>
                </a:ext>
              </a:extLst>
            </p:cNvPr>
            <p:cNvSpPr txBox="1"/>
            <p:nvPr/>
          </p:nvSpPr>
          <p:spPr>
            <a:xfrm>
              <a:off x="1489540" y="2502504"/>
              <a:ext cx="15260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p.197</a:t>
              </a:r>
              <a:r>
                <a:rPr lang="ko-KR" altLang="en-US" sz="14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  </a:t>
              </a:r>
              <a:r>
                <a:rPr lang="en-US" altLang="ko-KR" sz="14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Week.java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88E53B5-4AC9-72D3-21DC-BA66CC34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08" y="14610"/>
            <a:ext cx="53952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51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13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649652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492855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타입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타입 분류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–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참조 타입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FB7DE950-1D31-AB81-D0CE-E825DEA37F32}"/>
              </a:ext>
            </a:extLst>
          </p:cNvPr>
          <p:cNvGrpSpPr/>
          <p:nvPr/>
        </p:nvGrpSpPr>
        <p:grpSpPr>
          <a:xfrm>
            <a:off x="3136629" y="2035756"/>
            <a:ext cx="5256584" cy="649652"/>
            <a:chOff x="3131840" y="1491630"/>
            <a:chExt cx="5256584" cy="57606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B57FB5E-49B9-399A-90B2-29A29E85F3C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8FBC7AAD-4D41-B49C-466E-E040F0B4614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85E52B-F41F-98D6-1B1E-A94C99AF4B1D}"/>
              </a:ext>
            </a:extLst>
          </p:cNvPr>
          <p:cNvSpPr txBox="1"/>
          <p:nvPr/>
        </p:nvSpPr>
        <p:spPr>
          <a:xfrm>
            <a:off x="3136629" y="20357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0364929F-756C-B03D-C8BB-28E209C58231}"/>
              </a:ext>
            </a:extLst>
          </p:cNvPr>
          <p:cNvGrpSpPr/>
          <p:nvPr/>
        </p:nvGrpSpPr>
        <p:grpSpPr>
          <a:xfrm>
            <a:off x="3856629" y="2116397"/>
            <a:ext cx="4392568" cy="519919"/>
            <a:chOff x="3851840" y="1356248"/>
            <a:chExt cx="4392568" cy="5762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4FB0-7D90-3D1F-32B7-07193C4E305B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메모리 영역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8F7EEC-756B-94ED-E916-E63E5BF95F57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JVM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구조</a:t>
              </a:r>
            </a:p>
          </p:txBody>
        </p:sp>
      </p:grpSp>
      <p:grpSp>
        <p:nvGrpSpPr>
          <p:cNvPr id="45" name="Group 5">
            <a:extLst>
              <a:ext uri="{FF2B5EF4-FFF2-40B4-BE49-F238E27FC236}">
                <a16:creationId xmlns:a16="http://schemas.microsoft.com/office/drawing/2014/main" id="{6795BF0A-9A37-6637-209E-113657044F82}"/>
              </a:ext>
            </a:extLst>
          </p:cNvPr>
          <p:cNvGrpSpPr/>
          <p:nvPr/>
        </p:nvGrpSpPr>
        <p:grpSpPr>
          <a:xfrm>
            <a:off x="3131840" y="2786979"/>
            <a:ext cx="5256584" cy="649652"/>
            <a:chOff x="3131840" y="1491630"/>
            <a:chExt cx="5256584" cy="576064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7450C9EC-D9A6-A475-2A30-CD054FEF07B1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Right Triangle 4">
              <a:extLst>
                <a:ext uri="{FF2B5EF4-FFF2-40B4-BE49-F238E27FC236}">
                  <a16:creationId xmlns:a16="http://schemas.microsoft.com/office/drawing/2014/main" id="{78D941B5-1233-6291-A04C-27DDF548586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CEDC941-AA20-89EF-2960-9D5149887E36}"/>
              </a:ext>
            </a:extLst>
          </p:cNvPr>
          <p:cNvSpPr txBox="1"/>
          <p:nvPr/>
        </p:nvSpPr>
        <p:spPr>
          <a:xfrm>
            <a:off x="3131840" y="278697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945BC15B-2A55-6254-71DC-B0094E32E8A5}"/>
              </a:ext>
            </a:extLst>
          </p:cNvPr>
          <p:cNvGrpSpPr/>
          <p:nvPr/>
        </p:nvGrpSpPr>
        <p:grpSpPr>
          <a:xfrm>
            <a:off x="3851840" y="2867620"/>
            <a:ext cx="4392568" cy="519919"/>
            <a:chOff x="3851840" y="1356248"/>
            <a:chExt cx="4392568" cy="5762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0A737A-2F0A-448C-A2D2-AF71B93D5C69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참조 타입의 비교 연산과 초기화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26F67B-8788-148B-23C3-82B8CC8515F4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== ,  != , null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">
            <a:extLst>
              <a:ext uri="{FF2B5EF4-FFF2-40B4-BE49-F238E27FC236}">
                <a16:creationId xmlns:a16="http://schemas.microsoft.com/office/drawing/2014/main" id="{D2F21225-7279-95F3-A771-34D536CBC84D}"/>
              </a:ext>
            </a:extLst>
          </p:cNvPr>
          <p:cNvGrpSpPr/>
          <p:nvPr/>
        </p:nvGrpSpPr>
        <p:grpSpPr>
          <a:xfrm>
            <a:off x="3131840" y="3547057"/>
            <a:ext cx="5256584" cy="649652"/>
            <a:chOff x="3131840" y="1491630"/>
            <a:chExt cx="5256584" cy="576064"/>
          </a:xfrm>
        </p:grpSpPr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077E45A2-BBCA-7FF1-A3C7-34EC23F44DC0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Right Triangle 4">
              <a:extLst>
                <a:ext uri="{FF2B5EF4-FFF2-40B4-BE49-F238E27FC236}">
                  <a16:creationId xmlns:a16="http://schemas.microsoft.com/office/drawing/2014/main" id="{8D520E85-FA57-55E7-22CD-140A40EB36F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DD2877E-5B04-144C-86D7-3859C3532FD4}"/>
              </a:ext>
            </a:extLst>
          </p:cNvPr>
          <p:cNvSpPr txBox="1"/>
          <p:nvPr/>
        </p:nvSpPr>
        <p:spPr>
          <a:xfrm>
            <a:off x="3131840" y="354705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6">
            <a:extLst>
              <a:ext uri="{FF2B5EF4-FFF2-40B4-BE49-F238E27FC236}">
                <a16:creationId xmlns:a16="http://schemas.microsoft.com/office/drawing/2014/main" id="{7A273993-7D00-7894-D35F-7C4BA0EBCDE3}"/>
              </a:ext>
            </a:extLst>
          </p:cNvPr>
          <p:cNvGrpSpPr/>
          <p:nvPr/>
        </p:nvGrpSpPr>
        <p:grpSpPr>
          <a:xfrm>
            <a:off x="3851840" y="3627698"/>
            <a:ext cx="4392568" cy="519919"/>
            <a:chOff x="3851840" y="1356248"/>
            <a:chExt cx="4392568" cy="57621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75F59C-8675-E787-669D-80279D3218A3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문자열 타입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6870EF-F2BF-607E-57DE-DCAC64D02536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비교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길이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잘라내기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찾기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분리</a:t>
              </a:r>
            </a:p>
          </p:txBody>
        </p:sp>
      </p:grpSp>
      <p:grpSp>
        <p:nvGrpSpPr>
          <p:cNvPr id="59" name="Group 5">
            <a:extLst>
              <a:ext uri="{FF2B5EF4-FFF2-40B4-BE49-F238E27FC236}">
                <a16:creationId xmlns:a16="http://schemas.microsoft.com/office/drawing/2014/main" id="{54FFD56C-7275-C69A-0885-1BE00720DD54}"/>
              </a:ext>
            </a:extLst>
          </p:cNvPr>
          <p:cNvGrpSpPr/>
          <p:nvPr/>
        </p:nvGrpSpPr>
        <p:grpSpPr>
          <a:xfrm>
            <a:off x="3116150" y="4320052"/>
            <a:ext cx="5256584" cy="649652"/>
            <a:chOff x="3131840" y="1491630"/>
            <a:chExt cx="5256584" cy="576064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9413CE2E-42DC-F007-073E-DD77D97AE6AC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Right Triangle 4">
              <a:extLst>
                <a:ext uri="{FF2B5EF4-FFF2-40B4-BE49-F238E27FC236}">
                  <a16:creationId xmlns:a16="http://schemas.microsoft.com/office/drawing/2014/main" id="{DFE93D71-BA61-8BBD-3353-D8045BB524F3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654603-DF57-5D63-3D50-4D797AA229D3}"/>
              </a:ext>
            </a:extLst>
          </p:cNvPr>
          <p:cNvSpPr txBox="1"/>
          <p:nvPr/>
        </p:nvSpPr>
        <p:spPr>
          <a:xfrm>
            <a:off x="3116150" y="432005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3" name="Group 6">
            <a:extLst>
              <a:ext uri="{FF2B5EF4-FFF2-40B4-BE49-F238E27FC236}">
                <a16:creationId xmlns:a16="http://schemas.microsoft.com/office/drawing/2014/main" id="{11409D0A-F9A8-8284-9757-C7345A5A71CE}"/>
              </a:ext>
            </a:extLst>
          </p:cNvPr>
          <p:cNvGrpSpPr/>
          <p:nvPr/>
        </p:nvGrpSpPr>
        <p:grpSpPr>
          <a:xfrm>
            <a:off x="3836150" y="4400693"/>
            <a:ext cx="4392568" cy="519918"/>
            <a:chOff x="3851840" y="1356249"/>
            <a:chExt cx="4392568" cy="5762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38C473-5CC8-4101-10FB-BA62F7E69B3A}"/>
                </a:ext>
              </a:extLst>
            </p:cNvPr>
            <p:cNvSpPr txBox="1"/>
            <p:nvPr/>
          </p:nvSpPr>
          <p:spPr>
            <a:xfrm>
              <a:off x="3851840" y="1356249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배열 타입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EF948E0-E7AE-4331-22D9-982CAE60A38C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생성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길이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다차원 배열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배열 참조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1224136"/>
          </a:xfrm>
        </p:spPr>
        <p:txBody>
          <a:bodyPr/>
          <a:lstStyle/>
          <a:p>
            <a:pPr algn="l"/>
            <a:r>
              <a:rPr lang="en-US" altLang="ko-KR" dirty="0"/>
              <a:t>1 ~ 5 </a:t>
            </a:r>
            <a:r>
              <a:rPr lang="ko-KR" altLang="en-US" dirty="0"/>
              <a:t>장 복습 </a:t>
            </a:r>
            <a:endParaRPr lang="en-US" altLang="ko-KR" dirty="0"/>
          </a:p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315789"/>
            <a:ext cx="4320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2.1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생성</a:t>
            </a:r>
            <a:endParaRPr lang="en-US" altLang="ko-KR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0" algn="l"/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첫 글자는 문자로 중간에 </a:t>
            </a:r>
            <a:r>
              <a:rPr lang="en-US" altLang="ko-KR" sz="1600" dirty="0">
                <a:latin typeface="+mn-ea"/>
              </a:rPr>
              <a:t>$, _ </a:t>
            </a:r>
            <a:r>
              <a:rPr lang="ko-KR" altLang="en-US" sz="1600" dirty="0">
                <a:latin typeface="+mn-ea"/>
              </a:rPr>
              <a:t>포함 가능</a:t>
            </a:r>
            <a:endParaRPr lang="en-US" altLang="ko-KR" sz="1600" dirty="0">
              <a:latin typeface="+mn-ea"/>
            </a:endParaRPr>
          </a:p>
          <a:p>
            <a:pPr lvl="0" algn="l"/>
            <a:r>
              <a:rPr lang="en-US" altLang="ko-KR" sz="1600" dirty="0">
                <a:latin typeface="+mn-ea"/>
              </a:rPr>
              <a:t>    - </a:t>
            </a:r>
            <a:r>
              <a:rPr lang="ko-KR" altLang="en-US" sz="1600" dirty="0">
                <a:latin typeface="+mn-ea"/>
              </a:rPr>
              <a:t>변수 명은 </a:t>
            </a:r>
            <a:r>
              <a:rPr lang="ko-KR" altLang="en-US" sz="1600" dirty="0" err="1">
                <a:latin typeface="+mn-ea"/>
              </a:rPr>
              <a:t>카멜케이스로</a:t>
            </a:r>
            <a:r>
              <a:rPr lang="ko-KR" altLang="en-US" sz="1600" dirty="0">
                <a:latin typeface="+mn-ea"/>
              </a:rPr>
              <a:t> 이루어진 영문자</a:t>
            </a:r>
            <a:endParaRPr lang="en-US" altLang="ko-KR" sz="1600" dirty="0">
              <a:latin typeface="+mn-ea"/>
            </a:endParaRPr>
          </a:p>
          <a:p>
            <a:pPr lvl="0" algn="l"/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</a:rPr>
              <a:t>    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</a:rPr>
              <a:t>항상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</a:rPr>
              <a:t>의미있는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</a:rPr>
              <a:t> 이름을 사용</a:t>
            </a:r>
            <a:endParaRPr lang="en-US" altLang="ko-KR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lvl="0" algn="l"/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2.2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기본변수 타입</a:t>
            </a:r>
            <a:endParaRPr lang="en-US" altLang="ko-KR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0" algn="l"/>
            <a:endParaRPr lang="en-US" altLang="ko-KR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BF50B-BCF8-D8B8-4B6D-1F958C76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718" y="1015925"/>
            <a:ext cx="1718522" cy="141180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1FBED4-732A-CE75-BB2F-D0CDE605C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11436"/>
              </p:ext>
            </p:extLst>
          </p:nvPr>
        </p:nvGraphicFramePr>
        <p:xfrm>
          <a:off x="2411761" y="2528093"/>
          <a:ext cx="42484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47">
                  <a:extLst>
                    <a:ext uri="{9D8B030D-6E8A-4147-A177-3AD203B41FA5}">
                      <a16:colId xmlns:a16="http://schemas.microsoft.com/office/drawing/2014/main" val="821327871"/>
                    </a:ext>
                  </a:extLst>
                </a:gridCol>
                <a:gridCol w="1377882">
                  <a:extLst>
                    <a:ext uri="{9D8B030D-6E8A-4147-A177-3AD203B41FA5}">
                      <a16:colId xmlns:a16="http://schemas.microsoft.com/office/drawing/2014/main" val="254281040"/>
                    </a:ext>
                  </a:extLst>
                </a:gridCol>
                <a:gridCol w="1664942">
                  <a:extLst>
                    <a:ext uri="{9D8B030D-6E8A-4147-A177-3AD203B41FA5}">
                      <a16:colId xmlns:a16="http://schemas.microsoft.com/office/drawing/2014/main" val="666477313"/>
                    </a:ext>
                  </a:extLst>
                </a:gridCol>
              </a:tblGrid>
              <a:tr h="296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기본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메모리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55395"/>
                  </a:ext>
                </a:extLst>
              </a:tr>
              <a:tr h="9143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byte, 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altLang="ko-KR" sz="1400" dirty="0"/>
                        <a:t>, short, </a:t>
                      </a:r>
                    </a:p>
                    <a:p>
                      <a:pPr latinLnBrk="1"/>
                      <a:r>
                        <a:rPr lang="en-US" altLang="ko-KR" sz="1400" dirty="0"/>
                        <a:t>int, </a:t>
                      </a:r>
                    </a:p>
                    <a:p>
                      <a:pPr latinLnBrk="1"/>
                      <a:r>
                        <a:rPr lang="en-US" altLang="ko-KR" sz="14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 byte</a:t>
                      </a:r>
                    </a:p>
                    <a:p>
                      <a:pPr latinLnBrk="1"/>
                      <a:r>
                        <a:rPr lang="en-US" altLang="ko-KR" sz="1400" dirty="0"/>
                        <a:t>2 byte</a:t>
                      </a:r>
                    </a:p>
                    <a:p>
                      <a:pPr latinLnBrk="1"/>
                      <a:r>
                        <a:rPr lang="en-US" altLang="ko-KR" sz="1400" dirty="0"/>
                        <a:t>4 byte</a:t>
                      </a:r>
                    </a:p>
                    <a:p>
                      <a:pPr latinLnBrk="1"/>
                      <a:r>
                        <a:rPr lang="en-US" altLang="ko-KR" sz="1400" dirty="0"/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6853"/>
                  </a:ext>
                </a:extLst>
              </a:tr>
              <a:tr h="501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float, </a:t>
                      </a:r>
                    </a:p>
                    <a:p>
                      <a:pPr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 byte</a:t>
                      </a:r>
                    </a:p>
                    <a:p>
                      <a:pPr latinLnBrk="1"/>
                      <a:r>
                        <a:rPr lang="en-US" altLang="ko-KR" sz="1400" dirty="0"/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85233"/>
                  </a:ext>
                </a:extLst>
              </a:tr>
              <a:tr h="296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논리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boolean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35364"/>
                  </a:ext>
                </a:extLst>
              </a:tr>
              <a:tr h="296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40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684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2.2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자동 타입 변환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변수의 허용 범위가 작은 타입이 허용 범위가 큰 타입으로 자동 대체</a:t>
            </a:r>
            <a:endParaRPr lang="en-US" altLang="ko-KR" sz="1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4AA27E-0D59-90F6-ED0B-B2D15F46DE30}"/>
              </a:ext>
            </a:extLst>
          </p:cNvPr>
          <p:cNvSpPr txBox="1">
            <a:spLocks/>
          </p:cNvSpPr>
          <p:nvPr/>
        </p:nvSpPr>
        <p:spPr>
          <a:xfrm>
            <a:off x="899592" y="1707654"/>
            <a:ext cx="6264696" cy="48040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Byte  &lt;  short, char  &lt;  int  &lt;  long  &lt;  float  &lt;  double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F79E2-11E8-C4B4-4D3E-2E941625C22E}"/>
              </a:ext>
            </a:extLst>
          </p:cNvPr>
          <p:cNvSpPr txBox="1"/>
          <p:nvPr/>
        </p:nvSpPr>
        <p:spPr>
          <a:xfrm>
            <a:off x="167730" y="2353557"/>
            <a:ext cx="6840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4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문자열 변환</a:t>
            </a:r>
            <a:endParaRPr lang="en-US" altLang="ko-KR" sz="1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3BF39F-C07A-3B07-3C7F-23BC1ACF6F84}"/>
              </a:ext>
            </a:extLst>
          </p:cNvPr>
          <p:cNvSpPr txBox="1">
            <a:spLocks/>
          </p:cNvSpPr>
          <p:nvPr/>
        </p:nvSpPr>
        <p:spPr>
          <a:xfrm>
            <a:off x="1799692" y="2353557"/>
            <a:ext cx="3708412" cy="194638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Byte.parseByte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Short.parseShort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Integer.parseInt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long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Long.parseLong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Float.parseFloat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Double.parseDouble</a:t>
            </a:r>
            <a:r>
              <a:rPr lang="en-US" altLang="ko-KR" dirty="0"/>
              <a:t>();</a:t>
            </a:r>
          </a:p>
          <a:p>
            <a:pPr algn="l"/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boolean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Boolean.parseBoolean</a:t>
            </a:r>
            <a:r>
              <a:rPr lang="en-US" altLang="ko-KR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21FCD-ECEB-490E-C312-277CD4ACB266}"/>
              </a:ext>
            </a:extLst>
          </p:cNvPr>
          <p:cNvSpPr txBox="1"/>
          <p:nvPr/>
        </p:nvSpPr>
        <p:spPr>
          <a:xfrm>
            <a:off x="5148064" y="3072475"/>
            <a:ext cx="3900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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sVal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기본타입값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4317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684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2.5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변수값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출력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- </a:t>
            </a:r>
            <a:r>
              <a:rPr lang="en-US" altLang="ko-KR" sz="1600" dirty="0" err="1"/>
              <a:t>System.out.printf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나이 </a:t>
            </a:r>
            <a:r>
              <a:rPr lang="en-US" altLang="ko-KR" sz="1600" dirty="0"/>
              <a:t>: %d”, 25);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7FD890-2C24-947C-B3E4-EAD665BE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67952"/>
              </p:ext>
            </p:extLst>
          </p:nvPr>
        </p:nvGraphicFramePr>
        <p:xfrm>
          <a:off x="755576" y="1828088"/>
          <a:ext cx="5040559" cy="2111814"/>
        </p:xfrm>
        <a:graphic>
          <a:graphicData uri="http://schemas.openxmlformats.org/drawingml/2006/table">
            <a:tbl>
              <a:tblPr/>
              <a:tblGrid>
                <a:gridCol w="1656616">
                  <a:extLst>
                    <a:ext uri="{9D8B030D-6E8A-4147-A177-3AD203B41FA5}">
                      <a16:colId xmlns:a16="http://schemas.microsoft.com/office/drawing/2014/main" val="2613515626"/>
                    </a:ext>
                  </a:extLst>
                </a:gridCol>
                <a:gridCol w="3383943">
                  <a:extLst>
                    <a:ext uri="{9D8B030D-6E8A-4147-A177-3AD203B41FA5}">
                      <a16:colId xmlns:a16="http://schemas.microsoft.com/office/drawing/2014/main" val="2588023438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 %b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</a:t>
                      </a:r>
                      <a:r>
                        <a:rPr lang="en-US" altLang="ko-KR" sz="1500" b="1">
                          <a:solidFill>
                            <a:srgbClr val="990085"/>
                          </a:solidFill>
                          <a:effectLst/>
                        </a:rPr>
                        <a:t>boolean</a:t>
                      </a:r>
                      <a:r>
                        <a:rPr lang="ko-KR" altLang="en-US" sz="1500">
                          <a:effectLst/>
                        </a:rPr>
                        <a:t> 형식으로 출력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72150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 %d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정수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56604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</a:t>
                      </a:r>
                      <a:r>
                        <a:rPr lang="en-US" altLang="ko-KR" sz="1500" dirty="0">
                          <a:effectLst/>
                        </a:rPr>
                        <a:t>8</a:t>
                      </a:r>
                      <a:r>
                        <a:rPr lang="ko-KR" altLang="en-US" sz="1500" dirty="0">
                          <a:effectLst/>
                        </a:rPr>
                        <a:t>진수 정수의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13949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%x </a:t>
                      </a:r>
                      <a:r>
                        <a:rPr lang="ko-KR" altLang="en-US" sz="1500">
                          <a:effectLst/>
                        </a:rPr>
                        <a:t>또는 </a:t>
                      </a:r>
                      <a:r>
                        <a:rPr lang="en-US" altLang="ko-KR" sz="1500">
                          <a:effectLst/>
                        </a:rPr>
                        <a:t>%</a:t>
                      </a:r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</a:t>
                      </a:r>
                      <a:r>
                        <a:rPr lang="en-US" altLang="ko-KR" sz="1500">
                          <a:effectLst/>
                        </a:rPr>
                        <a:t>16</a:t>
                      </a:r>
                      <a:r>
                        <a:rPr lang="ko-KR" altLang="en-US" sz="1500">
                          <a:effectLst/>
                        </a:rPr>
                        <a:t>진수 정수의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19245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소수점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48105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%c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문자형식으로 출력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35127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문자열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85352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%n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 줄바꿈 기능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0962"/>
                  </a:ext>
                </a:extLst>
              </a:tr>
              <a:tr h="234646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 %e </a:t>
                      </a:r>
                      <a:r>
                        <a:rPr lang="ko-KR" altLang="en-US" sz="1500" dirty="0">
                          <a:effectLst/>
                        </a:rPr>
                        <a:t>또는 </a:t>
                      </a:r>
                      <a:r>
                        <a:rPr lang="en-US" altLang="ko-KR" sz="1500" dirty="0">
                          <a:effectLst/>
                        </a:rPr>
                        <a:t>%</a:t>
                      </a:r>
                      <a:r>
                        <a:rPr lang="en-US" sz="1500" dirty="0">
                          <a:effectLst/>
                        </a:rPr>
                        <a:t>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 지수 표현식의 형식으로 출력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9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53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6840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2.6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키보드 입력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패키지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임포트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import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java.util.Scanner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;</a:t>
            </a:r>
          </a:p>
          <a:p>
            <a:pPr algn="l"/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- </a:t>
            </a:r>
            <a:r>
              <a:rPr lang="ko-KR" altLang="en-US" sz="1600" dirty="0"/>
              <a:t>객체</a:t>
            </a:r>
            <a:r>
              <a:rPr lang="en-US" altLang="ko-KR" sz="1600" dirty="0"/>
              <a:t> </a:t>
            </a:r>
            <a:r>
              <a:rPr lang="ko-KR" altLang="en-US" sz="1600" dirty="0"/>
              <a:t>생성        </a:t>
            </a:r>
            <a:r>
              <a:rPr lang="en-US" altLang="ko-KR" sz="1600" dirty="0"/>
              <a:t>: Scanner </a:t>
            </a:r>
            <a:r>
              <a:rPr lang="en-US" altLang="ko-KR" sz="1600" dirty="0" err="1"/>
              <a:t>scanner</a:t>
            </a:r>
            <a:r>
              <a:rPr lang="en-US" altLang="ko-KR" sz="1600" dirty="0"/>
              <a:t> = new Scanner(System.in); </a:t>
            </a:r>
          </a:p>
          <a:p>
            <a:pPr algn="l"/>
            <a:r>
              <a:rPr lang="en-US" altLang="ko-KR" sz="1600" dirty="0"/>
              <a:t>  - </a:t>
            </a:r>
            <a:r>
              <a:rPr lang="ko-KR" altLang="en-US" sz="1600" dirty="0"/>
              <a:t>데이터 입력    </a:t>
            </a:r>
            <a:r>
              <a:rPr lang="en-US" altLang="ko-KR" sz="1600" dirty="0"/>
              <a:t>: String </a:t>
            </a:r>
            <a:r>
              <a:rPr lang="en-US" altLang="ko-KR" sz="1600" dirty="0" err="1"/>
              <a:t>sInputData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scanner.nextLine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                  int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iValue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=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scanner.nextInt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50797-4F57-610F-E09D-55CF08E6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15766"/>
            <a:ext cx="509658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7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1. int iValue1 = 5;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int iValue2 = 8;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입력된 두 변수를 표시 하고 두 변수의 값을 변경하여 표시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하시오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C859E7-29E5-F0A3-5BEF-9EAD7292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8" y="2322627"/>
            <a:ext cx="2372056" cy="905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FDF2A4-C77E-8E68-83A1-3A6238CD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67494"/>
            <a:ext cx="46869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2. 1 ~ 10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까지 입력 받은 정수 값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개를 각각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iValue1, iValue2, iValue3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에 저장하고 가장 큰 수 부터 출력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하시오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0890A2-28A2-84BB-A705-6E35F43B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88" y="1851670"/>
            <a:ext cx="2600688" cy="1295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3E4956-D7E7-27F6-6B46-7C767D58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23" y="0"/>
            <a:ext cx="42901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3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b="1" dirty="0"/>
              <a:t>연산자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68407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3.1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연산자란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?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-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주어진 식을 계산하여 결과를 얻어내는 과정을 연산이라고 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, </a:t>
            </a:r>
          </a:p>
          <a:p>
            <a:pPr lvl="0" algn="l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연산을 수행하는 기호를 연산자라고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.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F79E2-11E8-C4B4-4D3E-2E941625C22E}"/>
              </a:ext>
            </a:extLst>
          </p:cNvPr>
          <p:cNvSpPr txBox="1"/>
          <p:nvPr/>
        </p:nvSpPr>
        <p:spPr>
          <a:xfrm>
            <a:off x="167730" y="2353557"/>
            <a:ext cx="173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3.2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연산자 종류</a:t>
            </a:r>
            <a:endParaRPr lang="en-US" altLang="ko-KR" sz="16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822A53-BBE4-573D-20B3-62E2002B0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291849"/>
            <a:ext cx="6048672" cy="20882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부호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buntu Condensed" panose="020F0502020204030204" pitchFamily="34" charset="0"/>
              </a:rPr>
              <a:t>증감 연산자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++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F0502020204030204" pitchFamily="49" charset="0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Arial Unicode MS"/>
                <a:ea typeface="Fira Mono" panose="020F0502020204030204" pitchFamily="49" charset="0"/>
              </a:rPr>
              <a:t>,   a++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산술 연산자                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으로 나누는 연산 주의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비교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논리 연산자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marL="342900" lvl="0" indent="-342900" algn="l">
              <a:buAutoNum type="arabicPeriod"/>
            </a:pP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  <a:endParaRPr lang="en-US" altLang="ko-KR" dirty="0"/>
          </a:p>
          <a:p>
            <a:pPr marL="342900" lvl="0" indent="-342900" algn="l">
              <a:buAutoNum type="arabicPeriod"/>
            </a:pPr>
            <a:r>
              <a:rPr lang="ko-KR" altLang="en-US" dirty="0"/>
              <a:t>대입 연산자</a:t>
            </a:r>
            <a:endParaRPr lang="en-US" altLang="ko-KR" dirty="0"/>
          </a:p>
          <a:p>
            <a:pPr marL="342900" lvl="0" indent="-342900" algn="l">
              <a:buAutoNum type="arabicPeriod"/>
            </a:pPr>
            <a:r>
              <a:rPr lang="ko-KR" altLang="en-US" dirty="0" err="1"/>
              <a:t>삼항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</a:t>
            </a:r>
            <a:r>
              <a:rPr lang="ko-KR" altLang="en-US" dirty="0"/>
              <a:t>연산자  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조건식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?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반환값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1 :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반환값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0500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3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b="1" dirty="0"/>
              <a:t>연산자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1. int iValue1 = 5;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int iValue2 = 8;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int iValue3 = 3;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int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iRsltVal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(iValue1++) + (++iValue2) % (--iValue3) / 2 + 4;</a:t>
            </a:r>
          </a:p>
          <a:p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iRsltVal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== ??</a:t>
            </a:r>
          </a:p>
          <a:p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6666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3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b="1" dirty="0"/>
              <a:t>연산자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2.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사과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12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개씩 넣을 수 있는 박스가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100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장이 있고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금일 수확한 사과가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573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개가 있다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 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박스에 다 넣고 나면 빈 박스는 몇 개인가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?     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3B1380-8B35-74EE-2AD0-9D467F732AEF}"/>
              </a:ext>
            </a:extLst>
          </p:cNvPr>
          <p:cNvGrpSpPr/>
          <p:nvPr/>
        </p:nvGrpSpPr>
        <p:grpSpPr>
          <a:xfrm>
            <a:off x="182959" y="1976957"/>
            <a:ext cx="8799413" cy="2848373"/>
            <a:chOff x="158056" y="1851670"/>
            <a:chExt cx="8799413" cy="28483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3A778F-F0BB-7861-5771-CB774B695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776" y="1851670"/>
              <a:ext cx="6401693" cy="284837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77621C-13EA-9B35-39A8-D42B67E6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056" y="2931790"/>
              <a:ext cx="2333951" cy="543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5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</a:t>
            </a:r>
            <a:r>
              <a:rPr lang="ko-KR" altLang="en-US" b="1" dirty="0" err="1"/>
              <a:t>제어문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39006D-B6ED-D844-0ED0-08B3D3718FB3}"/>
              </a:ext>
            </a:extLst>
          </p:cNvPr>
          <p:cNvGrpSpPr/>
          <p:nvPr/>
        </p:nvGrpSpPr>
        <p:grpSpPr>
          <a:xfrm>
            <a:off x="1115616" y="1143040"/>
            <a:ext cx="6120680" cy="3677199"/>
            <a:chOff x="1115616" y="1143040"/>
            <a:chExt cx="6120680" cy="36771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F3A6680-6F47-078D-514F-25C9130D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1143040"/>
              <a:ext cx="3753374" cy="32675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62855F-8EAF-8F19-13C9-FA7CF5DACFE0}"/>
                </a:ext>
              </a:extLst>
            </p:cNvPr>
            <p:cNvSpPr txBox="1"/>
            <p:nvPr/>
          </p:nvSpPr>
          <p:spPr>
            <a:xfrm>
              <a:off x="1115616" y="4450907"/>
              <a:ext cx="612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개발자가 원하는 방향으로 코드 실행 흐름 제어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2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4B59777-D2F5-CEDF-0CB3-97ABFC6E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7614"/>
            <a:ext cx="4324954" cy="319132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데이터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590465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데이터 타입 분류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]</a:t>
            </a:r>
          </a:p>
          <a:p>
            <a:pPr algn="l"/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*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기본 타입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–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값 자체를 저장</a:t>
            </a:r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정수 타입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byte, char, short, int, long</a:t>
            </a: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실수 타입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float, double</a:t>
            </a: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논리 타입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Boolean</a:t>
            </a:r>
          </a:p>
          <a:p>
            <a:pPr algn="l"/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* </a:t>
            </a:r>
            <a:r>
              <a:rPr lang="ko-KR" alt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참조 타입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객체가 생성되는 메모리 주소 값 저장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 타입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열거 타입</a:t>
            </a:r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863941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4.1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종류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DE2D26-2C42-646E-6BD9-02A597BFDF29}"/>
              </a:ext>
            </a:extLst>
          </p:cNvPr>
          <p:cNvGrpSpPr/>
          <p:nvPr/>
        </p:nvGrpSpPr>
        <p:grpSpPr>
          <a:xfrm>
            <a:off x="107504" y="1003581"/>
            <a:ext cx="2824974" cy="3600400"/>
            <a:chOff x="1435723" y="627534"/>
            <a:chExt cx="2968990" cy="3969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91A5679-21F1-6C0B-C3F9-F55952CF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723" y="627534"/>
              <a:ext cx="2930329" cy="3969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93CD18-380D-B907-1450-62AD26C7C74A}"/>
                </a:ext>
              </a:extLst>
            </p:cNvPr>
            <p:cNvSpPr/>
            <p:nvPr/>
          </p:nvSpPr>
          <p:spPr>
            <a:xfrm>
              <a:off x="3419872" y="3274866"/>
              <a:ext cx="86409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E5E5AD-27DE-26C5-C583-19839D92ABAD}"/>
                </a:ext>
              </a:extLst>
            </p:cNvPr>
            <p:cNvSpPr/>
            <p:nvPr/>
          </p:nvSpPr>
          <p:spPr>
            <a:xfrm>
              <a:off x="3981049" y="3141615"/>
              <a:ext cx="423664" cy="20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10478C-EF78-6987-8125-6689253657A1}"/>
              </a:ext>
            </a:extLst>
          </p:cNvPr>
          <p:cNvGrpSpPr/>
          <p:nvPr/>
        </p:nvGrpSpPr>
        <p:grpSpPr>
          <a:xfrm>
            <a:off x="2548806" y="1003581"/>
            <a:ext cx="2887290" cy="3656401"/>
            <a:chOff x="1318839" y="915566"/>
            <a:chExt cx="3370571" cy="41204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0FFEA4-3CB2-F79E-472F-DF88CEFFF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839" y="915566"/>
              <a:ext cx="3370571" cy="4120463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32DB83-9CFD-AAF9-350F-A2EB82010124}"/>
                </a:ext>
              </a:extLst>
            </p:cNvPr>
            <p:cNvSpPr/>
            <p:nvPr/>
          </p:nvSpPr>
          <p:spPr>
            <a:xfrm>
              <a:off x="3342788" y="3673585"/>
              <a:ext cx="1106727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AFF7096-22EF-D01C-6EF6-F52AFDC9C956}"/>
                </a:ext>
              </a:extLst>
            </p:cNvPr>
            <p:cNvSpPr/>
            <p:nvPr/>
          </p:nvSpPr>
          <p:spPr>
            <a:xfrm>
              <a:off x="3882061" y="3435846"/>
              <a:ext cx="428740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6765BB-C824-1975-0823-1E07C18F72AD}"/>
              </a:ext>
            </a:extLst>
          </p:cNvPr>
          <p:cNvGrpSpPr/>
          <p:nvPr/>
        </p:nvGrpSpPr>
        <p:grpSpPr>
          <a:xfrm>
            <a:off x="-36512" y="987574"/>
            <a:ext cx="2824974" cy="3600400"/>
            <a:chOff x="1435723" y="627534"/>
            <a:chExt cx="2968990" cy="39694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99E6F4-9ECF-36B9-33CA-94E042EFD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723" y="627534"/>
              <a:ext cx="2930329" cy="39694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274DA6-98CB-0293-683C-1E53D9FE4BC8}"/>
                </a:ext>
              </a:extLst>
            </p:cNvPr>
            <p:cNvSpPr/>
            <p:nvPr/>
          </p:nvSpPr>
          <p:spPr>
            <a:xfrm>
              <a:off x="3419872" y="3274866"/>
              <a:ext cx="86409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A417C9-779A-5DDD-C52C-5E55B65F508E}"/>
                </a:ext>
              </a:extLst>
            </p:cNvPr>
            <p:cNvSpPr/>
            <p:nvPr/>
          </p:nvSpPr>
          <p:spPr>
            <a:xfrm>
              <a:off x="3981049" y="3141615"/>
              <a:ext cx="423664" cy="207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212933-B09A-8B1C-5411-7302C6044349}"/>
              </a:ext>
            </a:extLst>
          </p:cNvPr>
          <p:cNvGrpSpPr/>
          <p:nvPr/>
        </p:nvGrpSpPr>
        <p:grpSpPr>
          <a:xfrm>
            <a:off x="2404790" y="987574"/>
            <a:ext cx="2887290" cy="3656401"/>
            <a:chOff x="1318839" y="915566"/>
            <a:chExt cx="3370571" cy="412046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1CCE704-F33F-4DD6-2225-FFC6F290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839" y="915566"/>
              <a:ext cx="3370571" cy="4120463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ABE8227-82F2-DDED-3FA5-8BE28805F397}"/>
                </a:ext>
              </a:extLst>
            </p:cNvPr>
            <p:cNvSpPr/>
            <p:nvPr/>
          </p:nvSpPr>
          <p:spPr>
            <a:xfrm>
              <a:off x="3342788" y="3673585"/>
              <a:ext cx="1106727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DF7D066-F8A9-E543-2065-26D423A4E84F}"/>
                </a:ext>
              </a:extLst>
            </p:cNvPr>
            <p:cNvSpPr/>
            <p:nvPr/>
          </p:nvSpPr>
          <p:spPr>
            <a:xfrm>
              <a:off x="3882061" y="3435846"/>
              <a:ext cx="428740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FFFC72-CFAD-CBEE-6D5B-9674F2013AA5}"/>
              </a:ext>
            </a:extLst>
          </p:cNvPr>
          <p:cNvGrpSpPr/>
          <p:nvPr/>
        </p:nvGrpSpPr>
        <p:grpSpPr>
          <a:xfrm>
            <a:off x="5163987" y="1347614"/>
            <a:ext cx="4617385" cy="3071457"/>
            <a:chOff x="5163987" y="1347614"/>
            <a:chExt cx="4617385" cy="307145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35E626B-3C0D-0334-5AEC-157E972F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3987" y="1347614"/>
              <a:ext cx="4617385" cy="3071457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D456BE-83B1-A0E0-DC94-9DDB48F83EF6}"/>
                </a:ext>
              </a:extLst>
            </p:cNvPr>
            <p:cNvSpPr/>
            <p:nvPr/>
          </p:nvSpPr>
          <p:spPr>
            <a:xfrm>
              <a:off x="6754595" y="1491630"/>
              <a:ext cx="1129773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067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4.1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종류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43C068-C11C-5A67-8B49-668E640E07FA}"/>
              </a:ext>
            </a:extLst>
          </p:cNvPr>
          <p:cNvGrpSpPr/>
          <p:nvPr/>
        </p:nvGrpSpPr>
        <p:grpSpPr>
          <a:xfrm>
            <a:off x="683568" y="1058779"/>
            <a:ext cx="3576579" cy="3745219"/>
            <a:chOff x="179512" y="1058779"/>
            <a:chExt cx="3576579" cy="374521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99F6A23-6F28-A335-13A6-DABE83F97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058779"/>
              <a:ext cx="3576579" cy="374521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29CBFA-8E63-80D6-082E-9042A09C929F}"/>
                </a:ext>
              </a:extLst>
            </p:cNvPr>
            <p:cNvSpPr/>
            <p:nvPr/>
          </p:nvSpPr>
          <p:spPr>
            <a:xfrm>
              <a:off x="1763688" y="113159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BC4D83-11ED-B706-76A2-FD0112AD0AEB}"/>
              </a:ext>
            </a:extLst>
          </p:cNvPr>
          <p:cNvGrpSpPr/>
          <p:nvPr/>
        </p:nvGrpSpPr>
        <p:grpSpPr>
          <a:xfrm>
            <a:off x="5148064" y="843558"/>
            <a:ext cx="2376264" cy="3867894"/>
            <a:chOff x="2555776" y="411510"/>
            <a:chExt cx="2764119" cy="422793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77E6310-E3BF-E834-CFA9-DCC3FC1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776" y="411510"/>
              <a:ext cx="2764119" cy="4227934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825565C-E402-9721-D5D2-D1E40423421B}"/>
                </a:ext>
              </a:extLst>
            </p:cNvPr>
            <p:cNvSpPr/>
            <p:nvPr/>
          </p:nvSpPr>
          <p:spPr>
            <a:xfrm>
              <a:off x="4227565" y="4320480"/>
              <a:ext cx="79208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951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4.1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종류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4EF8D8-6323-F255-8416-293F6BA6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15566"/>
            <a:ext cx="3600400" cy="37157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D3095D-7F43-C277-0E7A-F2836B6D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6" y="967353"/>
            <a:ext cx="2664296" cy="36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5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4.2</a:t>
            </a:r>
            <a:r>
              <a:rPr lang="ko-KR" altLang="en-US" b="1" dirty="0"/>
              <a:t>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1. 9 9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단을 출력하는 프로그램을 작성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하시오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단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6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단을 제외하고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출력하시오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DB3940-006E-14F7-DFD3-ED603F41BAA3}"/>
              </a:ext>
            </a:extLst>
          </p:cNvPr>
          <p:cNvGrpSpPr/>
          <p:nvPr/>
        </p:nvGrpSpPr>
        <p:grpSpPr>
          <a:xfrm>
            <a:off x="2339752" y="915566"/>
            <a:ext cx="6573168" cy="3505689"/>
            <a:chOff x="2497325" y="1266311"/>
            <a:chExt cx="6573168" cy="35056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1DC35F-4929-8559-06AE-1AA1F3831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7325" y="1266311"/>
              <a:ext cx="1409897" cy="3505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2B72BF-0E46-B6A0-EB67-305D6DC0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222" y="1266311"/>
              <a:ext cx="5163271" cy="2753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7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708AA46-D590-3071-91AE-EFA8703F6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4.2</a:t>
            </a:r>
            <a:r>
              <a:rPr lang="ko-KR" altLang="en-US" b="1" dirty="0"/>
              <a:t>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15566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아래와 같이 표시되도록 코딩 </a:t>
            </a:r>
            <a:r>
              <a:rPr lang="ko-KR" altLang="en-US" sz="1400" dirty="0" err="1"/>
              <a:t>하시오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라인당 최대 별의 수는 </a:t>
            </a:r>
            <a:r>
              <a:rPr lang="en-US" altLang="ko-KR" sz="1400" dirty="0"/>
              <a:t>11 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/>
              <a:t>21 </a:t>
            </a:r>
            <a:r>
              <a:rPr lang="ko-KR" altLang="en-US" sz="1400" dirty="0"/>
              <a:t>라인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96311A-1ABF-EE20-B492-4A8A6A44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45" y="1491630"/>
            <a:ext cx="1181265" cy="3238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8B9755-7596-8258-0F00-B9485F15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0"/>
            <a:ext cx="3440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708AA46-D590-3071-91AE-EFA8703F6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4.2</a:t>
            </a:r>
            <a:r>
              <a:rPr lang="ko-KR" altLang="en-US" b="1" dirty="0"/>
              <a:t>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15566"/>
            <a:ext cx="41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아래와 같이 표시되도록 코딩 </a:t>
            </a:r>
            <a:r>
              <a:rPr lang="ko-KR" altLang="en-US" sz="1400" dirty="0" err="1"/>
              <a:t>하시오</a:t>
            </a:r>
            <a:endParaRPr lang="en-US" altLang="ko-KR" sz="1400" dirty="0"/>
          </a:p>
          <a:p>
            <a:r>
              <a:rPr lang="ko-KR" altLang="en-US" sz="1400" dirty="0"/>
              <a:t>    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들어가는 총 별의 수는 </a:t>
            </a:r>
            <a:r>
              <a:rPr lang="en-US" altLang="ko-KR" sz="1400" dirty="0"/>
              <a:t>25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00096-F690-7120-D07C-05809C1A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1710"/>
            <a:ext cx="2029108" cy="2057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26A3ED-E8C1-51A0-C96A-276560E7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913036"/>
            <a:ext cx="382958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참조타입 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C7E3A-8D8F-CDC5-B4A8-9CCC7B77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7614"/>
            <a:ext cx="4324954" cy="319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E2A34-B100-1142-CB1A-A7C0DAD1A71D}"/>
              </a:ext>
            </a:extLst>
          </p:cNvPr>
          <p:cNvSpPr txBox="1"/>
          <p:nvPr/>
        </p:nvSpPr>
        <p:spPr>
          <a:xfrm>
            <a:off x="179512" y="987574"/>
            <a:ext cx="475252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데이터 타입 분류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]</a:t>
            </a:r>
          </a:p>
          <a:p>
            <a:pPr algn="l"/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*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기본 타입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–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값 자체를 저장</a:t>
            </a:r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정수 타입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byte, char, short, int, long</a:t>
            </a: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실수 타입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float, double</a:t>
            </a: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논리 타입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Boolean</a:t>
            </a:r>
          </a:p>
          <a:p>
            <a:pPr algn="l"/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* </a:t>
            </a:r>
            <a:r>
              <a:rPr lang="ko-KR" alt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참조 타입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–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객체가 생성되는 메모리 주소 값 저장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String </a:t>
            </a: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배열 타입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열거 타입</a:t>
            </a:r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-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407631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.1 String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E2A34-B100-1142-CB1A-A7C0DAD1A71D}"/>
              </a:ext>
            </a:extLst>
          </p:cNvPr>
          <p:cNvSpPr txBox="1"/>
          <p:nvPr/>
        </p:nvSpPr>
        <p:spPr>
          <a:xfrm>
            <a:off x="179512" y="987574"/>
            <a:ext cx="88569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* String </a:t>
            </a:r>
            <a:r>
              <a:rPr lang="ko-KR" alt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관련 함수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1. 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equals()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객체의 주소와 상관없이 해당 변수의 내부 문자열만 비교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2. </a:t>
            </a:r>
            <a:r>
              <a:rPr lang="en-US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charAt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(int</a:t>
            </a:r>
            <a:r>
              <a:rPr lang="ko-KR" altLang="en-US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n)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: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특정 위치의 문자열 추출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*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문자열 인덱스는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0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부터 시작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3.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String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substring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(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start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) </a:t>
            </a:r>
            <a:r>
              <a:rPr lang="ko-KR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객체 </a:t>
            </a:r>
            <a:r>
              <a:rPr lang="ko-KR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start위치부터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끝까지 문자열 발췌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4.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String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substrnig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(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start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,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end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) </a:t>
            </a:r>
            <a:r>
              <a:rPr lang="ko-KR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객체에서 </a:t>
            </a:r>
            <a:r>
              <a:rPr lang="ko-KR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start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부터 </a:t>
            </a:r>
            <a:r>
              <a:rPr lang="ko-KR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end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직전까지 문자열 발췌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5.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indexOf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(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ch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) </a:t>
            </a:r>
            <a:r>
              <a:rPr lang="ko-KR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객체에서 </a:t>
            </a:r>
            <a:r>
              <a:rPr lang="ko-KR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ch문자가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첫번째로 발견된 위치를 반환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없으면 -1반환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6.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int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indexOf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(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String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str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) </a:t>
            </a:r>
            <a:r>
              <a:rPr lang="ko-KR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현재 문자열 객체에서 </a:t>
            </a:r>
            <a:r>
              <a:rPr lang="ko-KR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str를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찾아서 존재하면 첫째문자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위치를 반환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없으면 -1반환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7.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length()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특정 문자열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에서 문자 개수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추출   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8.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replace()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문자열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에서 특정 문자열을  다른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문자열로 교체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9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r>
              <a:rPr lang="en-US" altLang="ko-KR" sz="105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split(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String</a:t>
            </a:r>
            <a:r>
              <a:rPr lang="ko-KR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solidFill>
                  <a:srgbClr val="193DA9"/>
                </a:solidFill>
                <a:latin typeface="Arial" panose="020B0604020202020204" pitchFamily="34" charset="0"/>
              </a:rPr>
              <a:t>str</a:t>
            </a:r>
            <a:r>
              <a:rPr lang="en-US" altLang="ko-KR" sz="1400" b="1" dirty="0">
                <a:solidFill>
                  <a:srgbClr val="193DA9"/>
                </a:solidFill>
                <a:latin typeface="Arial" panose="020B0604020202020204" pitchFamily="34" charset="0"/>
              </a:rPr>
              <a:t>)</a:t>
            </a:r>
            <a:r>
              <a:rPr lang="en-US" altLang="ko-KR" sz="1050" b="1" dirty="0">
                <a:solidFill>
                  <a:srgbClr val="193DA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문자열을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특정 구분자를 사용하여 따로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분리하여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문자열 추출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endParaRPr lang="ko-KR" altLang="en-US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37303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.2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배열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E2A34-B100-1142-CB1A-A7C0DAD1A71D}"/>
              </a:ext>
            </a:extLst>
          </p:cNvPr>
          <p:cNvSpPr txBox="1"/>
          <p:nvPr/>
        </p:nvSpPr>
        <p:spPr>
          <a:xfrm>
            <a:off x="179512" y="987574"/>
            <a:ext cx="88569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배열이란 동일한 데이터 타입을 가지는 데이터 구조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하나의 변수로 여러 인스턴스를 표현하는 것</a:t>
            </a:r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{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1,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2,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값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3….. }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int[]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{1, 2};</a:t>
            </a:r>
          </a:p>
          <a:p>
            <a:endParaRPr lang="en-US" altLang="ko-KR" sz="14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ko-KR" altLang="en-US" sz="1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= new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변수타입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길이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;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int[]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int[2];</a:t>
            </a: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.length;</a:t>
            </a:r>
          </a:p>
          <a:p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타입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[][]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변수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타입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[1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차원수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][2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차원수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];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int[][]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 new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int[2][3];</a:t>
            </a:r>
          </a:p>
          <a:p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iScores.length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== 2</a:t>
            </a:r>
          </a:p>
          <a:p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iScores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[0].length  == 3</a:t>
            </a:r>
          </a:p>
          <a:p>
            <a:endParaRPr lang="ko-KR" altLang="en-US" sz="1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00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.3</a:t>
            </a:r>
            <a:r>
              <a:rPr lang="ko-KR" altLang="en-US" b="1" dirty="0"/>
              <a:t> 참조타입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10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개의 임의의 정수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( 1~10)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를 중복되지 않게 배열에 등록하고 표시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하시오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1EFC2-7E78-B192-0081-6A69E27C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30184"/>
            <a:ext cx="1629002" cy="2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CAC1C-0736-08C0-1656-61A79351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72" y="8012"/>
            <a:ext cx="43124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메모리 영역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727D5F-E7F8-5E07-6B97-D2AEBCC36024}"/>
              </a:ext>
            </a:extLst>
          </p:cNvPr>
          <p:cNvGrpSpPr/>
          <p:nvPr/>
        </p:nvGrpSpPr>
        <p:grpSpPr>
          <a:xfrm>
            <a:off x="1547664" y="987574"/>
            <a:ext cx="5457838" cy="3814252"/>
            <a:chOff x="1843081" y="1141462"/>
            <a:chExt cx="5457838" cy="38142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7E18DE-3E90-8446-1538-3811DA2C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081" y="1141462"/>
              <a:ext cx="5457838" cy="35064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42EB4C-2A10-A377-2904-84864976978C}"/>
                </a:ext>
              </a:extLst>
            </p:cNvPr>
            <p:cNvSpPr txBox="1"/>
            <p:nvPr/>
          </p:nvSpPr>
          <p:spPr>
            <a:xfrm>
              <a:off x="3434181" y="4647937"/>
              <a:ext cx="22756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400" b="1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&lt; JVM </a:t>
              </a:r>
              <a:r>
                <a:rPr lang="ko-KR" altLang="en-US" sz="1400" b="1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의 전체적인 구조 </a:t>
              </a:r>
              <a:r>
                <a:rPr lang="en-US" altLang="ko-KR" sz="1400" b="1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&gt;</a:t>
              </a:r>
              <a:endPara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8C900F-BC50-CE90-3B9E-8CA8E6FF100D}"/>
              </a:ext>
            </a:extLst>
          </p:cNvPr>
          <p:cNvSpPr txBox="1"/>
          <p:nvPr/>
        </p:nvSpPr>
        <p:spPr>
          <a:xfrm>
            <a:off x="107504" y="1898893"/>
            <a:ext cx="3325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-apple-system"/>
              </a:rPr>
              <a:t>Class </a:t>
            </a:r>
            <a:r>
              <a:rPr lang="ko-KR" altLang="en-US" sz="12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-apple-system"/>
              </a:rPr>
              <a:t>파일을 불러와서 메모리에 저장하는 역할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59E7EF-C168-763C-02AE-924DC3101076}"/>
              </a:ext>
            </a:extLst>
          </p:cNvPr>
          <p:cNvCxnSpPr>
            <a:cxnSpLocks/>
          </p:cNvCxnSpPr>
          <p:nvPr/>
        </p:nvCxnSpPr>
        <p:spPr>
          <a:xfrm flipH="1" flipV="1">
            <a:off x="2843808" y="2175892"/>
            <a:ext cx="1039650" cy="115907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87557A-BB40-CB4C-3364-9302AF6B27DD}"/>
              </a:ext>
            </a:extLst>
          </p:cNvPr>
          <p:cNvSpPr txBox="1"/>
          <p:nvPr/>
        </p:nvSpPr>
        <p:spPr>
          <a:xfrm>
            <a:off x="5580112" y="2510775"/>
            <a:ext cx="3469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-apple-system"/>
              </a:rPr>
              <a:t>Byte Code</a:t>
            </a:r>
            <a:r>
              <a:rPr lang="ko-KR" altLang="en-US" sz="12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-apple-system"/>
              </a:rPr>
              <a:t>를 명령어 단위로 분류하여 하나씩 실행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EF7CD9-9218-D0C7-9311-3AB83EF317CB}"/>
              </a:ext>
            </a:extLst>
          </p:cNvPr>
          <p:cNvCxnSpPr>
            <a:cxnSpLocks/>
          </p:cNvCxnSpPr>
          <p:nvPr/>
        </p:nvCxnSpPr>
        <p:spPr>
          <a:xfrm flipV="1">
            <a:off x="5508104" y="2787774"/>
            <a:ext cx="432048" cy="5471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87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pPr algn="l"/>
            <a:r>
              <a:rPr lang="en-US" altLang="ko-KR" b="1" dirty="0"/>
              <a:t>5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.3</a:t>
            </a:r>
            <a:r>
              <a:rPr lang="ko-KR" altLang="en-US" b="1" dirty="0"/>
              <a:t> 참조타입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FDEB8-D758-AD4C-CFA7-FF3952EBCB27}"/>
              </a:ext>
            </a:extLst>
          </p:cNvPr>
          <p:cNvSpPr txBox="1"/>
          <p:nvPr/>
        </p:nvSpPr>
        <p:spPr>
          <a:xfrm>
            <a:off x="179512" y="1203598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10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개의 임의의 정수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( 1~10)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를 중복되지 않게 배열에 등록하고 오름차순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소팅하시오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D14F3-C94F-E414-0FD3-BC9DCA11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14486"/>
            <a:ext cx="1676634" cy="45726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65A73D-C388-B076-AE5F-A47C4DC48485}"/>
              </a:ext>
            </a:extLst>
          </p:cNvPr>
          <p:cNvGrpSpPr/>
          <p:nvPr/>
        </p:nvGrpSpPr>
        <p:grpSpPr>
          <a:xfrm>
            <a:off x="662852" y="123483"/>
            <a:ext cx="8301636" cy="4896533"/>
            <a:chOff x="275625" y="27434"/>
            <a:chExt cx="8301636" cy="489653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4B9FF5-7689-3F98-2E4F-DABD5BC93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25" y="27434"/>
              <a:ext cx="4296375" cy="489653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B6550D-2174-54E0-9E8D-2BB1BB4B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9992" y="1942226"/>
              <a:ext cx="4077269" cy="2981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6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755E4A-8BAF-0201-0ED5-0ECBDB44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822"/>
            <a:ext cx="4499992" cy="233722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2.1 </a:t>
            </a:r>
            <a:r>
              <a:rPr lang="ko-KR" altLang="en-US" dirty="0"/>
              <a:t>메모리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97E64-57CE-1AD1-C4EE-A4F367BE22FB}"/>
              </a:ext>
            </a:extLst>
          </p:cNvPr>
          <p:cNvSpPr txBox="1"/>
          <p:nvPr/>
        </p:nvSpPr>
        <p:spPr>
          <a:xfrm>
            <a:off x="4553446" y="854592"/>
            <a:ext cx="409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1. Method Area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Class,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전역변수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Static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변수 및 상수 정보가 저장되는 공간</a:t>
            </a:r>
            <a:endParaRPr lang="en-US" altLang="ko-KR" sz="12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모든 스레드에서 정보가 공유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56B55-58D7-E76B-2F5C-E1D2D55ED439}"/>
              </a:ext>
            </a:extLst>
          </p:cNvPr>
          <p:cNvSpPr txBox="1"/>
          <p:nvPr/>
        </p:nvSpPr>
        <p:spPr>
          <a:xfrm>
            <a:off x="4553446" y="1634489"/>
            <a:ext cx="409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 Heap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동적으로 생성된 데이터가 저장되는 공간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(new,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Array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등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참조타입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Reference Type)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의 데이터가 저장되는 공간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768C3-4974-1010-B19E-A222646BFC3E}"/>
              </a:ext>
            </a:extLst>
          </p:cNvPr>
          <p:cNvSpPr txBox="1"/>
          <p:nvPr/>
        </p:nvSpPr>
        <p:spPr>
          <a:xfrm>
            <a:off x="4553446" y="2355726"/>
            <a:ext cx="4097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3. Stack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잠시 사용되고 필요가 없어지는 데이터가 저장되는 공간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참조타입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Reference Type)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일 경우에는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Heap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저장된 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데이터의 주소 값을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Stack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저장해서 사용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DEC3F-33B4-FBAD-7759-52AF3504BF21}"/>
              </a:ext>
            </a:extLst>
          </p:cNvPr>
          <p:cNvSpPr txBox="1"/>
          <p:nvPr/>
        </p:nvSpPr>
        <p:spPr>
          <a:xfrm>
            <a:off x="4499992" y="3244640"/>
            <a:ext cx="4097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4. PC Register</a:t>
            </a:r>
          </a:p>
          <a:p>
            <a:pPr algn="l"/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스레드가 생성되면서 생기는 공간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D1B4E-648C-DCCB-D140-FF6719F69E34}"/>
              </a:ext>
            </a:extLst>
          </p:cNvPr>
          <p:cNvSpPr txBox="1"/>
          <p:nvPr/>
        </p:nvSpPr>
        <p:spPr>
          <a:xfrm>
            <a:off x="4499992" y="3818962"/>
            <a:ext cx="409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5. Native Method Stack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-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Java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 아닌 다른 언어 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(C, C++)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로 구성된 메소드를 실행이 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필요할 때 사용되는 공간</a:t>
            </a:r>
          </a:p>
        </p:txBody>
      </p:sp>
    </p:spTree>
    <p:extLst>
      <p:ext uri="{BB962C8B-B14F-4D97-AF65-F5344CB8AC3E}">
        <p14:creationId xmlns:p14="http://schemas.microsoft.com/office/powerpoint/2010/main" val="101960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2.2 </a:t>
            </a:r>
            <a:r>
              <a:rPr lang="ko-KR" altLang="en-US" dirty="0"/>
              <a:t>메모리 영역 </a:t>
            </a:r>
            <a:r>
              <a:rPr lang="en-US" altLang="ko-KR" dirty="0"/>
              <a:t>– Heap, Stack </a:t>
            </a:r>
            <a:r>
              <a:rPr lang="ko-KR" altLang="en-US" dirty="0"/>
              <a:t>비교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89D5A0-D991-1B6B-50D6-7844D8D7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31590"/>
            <a:ext cx="805060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메모리는 애플리케이션의 모든 부분에서 사용되며,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 Unicode M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메모리는 하나의 스레드가 실행될 때 사용.</a:t>
            </a:r>
            <a:endParaRPr lang="en-US" altLang="ko-K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과 메서드 공간에 저장된 객체는 어디서든지 접근이 가능하지만,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메모리는 다른 스레드가 접근할 수 없다.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언제든지 객체가 생성되면 항상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공간에 저장되며,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 Unicode MS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공간에 있는 객체를 참조만 한다.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ko-KR" sz="1600" dirty="0">
                <a:latin typeface="Arial Unicode MS"/>
              </a:rPr>
              <a:t>   </a:t>
            </a:r>
            <a:r>
              <a:rPr lang="en-US" altLang="ko-KR" sz="1600" dirty="0">
                <a:latin typeface="Arial Unicode MS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primitive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타입의 지역변수와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 Unicode MS"/>
              </a:rPr>
              <a:t>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공간에 있는 객체 참조 변수만 갖고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스택메모리의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생명주기는 매우 짧으며,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 Unicode MS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메모리는 애플리케이션의 시작부터 끝까지 살아남는다.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메모리가 가득차면 자바에서는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java.lang.StackOverFlowError를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발생.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ko-KR" sz="1600" dirty="0">
                <a:latin typeface="Arial Unicode MS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메모리가 가득차면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java.lang.OutOfMemoryError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에러를 발생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 사이즈는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메모리와 비교했을 때 매우 적다.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스택 메모리는 간단한 메모리 할당 방법(LIFO)를 사용하므로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메모리보다 빠르다.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460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참조 타입 의 비교 연산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B1DE0-2B4E-4C21-0E16-CAA74FABB035}"/>
              </a:ext>
            </a:extLst>
          </p:cNvPr>
          <p:cNvSpPr txBox="1"/>
          <p:nvPr/>
        </p:nvSpPr>
        <p:spPr>
          <a:xfrm>
            <a:off x="4704675" y="2225509"/>
            <a:ext cx="4097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==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hobby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!=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hobby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59C66D-6BD6-6C2D-1250-8DE7A85ACDE8}"/>
              </a:ext>
            </a:extLst>
          </p:cNvPr>
          <p:cNvGrpSpPr/>
          <p:nvPr/>
        </p:nvGrpSpPr>
        <p:grpSpPr>
          <a:xfrm>
            <a:off x="971600" y="1275606"/>
            <a:ext cx="3384376" cy="3129957"/>
            <a:chOff x="971600" y="1275606"/>
            <a:chExt cx="3384376" cy="312995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EC8145-70A0-E09E-1852-BB88332E5276}"/>
                </a:ext>
              </a:extLst>
            </p:cNvPr>
            <p:cNvGrpSpPr/>
            <p:nvPr/>
          </p:nvGrpSpPr>
          <p:grpSpPr>
            <a:xfrm>
              <a:off x="971600" y="1275606"/>
              <a:ext cx="3384376" cy="3129957"/>
              <a:chOff x="1187624" y="1779662"/>
              <a:chExt cx="2620861" cy="262590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4E558DE-CEC2-01E8-3347-6DF563C4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624" y="1779662"/>
                <a:ext cx="2620861" cy="2625901"/>
              </a:xfrm>
              <a:prstGeom prst="rect">
                <a:avLst/>
              </a:prstGeom>
            </p:spPr>
          </p:pic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1291669-6F8C-9125-DF86-5474D6EA9E18}"/>
                  </a:ext>
                </a:extLst>
              </p:cNvPr>
              <p:cNvSpPr/>
              <p:nvPr/>
            </p:nvSpPr>
            <p:spPr>
              <a:xfrm>
                <a:off x="3062846" y="2231325"/>
                <a:ext cx="239147" cy="1440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7CD93AC-F6A2-3551-79AE-D4B04E004E33}"/>
                  </a:ext>
                </a:extLst>
              </p:cNvPr>
              <p:cNvSpPr/>
              <p:nvPr/>
            </p:nvSpPr>
            <p:spPr>
              <a:xfrm>
                <a:off x="3060192" y="2897879"/>
                <a:ext cx="229816" cy="1440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6654A8B-0C82-B8C3-7590-E0772F424189}"/>
                  </a:ext>
                </a:extLst>
              </p:cNvPr>
              <p:cNvSpPr/>
              <p:nvPr/>
            </p:nvSpPr>
            <p:spPr>
              <a:xfrm>
                <a:off x="3047930" y="3898847"/>
                <a:ext cx="243953" cy="1440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F8102F-4365-DBC2-44F2-F687B94EC111}"/>
                </a:ext>
              </a:extLst>
            </p:cNvPr>
            <p:cNvSpPr txBox="1"/>
            <p:nvPr/>
          </p:nvSpPr>
          <p:spPr>
            <a:xfrm>
              <a:off x="3345483" y="3744435"/>
              <a:ext cx="3912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0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var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88889-26FD-D74B-1ED8-5A9A52BA444F}"/>
                </a:ext>
              </a:extLst>
            </p:cNvPr>
            <p:cNvSpPr txBox="1"/>
            <p:nvPr/>
          </p:nvSpPr>
          <p:spPr>
            <a:xfrm>
              <a:off x="3333391" y="2560817"/>
              <a:ext cx="4387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obj2</a:t>
              </a:r>
              <a:endParaRPr lang="en-US" altLang="ko-KR" sz="11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4B8E2D-2B5A-72FD-42DA-37AB48DCE8DB}"/>
                </a:ext>
              </a:extLst>
            </p:cNvPr>
            <p:cNvSpPr txBox="1"/>
            <p:nvPr/>
          </p:nvSpPr>
          <p:spPr>
            <a:xfrm>
              <a:off x="3326226" y="1762995"/>
              <a:ext cx="43444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rPr>
                <a:t>obj1</a:t>
              </a:r>
              <a:endParaRPr lang="en-US" altLang="ko-KR" sz="11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015B1C-3974-6B4A-E15F-862253753443}"/>
              </a:ext>
            </a:extLst>
          </p:cNvPr>
          <p:cNvSpPr txBox="1"/>
          <p:nvPr/>
        </p:nvSpPr>
        <p:spPr>
          <a:xfrm>
            <a:off x="4681079" y="3513602"/>
            <a:ext cx="4097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name1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==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name2 </a:t>
            </a:r>
          </a:p>
          <a:p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name1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!=</a:t>
            </a:r>
            <a:r>
              <a:rPr lang="ko-KR" altLang="en-US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name2</a:t>
            </a:r>
            <a:endParaRPr lang="en-US" altLang="ko-KR" sz="12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87B90B-8EFE-FA50-9217-78F19F60A299}"/>
              </a:ext>
            </a:extLst>
          </p:cNvPr>
          <p:cNvSpPr txBox="1"/>
          <p:nvPr/>
        </p:nvSpPr>
        <p:spPr>
          <a:xfrm>
            <a:off x="4704675" y="1239775"/>
            <a:ext cx="3168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B050"/>
                </a:solidFill>
                <a:highlight>
                  <a:srgbClr val="FFFFFF"/>
                </a:highlight>
                <a:latin typeface="-apple-system"/>
              </a:rPr>
              <a:t>참조타입 변수에서 </a:t>
            </a:r>
            <a:r>
              <a:rPr lang="en-US" altLang="ko-KR" sz="1400" dirty="0">
                <a:solidFill>
                  <a:srgbClr val="00B050"/>
                </a:solidFill>
                <a:highlight>
                  <a:srgbClr val="FFFFFF"/>
                </a:highlight>
                <a:latin typeface="-apple-system"/>
              </a:rPr>
              <a:t>== , != </a:t>
            </a:r>
            <a:r>
              <a:rPr lang="ko-KR" altLang="en-US" sz="1400" dirty="0">
                <a:solidFill>
                  <a:srgbClr val="00B050"/>
                </a:solidFill>
                <a:highlight>
                  <a:srgbClr val="FFFFFF"/>
                </a:highlight>
                <a:latin typeface="-apple-system"/>
              </a:rPr>
              <a:t>연산자는 </a:t>
            </a:r>
            <a:endParaRPr lang="en-US" altLang="ko-KR" sz="1400" dirty="0">
              <a:solidFill>
                <a:srgbClr val="00B050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dirty="0">
                <a:solidFill>
                  <a:srgbClr val="00B050"/>
                </a:solidFill>
                <a:highlight>
                  <a:srgbClr val="FFFFFF"/>
                </a:highlight>
                <a:latin typeface="-apple-system"/>
              </a:rPr>
              <a:t>메모리 주소를 비교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74465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3035</Words>
  <Application>Microsoft Office PowerPoint</Application>
  <PresentationFormat>화면 슬라이드 쇼(16:9)</PresentationFormat>
  <Paragraphs>505</Paragraphs>
  <Slides>60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60</vt:i4>
      </vt:variant>
    </vt:vector>
  </HeadingPairs>
  <TitlesOfParts>
    <vt:vector size="73" baseType="lpstr">
      <vt:lpstr>AppleSDGothicNeo</vt:lpstr>
      <vt:lpstr>-apple-system</vt:lpstr>
      <vt:lpstr>Arial Unicode MS</vt:lpstr>
      <vt:lpstr>Nanum Gothic</vt:lpstr>
      <vt:lpstr>Noto Serif KR</vt:lpstr>
      <vt:lpstr>맑은 고딕</vt:lpstr>
      <vt:lpstr>Arial</vt:lpstr>
      <vt:lpstr>Nunito</vt:lpstr>
      <vt:lpstr>Ubuntu Condensed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270</cp:revision>
  <dcterms:created xsi:type="dcterms:W3CDTF">2016-12-05T23:26:54Z</dcterms:created>
  <dcterms:modified xsi:type="dcterms:W3CDTF">2024-10-10T12:01:03Z</dcterms:modified>
</cp:coreProperties>
</file>