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47"/>
  </p:notesMasterIdLst>
  <p:sldIdLst>
    <p:sldId id="256" r:id="rId4"/>
    <p:sldId id="261" r:id="rId5"/>
    <p:sldId id="301" r:id="rId6"/>
    <p:sldId id="331" r:id="rId7"/>
    <p:sldId id="330" r:id="rId8"/>
    <p:sldId id="303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만석 하" initials="만하" lastIdx="1" clrIdx="0">
    <p:extLst>
      <p:ext uri="{19B8F6BF-5375-455C-9EA6-DF929625EA0E}">
        <p15:presenceInfo xmlns:p15="http://schemas.microsoft.com/office/powerpoint/2012/main" userId="2f53c5e82287cc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28" autoAdjust="0"/>
  </p:normalViewPr>
  <p:slideViewPr>
    <p:cSldViewPr>
      <p:cViewPr varScale="1">
        <p:scale>
          <a:sx n="170" d="100"/>
          <a:sy n="170" d="100"/>
        </p:scale>
        <p:origin x="186" y="12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commentAuthors" Target="commentAuthors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FBFBB-1EF0-42A7-A90C-1F3A2C122498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99E6B-138D-41DD-9AA7-596E528DE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873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542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979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6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402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30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32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498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975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298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739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877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87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27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5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02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065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98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617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775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934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516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063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5345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96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094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668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6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63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328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99E6B-138D-41DD-9AA7-596E528DE9F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69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2 </a:t>
            </a:r>
            <a:r>
              <a:rPr lang="ko-KR" altLang="en-US" sz="3600" dirty="0">
                <a:ea typeface="맑은 고딕" pitchFamily="50" charset="-127"/>
              </a:rPr>
              <a:t>학기</a:t>
            </a:r>
            <a:endParaRPr lang="en-US" altLang="ko-KR" sz="3600" dirty="0">
              <a:ea typeface="맑은 고딕" pitchFamily="50" charset="-127"/>
            </a:endParaRPr>
          </a:p>
          <a:p>
            <a:r>
              <a:rPr lang="en-US" altLang="ko-KR" sz="3600" dirty="0">
                <a:ea typeface="맑은 고딕" pitchFamily="50" charset="-127"/>
              </a:rPr>
              <a:t>JAVA</a:t>
            </a:r>
            <a:r>
              <a:rPr lang="ko-KR" altLang="en-US" sz="3600" dirty="0">
                <a:ea typeface="맑은 고딕" pitchFamily="50" charset="-127"/>
              </a:rPr>
              <a:t> </a:t>
            </a:r>
            <a:r>
              <a:rPr lang="en-US" altLang="ko-KR" sz="3600" dirty="0">
                <a:ea typeface="맑은 고딕" pitchFamily="50" charset="-127"/>
              </a:rPr>
              <a:t>Class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‘</a:t>
            </a:r>
            <a:r>
              <a:rPr lang="ko-KR" altLang="en-US" b="1" dirty="0"/>
              <a:t>이것이 자바다 </a:t>
            </a:r>
            <a:r>
              <a:rPr lang="en-US" altLang="ko-KR" b="1" dirty="0"/>
              <a:t>3</a:t>
            </a:r>
            <a:r>
              <a:rPr lang="ko-KR" altLang="en-US" b="1" dirty="0"/>
              <a:t>판</a:t>
            </a:r>
            <a:r>
              <a:rPr lang="en-US" altLang="ko-KR" b="1" dirty="0"/>
              <a:t>’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Made by Lewis 2024.09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1E1BAD-CE5E-E27B-3C3A-E219794371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61175"/>
            <a:ext cx="871818" cy="48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1.5 </a:t>
            </a:r>
            <a:r>
              <a:rPr lang="ko-KR" altLang="en-US" dirty="0"/>
              <a:t>객체지향 프로그래밍 특징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231619"/>
            <a:ext cx="9036496" cy="30931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캡슐화(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encapsulation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 dirty="0">
                <a:solidFill>
                  <a:srgbClr val="212529"/>
                </a:solidFill>
                <a:ea typeface="-apple-system"/>
              </a:rPr>
              <a:t>  -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데이터와 함수를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 panose="020B0509050000020004" pitchFamily="49" charset="0"/>
              </a:rPr>
              <a:t>하나의 단위로 묶는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 panose="020B0509050000020004" pitchFamily="49" charset="0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 panose="020B0509050000020004" pitchFamily="49" charset="0"/>
              </a:rPr>
              <a:t>것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 dirty="0">
                <a:solidFill>
                  <a:srgbClr val="212529"/>
                </a:solidFill>
                <a:latin typeface="Arial Unicode MS"/>
                <a:ea typeface="Fira Mono" panose="020B0509050000020004" pitchFamily="49" charset="0"/>
              </a:rPr>
              <a:t>  -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데이터와 코드의 형태를 외부로부터 알 수 없게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하고, 데이터 구조와 역할, 가능을 하나의 캡슐형태로 만드는 방법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300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추상화 (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abstraction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 -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객체의 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 panose="020B0509050000020004" pitchFamily="49" charset="0"/>
              </a:rPr>
              <a:t>공통적인 특징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(속성과 기능)을 추출하여 정의하는 것</a:t>
            </a:r>
            <a:b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</a:b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    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ex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ea typeface="-apple-system"/>
              </a:rPr>
              <a:t>) 동물 &lt; 포유류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300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상속성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inheritance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 -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자식(하위) 클래스가 부모(상위) 클래스의 특성과 기능을 재사용 + 새로운 하위 클래스에 새로운 기능 추가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 dirty="0">
                <a:solidFill>
                  <a:srgbClr val="212529"/>
                </a:solidFill>
                <a:ea typeface="-apple-system"/>
              </a:rPr>
              <a:t>  -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캡슐화를 유지하면서 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오버라이딩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</a:t>
            </a:r>
            <a:r>
              <a:rPr kumimoji="0" lang="ko-KR" altLang="ko-KR" sz="13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overriding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: 상속받은 기능만 수정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,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재정의)작업을 진행하여 클래스의 재사용이 용이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 dirty="0">
                <a:solidFill>
                  <a:srgbClr val="212529"/>
                </a:solidFill>
                <a:ea typeface="-apple-system"/>
              </a:rPr>
              <a:t>     </a:t>
            </a:r>
            <a:r>
              <a:rPr lang="en-US" altLang="ko-KR" sz="1300" dirty="0">
                <a:solidFill>
                  <a:srgbClr val="212529"/>
                </a:solidFill>
                <a:ea typeface="-apple-system"/>
                <a:sym typeface="Wingdings" panose="05000000000000000000" pitchFamily="2" charset="2"/>
              </a:rPr>
              <a:t>-&gt;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코드 중복 없애기 위함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300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다형성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(</a:t>
            </a:r>
            <a:r>
              <a:rPr kumimoji="0" lang="ko-KR" altLang="ko-KR" sz="13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polymorphism</a:t>
            </a:r>
            <a:r>
              <a:rPr kumimoji="0" lang="ko-KR" altLang="ko-KR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   </a:t>
            </a:r>
            <a:r>
              <a:rPr lang="en-US" altLang="ko-KR" sz="1300" dirty="0">
                <a:solidFill>
                  <a:srgbClr val="212529"/>
                </a:solidFill>
                <a:ea typeface="-apple-system"/>
              </a:rPr>
              <a:t>- </a:t>
            </a:r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하나의 변수, 또는 함수가 상황에 따라 다른 의미로 해석(응답)될 수 있는 것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41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 </a:t>
            </a:r>
            <a:r>
              <a:rPr lang="ko-KR" altLang="en-US" dirty="0"/>
              <a:t>클래스 생성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02" y="1275606"/>
            <a:ext cx="9036496" cy="18928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클래스 선언</a:t>
            </a:r>
            <a:endParaRPr kumimoji="0" lang="en-US" altLang="ko-KR" sz="1300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solidFill>
                  <a:srgbClr val="212529"/>
                </a:solidFill>
                <a:ea typeface="-apple-system"/>
              </a:rPr>
              <a:t>  - 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객체 생성을 위한 설계도 작성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 dirty="0">
                <a:solidFill>
                  <a:srgbClr val="212529"/>
                </a:solidFill>
                <a:latin typeface="Arial Unicode MS"/>
                <a:ea typeface="Fira Mono" panose="020B0509050000020004" pitchFamily="49" charset="0"/>
              </a:rPr>
              <a:t>  - </a:t>
            </a:r>
            <a:r>
              <a:rPr lang="ko-KR" altLang="en-US" sz="1300" dirty="0">
                <a:solidFill>
                  <a:srgbClr val="212529"/>
                </a:solidFill>
                <a:latin typeface="Arial Unicode MS"/>
                <a:ea typeface="Fira Mono" panose="020B0509050000020004" pitchFamily="49" charset="0"/>
              </a:rPr>
              <a:t>클래스명은 첫 문자를 대문자로 카멜 스타일로 작성한다</a:t>
            </a:r>
            <a:r>
              <a:rPr lang="en-US" altLang="ko-KR" sz="1300" dirty="0">
                <a:solidFill>
                  <a:srgbClr val="212529"/>
                </a:solidFill>
                <a:latin typeface="Arial Unicode MS"/>
                <a:ea typeface="Fira Mono" panose="020B05090500000200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 panose="020B0509050000020004" pitchFamily="49" charset="0"/>
              </a:rPr>
              <a:t>  - 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 panose="020B0509050000020004" pitchFamily="49" charset="0"/>
              </a:rPr>
              <a:t>첫 문자는 숫자가 될 수 없고 특수문자 중 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 panose="020B0509050000020004" pitchFamily="49" charset="0"/>
              </a:rPr>
              <a:t>$, _ 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 panose="020B0509050000020004" pitchFamily="49" charset="0"/>
              </a:rPr>
              <a:t>를 포함할 수 있으며 중간에 숫자는 들어갈 수 있다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Fira Mono" panose="020B05090500000200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300" dirty="0">
              <a:solidFill>
                <a:srgbClr val="212529"/>
              </a:solidFill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클래스 </a:t>
            </a:r>
            <a:r>
              <a:rPr lang="ko-KR" altLang="en-US" sz="1300" b="1" dirty="0">
                <a:solidFill>
                  <a:srgbClr val="212529"/>
                </a:solidFill>
                <a:ea typeface="-apple-system"/>
              </a:rPr>
              <a:t>용도</a:t>
            </a:r>
            <a:endParaRPr kumimoji="0" lang="en-US" altLang="ko-KR" sz="1300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solidFill>
                  <a:srgbClr val="212529"/>
                </a:solidFill>
                <a:ea typeface="-apple-system"/>
              </a:rPr>
              <a:t>  - </a:t>
            </a:r>
            <a:r>
              <a:rPr kumimoji="0" lang="ko-KR" altLang="en-US" sz="13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라이브러리 클래스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solidFill>
                  <a:srgbClr val="212529"/>
                </a:solidFill>
                <a:ea typeface="Fira Mono" panose="020B0509050000020004" pitchFamily="49" charset="0"/>
              </a:rPr>
              <a:t>  - </a:t>
            </a:r>
            <a:r>
              <a:rPr lang="ko-KR" altLang="en-US" sz="1300" dirty="0">
                <a:solidFill>
                  <a:srgbClr val="212529"/>
                </a:solidFill>
                <a:ea typeface="Fira Mono" panose="020B0509050000020004" pitchFamily="49" charset="0"/>
              </a:rPr>
              <a:t>실행 클래스 </a:t>
            </a:r>
            <a:r>
              <a:rPr lang="en-US" altLang="ko-KR" sz="1300" dirty="0">
                <a:solidFill>
                  <a:srgbClr val="212529"/>
                </a:solidFill>
                <a:ea typeface="Fira Mono" panose="020B0509050000020004" pitchFamily="49" charset="0"/>
              </a:rPr>
              <a:t>: main </a:t>
            </a:r>
            <a:r>
              <a:rPr lang="ko-KR" altLang="en-US" sz="1300" dirty="0">
                <a:solidFill>
                  <a:srgbClr val="212529"/>
                </a:solidFill>
                <a:ea typeface="Fira Mono" panose="020B0509050000020004" pitchFamily="49" charset="0"/>
              </a:rPr>
              <a:t>메소드를 가지고 있는 클래스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1509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 </a:t>
            </a:r>
            <a:r>
              <a:rPr lang="ko-KR" altLang="en-US" dirty="0"/>
              <a:t>클래스 구성 요소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016" y="679096"/>
            <a:ext cx="4211960" cy="41395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-apple-system"/>
              </a:rPr>
              <a:t>필드</a:t>
            </a:r>
            <a:r>
              <a:rPr lang="en-US" altLang="ko-KR" sz="1300" dirty="0">
                <a:solidFill>
                  <a:srgbClr val="212529"/>
                </a:solidFill>
                <a:ea typeface="-apple-system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solidFill>
                  <a:srgbClr val="212529"/>
                </a:solidFill>
                <a:ea typeface="-apple-system"/>
              </a:rPr>
              <a:t>   -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클래스에 포함된 변수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(variable)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 dirty="0">
                <a:solidFill>
                  <a:srgbClr val="212529"/>
                </a:solidFill>
                <a:latin typeface="Arial Unicode MS"/>
                <a:ea typeface="Fira Mono" panose="020B0509050000020004" pitchFamily="49" charset="0"/>
              </a:rPr>
              <a:t>   -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선언된 위치에 따라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    1.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클래스 변수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(static variable)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 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 2.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인스턴스 변수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(instance variable)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 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 3.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지역 변수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(local variable)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Fira Mono" panose="020B0509050000020004" pitchFamily="49" charset="0"/>
              </a:rPr>
              <a:t> </a:t>
            </a:r>
            <a:endParaRPr lang="en-US" altLang="ko-KR" sz="1300" dirty="0">
              <a:solidFill>
                <a:srgbClr val="212529"/>
              </a:solidFill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-apple-system"/>
              </a:rPr>
              <a:t>생성자</a:t>
            </a:r>
            <a:endParaRPr kumimoji="0" lang="en-US" altLang="ko-KR" sz="1300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solidFill>
                  <a:srgbClr val="212529"/>
                </a:solidFill>
                <a:ea typeface="-apple-system"/>
              </a:rPr>
              <a:t>  -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클래스를 가지고 객체를 생성하면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,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해당 객체는 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  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메모리에 즉시 생성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solidFill>
                  <a:srgbClr val="212529"/>
                </a:solidFill>
                <a:ea typeface="Fira Mono" panose="020B0509050000020004" pitchFamily="49" charset="0"/>
              </a:rPr>
              <a:t>  -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객체의 생성과 동시에 인스턴스 변수를 원하는 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  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값으로 초기화할 수 있는 생성자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(constructor)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라는 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  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메소드를 제공</a:t>
            </a: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 Unicode MS"/>
              <a:ea typeface="Fira Mono" panose="020B050905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3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3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 Unicode MS"/>
                <a:ea typeface="-apple-system"/>
              </a:rPr>
              <a:t>메소드</a:t>
            </a:r>
            <a:endParaRPr kumimoji="0" lang="en-US" altLang="ko-KR" sz="1300" b="1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300" dirty="0">
                <a:solidFill>
                  <a:srgbClr val="212529"/>
                </a:solidFill>
                <a:ea typeface="-apple-system"/>
              </a:rPr>
              <a:t>  -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어떠한 특정 작업을 수행하기 위한 명령문의 집합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u="none" strike="noStrike" cap="none" normalizeH="0" baseline="0" dirty="0">
                <a:ln>
                  <a:noFill/>
                </a:ln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-apple-system"/>
              </a:rPr>
              <a:t>  - </a:t>
            </a:r>
            <a:r>
              <a:rPr kumimoji="0" lang="ko-KR" altLang="en-US" sz="1400" u="none" strike="noStrike" cap="none" normalizeH="0" baseline="0" dirty="0">
                <a:ln>
                  <a:noFill/>
                </a:ln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-apple-system"/>
              </a:rPr>
              <a:t>코드의 반복적인 내용을 하나로 작성 가능</a:t>
            </a:r>
            <a:endParaRPr kumimoji="0" lang="en-US" altLang="ko-KR" sz="1400" u="none" strike="noStrike" cap="none" normalizeH="0" baseline="0" dirty="0">
              <a:ln>
                <a:noFill/>
              </a:ln>
              <a:solidFill>
                <a:srgbClr val="575757"/>
              </a:solidFill>
              <a:highlight>
                <a:srgbClr val="FFFFFF"/>
              </a:highlight>
              <a:latin typeface="notokr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  <a:ea typeface="-apple-system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-apple-system"/>
              </a:rPr>
              <a:t>모듈화로 가독성이 좋아짐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  <a:ea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-apple-system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-apple-system"/>
              </a:rPr>
              <a:t>유지보수 시간 단축 </a:t>
            </a:r>
            <a:endParaRPr kumimoji="0" lang="ko-KR" altLang="ko-KR" sz="13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Arial" panose="020B0604020202020204" pitchFamily="34" charset="0"/>
              <a:ea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59B8C5-C766-F36E-AB6D-EA5BBBB5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1590"/>
            <a:ext cx="4644966" cy="304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59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2.2 </a:t>
            </a:r>
            <a:r>
              <a:rPr lang="ko-KR" altLang="en-US" dirty="0"/>
              <a:t>클래스 구성 요소 </a:t>
            </a:r>
            <a:r>
              <a:rPr lang="en-US" altLang="ko-KR" dirty="0"/>
              <a:t>- </a:t>
            </a:r>
            <a:r>
              <a:rPr lang="ko-KR" altLang="en-US" dirty="0"/>
              <a:t>필드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920" y="1203598"/>
            <a:ext cx="5292080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1. </a:t>
            </a:r>
            <a:r>
              <a:rPr lang="ko-KR" altLang="en-US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클래스 변수</a:t>
            </a: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(static variable)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- static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키워드를 가지는 변수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latinLnBrk="0"/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dirty="0">
                <a:effectLst/>
                <a:latin typeface="notokr"/>
              </a:rPr>
              <a:t>클래스가 메모리에 올라갈 때 </a:t>
            </a:r>
            <a:r>
              <a:rPr lang="ko-KR" altLang="en-US" sz="1400" dirty="0">
                <a:latin typeface="notokr"/>
              </a:rPr>
              <a:t>생성되고 프로그램 종료 시 소멸</a:t>
            </a:r>
            <a:endParaRPr lang="en-US" altLang="ko-KR" sz="1400" dirty="0">
              <a:latin typeface="notokr"/>
            </a:endParaRPr>
          </a:p>
          <a:p>
            <a:pPr latinLnBrk="0"/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2. </a:t>
            </a:r>
            <a:r>
              <a:rPr lang="ko-KR" altLang="en-US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인스턴스 변수</a:t>
            </a: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(instance variable)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- static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키워드를 가지지 않는 변수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인스턴스 생성 시 생성되고 인스턴스 소멸 시 소멸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3. </a:t>
            </a:r>
            <a:r>
              <a:rPr lang="ko-KR" altLang="en-US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지역 변수</a:t>
            </a: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(local variable)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메소드나 생성자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,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초기화 블록 내에 위치한 변수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블록 내에서만 적용 가능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notokr"/>
              </a:rPr>
              <a:t>* </a:t>
            </a:r>
            <a:r>
              <a:rPr lang="ko-KR" altLang="en-US" sz="1400" dirty="0">
                <a:solidFill>
                  <a:srgbClr val="0070C0"/>
                </a:solidFill>
                <a:highlight>
                  <a:srgbClr val="FFFFFF"/>
                </a:highlight>
                <a:latin typeface="notokr"/>
              </a:rPr>
              <a:t>초기화하지 않은 필드는 객체 생성 시 자동으로 선언한 타입의 </a:t>
            </a:r>
            <a:endParaRPr lang="en-US" altLang="ko-KR" sz="1400" dirty="0">
              <a:solidFill>
                <a:srgbClr val="0070C0"/>
              </a:solidFill>
              <a:highlight>
                <a:srgbClr val="FFFFFF"/>
              </a:highlight>
              <a:latin typeface="noto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notokr"/>
              </a:rPr>
              <a:t>    </a:t>
            </a:r>
            <a:r>
              <a:rPr lang="ko-KR" altLang="en-US" sz="14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notokr"/>
              </a:rPr>
              <a:t>기본 값으로 초기화 된다</a:t>
            </a:r>
            <a:r>
              <a:rPr lang="en-US" altLang="ko-KR" sz="14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notokr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Fira Mono" panose="020B0509050000020004" pitchFamily="49" charset="0"/>
              </a:rPr>
              <a:t> </a:t>
            </a:r>
            <a:endParaRPr lang="en-US" altLang="ko-KR" sz="1300" dirty="0">
              <a:solidFill>
                <a:srgbClr val="212529"/>
              </a:solidFill>
              <a:latin typeface="Arial Unicode MS"/>
              <a:ea typeface="Fira Mono" panose="020B05090500000200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F6279F-1111-5606-A630-1FCBBF1E6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81" y="1348523"/>
            <a:ext cx="3292692" cy="20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12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2.2.1 </a:t>
            </a:r>
            <a:r>
              <a:rPr lang="ko-KR" altLang="en-US" dirty="0"/>
              <a:t>클래스 구성 요소 </a:t>
            </a:r>
            <a:r>
              <a:rPr lang="en-US" altLang="ko-KR" dirty="0"/>
              <a:t>- </a:t>
            </a:r>
            <a:r>
              <a:rPr lang="ko-KR" altLang="en-US" dirty="0"/>
              <a:t>필드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3EFFA7-B73E-081D-A964-DBFA83CE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83372"/>
            <a:ext cx="2686425" cy="1819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917F48-228C-537B-45A8-BC9D435DD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1023503"/>
            <a:ext cx="4382112" cy="443927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F71C37-D904-EBF0-2B56-F5735A038D94}"/>
              </a:ext>
            </a:extLst>
          </p:cNvPr>
          <p:cNvCxnSpPr>
            <a:cxnSpLocks/>
          </p:cNvCxnSpPr>
          <p:nvPr/>
        </p:nvCxnSpPr>
        <p:spPr>
          <a:xfrm flipV="1">
            <a:off x="1259632" y="2427734"/>
            <a:ext cx="72008" cy="11521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08E247F-1A92-C485-7E13-41A92A7785B0}"/>
              </a:ext>
            </a:extLst>
          </p:cNvPr>
          <p:cNvCxnSpPr>
            <a:cxnSpLocks/>
          </p:cNvCxnSpPr>
          <p:nvPr/>
        </p:nvCxnSpPr>
        <p:spPr>
          <a:xfrm flipV="1">
            <a:off x="1259632" y="2902901"/>
            <a:ext cx="5018433" cy="6769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61FFD60-8785-C299-CD46-41A9E4802B8A}"/>
              </a:ext>
            </a:extLst>
          </p:cNvPr>
          <p:cNvSpPr txBox="1"/>
          <p:nvPr/>
        </p:nvSpPr>
        <p:spPr>
          <a:xfrm>
            <a:off x="550617" y="3579862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notokr"/>
              </a:rPr>
              <a:t>int </a:t>
            </a:r>
            <a:r>
              <a:rPr lang="ko-KR" altLang="en-US" dirty="0">
                <a:solidFill>
                  <a:srgbClr val="0070C0"/>
                </a:solidFill>
                <a:highlight>
                  <a:srgbClr val="FFFFFF"/>
                </a:highlight>
                <a:latin typeface="notokr"/>
              </a:rPr>
              <a:t>값 </a:t>
            </a:r>
            <a:r>
              <a:rPr lang="ko-KR" alt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notokr"/>
              </a:rPr>
              <a:t>초기화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7E0FEB-DE6F-7679-A64A-B4DB57AFBC02}"/>
              </a:ext>
            </a:extLst>
          </p:cNvPr>
          <p:cNvCxnSpPr>
            <a:cxnSpLocks/>
          </p:cNvCxnSpPr>
          <p:nvPr/>
        </p:nvCxnSpPr>
        <p:spPr>
          <a:xfrm flipH="1" flipV="1">
            <a:off x="4644008" y="1923678"/>
            <a:ext cx="2880320" cy="14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694AD4-546A-0006-A74B-4266FCD11DAD}"/>
              </a:ext>
            </a:extLst>
          </p:cNvPr>
          <p:cNvSpPr txBox="1"/>
          <p:nvPr/>
        </p:nvSpPr>
        <p:spPr>
          <a:xfrm>
            <a:off x="7491270" y="1883028"/>
            <a:ext cx="158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solidFill>
                  <a:srgbClr val="0070C0"/>
                </a:solidFill>
                <a:highlight>
                  <a:srgbClr val="FFFFFF"/>
                </a:highlight>
                <a:latin typeface="notokr"/>
              </a:rPr>
              <a:t>객체생성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1848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2.3 </a:t>
            </a:r>
            <a:r>
              <a:rPr lang="ko-KR" altLang="en-US" dirty="0"/>
              <a:t>클래스 구성 요소 </a:t>
            </a:r>
            <a:r>
              <a:rPr lang="en-US" altLang="ko-KR" dirty="0"/>
              <a:t>- </a:t>
            </a:r>
            <a:r>
              <a:rPr lang="ko-KR" altLang="en-US" dirty="0"/>
              <a:t>생성자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203598"/>
            <a:ext cx="5292080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1. </a:t>
            </a:r>
            <a:r>
              <a:rPr lang="ko-KR" altLang="en-US" sz="1400" b="1" i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생성자 </a:t>
            </a:r>
            <a:r>
              <a:rPr lang="ko-KR" altLang="en-US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생성</a:t>
            </a:r>
            <a:endParaRPr lang="en-US" altLang="ko-KR" sz="1400" b="1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반드시 클래스명과 동일한 이름으로 생성</a:t>
            </a:r>
            <a:br>
              <a:rPr lang="ko-KR" altLang="en-US" sz="1400" dirty="0"/>
            </a:br>
            <a:r>
              <a:rPr lang="ko-KR" altLang="en-US" sz="1400" dirty="0"/>
              <a:t>  </a:t>
            </a:r>
            <a:r>
              <a:rPr lang="en-US" altLang="ko-KR" sz="1400" dirty="0"/>
              <a:t>-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리턴 타입이 없음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(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메서드와 차이 점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  <a:endParaRPr lang="en-US" altLang="ko-KR" sz="1400" dirty="0">
              <a:solidFill>
                <a:srgbClr val="FF0000"/>
              </a:solidFill>
              <a:highlight>
                <a:srgbClr val="FFFFFF"/>
              </a:highlight>
              <a:latin typeface="notokr"/>
              <a:ea typeface="Fira Mono" panose="020B05090500000200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b="1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2</a:t>
            </a: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 </a:t>
            </a:r>
            <a:r>
              <a:rPr lang="ko-KR" altLang="en-US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생성자 선언과 호출</a:t>
            </a:r>
            <a:endParaRPr lang="en-US" altLang="ko-KR" sz="1400" b="1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클래스  변수 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= 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notokr"/>
              </a:rPr>
              <a:t>new 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FF"/>
                </a:highlight>
                <a:latin typeface="notokr"/>
              </a:rPr>
              <a:t>클래스</a:t>
            </a:r>
            <a:r>
              <a:rPr lang="en-US" altLang="ko-KR" sz="1400" dirty="0">
                <a:solidFill>
                  <a:srgbClr val="FF0000"/>
                </a:solidFill>
                <a:highlight>
                  <a:srgbClr val="FFFFFF"/>
                </a:highlight>
                <a:latin typeface="notokr"/>
              </a:rPr>
              <a:t>();    -&gt; </a:t>
            </a:r>
            <a:r>
              <a:rPr lang="ko-KR" altLang="en-US" sz="1400" dirty="0">
                <a:solidFill>
                  <a:srgbClr val="FF0000"/>
                </a:solidFill>
                <a:highlight>
                  <a:srgbClr val="FFFFFF"/>
                </a:highlight>
                <a:latin typeface="notokr"/>
              </a:rPr>
              <a:t>생성자 호출</a:t>
            </a:r>
            <a:endParaRPr lang="en-US" altLang="ko-KR" sz="1400" dirty="0">
              <a:solidFill>
                <a:srgbClr val="FF0000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dirty="0">
              <a:solidFill>
                <a:srgbClr val="FF0000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3. </a:t>
            </a:r>
            <a:r>
              <a:rPr lang="ko-KR" altLang="en-US" sz="12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모든 클래스는 생성자가 존재</a:t>
            </a:r>
            <a:endParaRPr lang="en-US" altLang="ko-KR" sz="1200" b="1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클래스에 생성자 선언이 없으면 컴파일 시 바이트 코드에 자동 생성됨</a:t>
            </a:r>
            <a:endParaRPr lang="en-US" altLang="ko-KR" sz="1300" dirty="0">
              <a:latin typeface="Arial Unicode MS"/>
              <a:ea typeface="Fira Mono" panose="020B05090500000200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214A64-05B3-EE3F-AFC8-778A47CB0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479" y="1161853"/>
            <a:ext cx="4115374" cy="14098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AE5B54-A434-ABAD-15F9-3C0F8824B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636" y="3283988"/>
            <a:ext cx="4239217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4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2.3.1 </a:t>
            </a:r>
            <a:r>
              <a:rPr lang="ko-KR" altLang="en-US" dirty="0"/>
              <a:t>클래스 구성 요소 </a:t>
            </a:r>
            <a:r>
              <a:rPr lang="en-US" altLang="ko-KR" dirty="0"/>
              <a:t>– </a:t>
            </a:r>
            <a:r>
              <a:rPr lang="ko-KR" altLang="en-US" dirty="0"/>
              <a:t>생성자 오버로딩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275606"/>
            <a:ext cx="7632848" cy="280076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altLang="ko-KR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*</a:t>
            </a:r>
            <a:r>
              <a:rPr lang="ko-KR" altLang="en-US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오버로딩 이란</a:t>
            </a:r>
            <a:r>
              <a:rPr lang="en-US" altLang="ko-KR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?</a:t>
            </a:r>
          </a:p>
          <a:p>
            <a:pPr algn="l"/>
            <a:endParaRPr lang="en-US" altLang="ko-KR" b="1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algn="l"/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1.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자바의 한 클래스 내에 이미 사용하려는 이름과 같은 이름을 </a:t>
            </a:r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    가진 메소드가 있더라도 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-apple-system"/>
              </a:rPr>
              <a:t>매개변수의 개수 또는 타입이 다르면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</a:p>
          <a:p>
            <a:pPr algn="l"/>
            <a:r>
              <a:rPr lang="en-US" altLang="ko-KR" sz="1400" b="1" dirty="0">
                <a:solidFill>
                  <a:srgbClr val="212529"/>
                </a:solidFill>
                <a:latin typeface="-apple-system"/>
              </a:rPr>
              <a:t>   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-apple-system"/>
              </a:rPr>
              <a:t>같은 이름을 사용해서 메소드를 정의할 수 있다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endParaRPr lang="ko-KR" altLang="en-US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b="1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algn="l"/>
            <a:r>
              <a:rPr lang="en-US" altLang="ko-KR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2</a:t>
            </a: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-apple-system"/>
              </a:rPr>
              <a:t>메소드의 이름이 같고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latin typeface="-apple-system"/>
              </a:rPr>
              <a:t>매개변수의 개수나 타입이 달라야 한다</a:t>
            </a:r>
            <a:r>
              <a:rPr lang="en-US" altLang="ko-KR" sz="1400" b="1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altLang="ko-KR" sz="1400" dirty="0">
                <a:solidFill>
                  <a:srgbClr val="212529"/>
                </a:solidFill>
                <a:latin typeface="-apple-system"/>
              </a:rPr>
              <a:t>   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주의할 점은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'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리턴 값만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'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다른 것은 오버로딩을 할 수 없다는 것이다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1400" dirty="0">
              <a:solidFill>
                <a:srgbClr val="212529"/>
              </a:solidFill>
              <a:latin typeface="-apple-system"/>
            </a:endParaRPr>
          </a:p>
          <a:p>
            <a:pPr algn="l"/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  <a:sym typeface="Wingdings" panose="05000000000000000000" pitchFamily="2" charset="2"/>
              </a:rPr>
              <a:t> 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같은 기능을 하는 메소드를 하나의 이름으로 사용할 수 있다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ko-KR" altLang="en-US" sz="1400" b="0" i="0" dirty="0">
                <a:solidFill>
                  <a:srgbClr val="212529"/>
                </a:solidFill>
                <a:effectLst/>
                <a:latin typeface="-apple-system"/>
              </a:rPr>
              <a:t>       메소드의 이름을 절약할 수 있다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0158C1-627A-EC34-6DBF-6906582DD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419622"/>
            <a:ext cx="3124636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74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2.3.2 </a:t>
            </a:r>
            <a:r>
              <a:rPr lang="ko-KR" altLang="en-US" dirty="0"/>
              <a:t>클래스 구성 요소 </a:t>
            </a:r>
            <a:r>
              <a:rPr lang="en-US" altLang="ko-KR" dirty="0"/>
              <a:t>– </a:t>
            </a:r>
            <a:r>
              <a:rPr lang="ko-KR" altLang="en-US" dirty="0"/>
              <a:t>생성자 오버로딩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E011B9-980F-E2D1-1AA2-B1A487172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30" y="921397"/>
            <a:ext cx="3924848" cy="41534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36B42F-BE80-2874-D6D9-E46A43798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678" y="915566"/>
            <a:ext cx="4753638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2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2.3.3 </a:t>
            </a:r>
            <a:r>
              <a:rPr lang="ko-KR" altLang="en-US" dirty="0"/>
              <a:t>클래스 구성 요소 </a:t>
            </a:r>
            <a:r>
              <a:rPr lang="en-US" altLang="ko-KR" dirty="0"/>
              <a:t>– </a:t>
            </a:r>
            <a:r>
              <a:rPr lang="ko-KR" altLang="en-US" dirty="0"/>
              <a:t>생성자 오버로딩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6D6648-BB1E-39D5-C877-6778040E8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35716"/>
            <a:ext cx="3877216" cy="3696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F5AE30-C980-866F-71B1-74C6BF600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7518" y="931824"/>
            <a:ext cx="4696480" cy="3296110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DAF3BB8-41BC-8C0C-C2D4-39E824F9E9E0}"/>
              </a:ext>
            </a:extLst>
          </p:cNvPr>
          <p:cNvSpPr/>
          <p:nvPr/>
        </p:nvSpPr>
        <p:spPr>
          <a:xfrm>
            <a:off x="1043608" y="2499742"/>
            <a:ext cx="504056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412E4FB-B02E-F538-B6E9-7F9FAFFF1C06}"/>
              </a:ext>
            </a:extLst>
          </p:cNvPr>
          <p:cNvCxnSpPr>
            <a:stCxn id="9" idx="6"/>
          </p:cNvCxnSpPr>
          <p:nvPr/>
        </p:nvCxnSpPr>
        <p:spPr>
          <a:xfrm>
            <a:off x="1547664" y="2643758"/>
            <a:ext cx="3024336" cy="1800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0B6A48-2E74-9EC3-1CB6-265B0F3E9005}"/>
              </a:ext>
            </a:extLst>
          </p:cNvPr>
          <p:cNvSpPr txBox="1"/>
          <p:nvPr/>
        </p:nvSpPr>
        <p:spPr>
          <a:xfrm>
            <a:off x="4524272" y="4264808"/>
            <a:ext cx="4602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공통 코드를 하나의 생성자에 생성</a:t>
            </a:r>
            <a:endParaRPr lang="en-US" altLang="ko-KR" sz="18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r>
              <a:rPr lang="ko-KR" altLang="en-US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나머지는 </a:t>
            </a:r>
            <a:r>
              <a:rPr lang="en-US" altLang="ko-KR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this. </a:t>
            </a:r>
            <a:r>
              <a:rPr lang="ko-KR" altLang="en-US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로</a:t>
            </a:r>
            <a:r>
              <a:rPr lang="en-US" altLang="ko-KR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</a:t>
            </a:r>
            <a:r>
              <a:rPr lang="ko-KR" altLang="en-US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599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2.4 </a:t>
            </a:r>
            <a:r>
              <a:rPr lang="ko-KR" altLang="en-US" dirty="0"/>
              <a:t>클래스 구성 요소 </a:t>
            </a:r>
            <a:r>
              <a:rPr lang="en-US" altLang="ko-KR" dirty="0"/>
              <a:t>– </a:t>
            </a:r>
            <a:r>
              <a:rPr lang="ko-KR" altLang="en-US" dirty="0"/>
              <a:t>메소드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188209"/>
            <a:ext cx="7416824" cy="20005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1. </a:t>
            </a:r>
            <a:r>
              <a:rPr lang="ko-KR" altLang="en-US" sz="1400" b="1" i="0" dirty="0" err="1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메소드란</a:t>
            </a: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어떠한 특정 작업을 수행하기 위한 명령문의 집합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b="1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2</a:t>
            </a: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 </a:t>
            </a:r>
            <a:r>
              <a:rPr lang="ko-KR" altLang="en-US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사용 목적</a:t>
            </a:r>
            <a:endParaRPr lang="en-US" altLang="ko-KR" sz="1400" b="1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중복되는 코드의 반복적인 프로그래밍을 피할 수 있다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프로그램에 문제가 발생하거나 기능의 변경이 필요할 때 손쉽게 유지보수를 할 수 있다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3. </a:t>
            </a:r>
            <a:r>
              <a:rPr lang="ko-KR" altLang="en-US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메소드 선언</a:t>
            </a:r>
            <a:endParaRPr lang="en-US" altLang="ko-KR" sz="1400" b="1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-</a:t>
            </a:r>
            <a:endParaRPr lang="en-US" altLang="ko-KR" sz="1300" dirty="0">
              <a:latin typeface="Arial Unicode MS"/>
              <a:ea typeface="Fira Mono" panose="020B050905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661999-42B8-3EC0-EB0A-9893D1843B09}"/>
              </a:ext>
            </a:extLst>
          </p:cNvPr>
          <p:cNvSpPr txBox="1"/>
          <p:nvPr/>
        </p:nvSpPr>
        <p:spPr>
          <a:xfrm>
            <a:off x="316074" y="2936478"/>
            <a:ext cx="3659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리턴타입</a:t>
            </a:r>
            <a:r>
              <a:rPr lang="ko-KR" altLang="en-US" dirty="0"/>
              <a:t> </a:t>
            </a:r>
            <a:r>
              <a:rPr lang="ko-KR" altLang="en-US" dirty="0" err="1"/>
              <a:t>메소드명</a:t>
            </a:r>
            <a:r>
              <a:rPr lang="en-US" altLang="ko-KR" dirty="0"/>
              <a:t>( </a:t>
            </a:r>
            <a:r>
              <a:rPr lang="ko-KR" altLang="en-US" dirty="0"/>
              <a:t>매개변수</a:t>
            </a:r>
            <a:r>
              <a:rPr lang="en-US" altLang="ko-KR" dirty="0"/>
              <a:t>, --- 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    </a:t>
            </a:r>
            <a:r>
              <a:rPr lang="ko-KR" altLang="en-US" dirty="0"/>
              <a:t>실행할 코드를 작성</a:t>
            </a:r>
            <a:r>
              <a:rPr lang="en-US" altLang="ko-KR" dirty="0"/>
              <a:t>…..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CBA0B5-5EC3-9C5A-5949-5843C9B7A0A3}"/>
              </a:ext>
            </a:extLst>
          </p:cNvPr>
          <p:cNvSpPr txBox="1"/>
          <p:nvPr/>
        </p:nvSpPr>
        <p:spPr>
          <a:xfrm>
            <a:off x="4355976" y="2912338"/>
            <a:ext cx="48996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1.</a:t>
            </a:r>
            <a:r>
              <a:rPr lang="ko-KR" altLang="en-US" sz="1400" dirty="0" err="1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리턴타입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: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메소드가 실행 후 전달하는 결과값 타입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2.</a:t>
            </a:r>
            <a:r>
              <a:rPr lang="ko-KR" altLang="en-US" sz="1400" dirty="0" err="1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메소드명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: </a:t>
            </a:r>
            <a:r>
              <a:rPr lang="ko-KR" altLang="en-US" sz="1400" dirty="0" err="1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첫문자는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소문자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, </a:t>
            </a:r>
            <a:r>
              <a:rPr lang="ko-KR" altLang="en-US" sz="1400" dirty="0" err="1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캐멀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스타일 권고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3.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매개변수 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: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메소드를 호출할 때 전달한 </a:t>
            </a:r>
            <a:r>
              <a:rPr lang="ko-KR" altLang="en-US" sz="1400" dirty="0" err="1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매개값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4.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실행블록 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: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호출 시 실행되는 영역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0959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1275606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216370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939903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51840" y="1356248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객체지향 프로그래밍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DBBFD-9364-95EF-9FBF-0335B8DC5586}"/>
              </a:ext>
            </a:extLst>
          </p:cNvPr>
          <p:cNvSpPr txBox="1"/>
          <p:nvPr/>
        </p:nvSpPr>
        <p:spPr>
          <a:xfrm>
            <a:off x="3930193" y="1646253"/>
            <a:ext cx="439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객체란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2C7A3-C994-6023-B9E1-A3857DDCAEC8}"/>
              </a:ext>
            </a:extLst>
          </p:cNvPr>
          <p:cNvSpPr txBox="1"/>
          <p:nvPr/>
        </p:nvSpPr>
        <p:spPr>
          <a:xfrm>
            <a:off x="3846086" y="2253161"/>
            <a:ext cx="4392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생성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739FD0-3A6D-9A4E-4514-AB5AE2F30BD6}"/>
              </a:ext>
            </a:extLst>
          </p:cNvPr>
          <p:cNvSpPr txBox="1"/>
          <p:nvPr/>
        </p:nvSpPr>
        <p:spPr>
          <a:xfrm>
            <a:off x="3924439" y="2543166"/>
            <a:ext cx="43925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클래스 선언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생성자 선언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메소드 선언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2.4.1 </a:t>
            </a:r>
            <a:r>
              <a:rPr lang="ko-KR" altLang="en-US" dirty="0"/>
              <a:t>클래스 구성 요소 </a:t>
            </a:r>
            <a:r>
              <a:rPr lang="en-US" altLang="ko-KR" dirty="0"/>
              <a:t>– </a:t>
            </a:r>
            <a:r>
              <a:rPr lang="ko-KR" altLang="en-US" dirty="0"/>
              <a:t>메소드 호출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BFB929-7FFA-A11E-88BE-CD1DAFA89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15566"/>
            <a:ext cx="3581900" cy="4058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D3F469-8F6C-4199-4D0A-FA970F4C8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442" y="915566"/>
            <a:ext cx="4344006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360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2.4.2 </a:t>
            </a:r>
            <a:r>
              <a:rPr lang="ko-KR" altLang="en-US" dirty="0"/>
              <a:t>클래스 구성 요소 </a:t>
            </a:r>
            <a:r>
              <a:rPr lang="en-US" altLang="ko-KR" dirty="0"/>
              <a:t>– </a:t>
            </a:r>
            <a:r>
              <a:rPr lang="ko-KR" altLang="en-US" sz="2000" dirty="0"/>
              <a:t>메소드 호출</a:t>
            </a:r>
            <a:r>
              <a:rPr lang="en-US" altLang="ko-KR" sz="2000" dirty="0"/>
              <a:t>(</a:t>
            </a:r>
            <a:r>
              <a:rPr lang="ko-KR" altLang="en-US" sz="2000" dirty="0"/>
              <a:t>가변길이 매개변수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6DC044-1902-B920-D2D4-B2FFA7416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059582"/>
            <a:ext cx="3781953" cy="263879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BFADA8-9578-799F-412E-330244BAA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638" y="915566"/>
            <a:ext cx="4496427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41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2.4.2 </a:t>
            </a:r>
            <a:r>
              <a:rPr lang="ko-KR" altLang="en-US" dirty="0"/>
              <a:t>클래스 구성 요소 </a:t>
            </a:r>
            <a:r>
              <a:rPr lang="en-US" altLang="ko-KR" dirty="0"/>
              <a:t>– </a:t>
            </a:r>
            <a:r>
              <a:rPr lang="ko-KR" altLang="en-US" sz="3200" dirty="0"/>
              <a:t>메소드 호출</a:t>
            </a:r>
            <a:r>
              <a:rPr lang="en-US" altLang="ko-KR" sz="3200" dirty="0"/>
              <a:t>(return)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6D7AAD-5F69-CC5A-4BCB-C8148174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915566"/>
            <a:ext cx="4319169" cy="41282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90360D-A6D5-0CA4-4818-412186444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604" y="915566"/>
            <a:ext cx="4475078" cy="30014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2B6CB22-CF18-2100-1357-BE015B24A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997" y="3723878"/>
            <a:ext cx="125747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13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2.4.2 </a:t>
            </a:r>
            <a:r>
              <a:rPr lang="ko-KR" altLang="en-US" dirty="0"/>
              <a:t>클래스 구성 요소 </a:t>
            </a:r>
            <a:r>
              <a:rPr lang="en-US" altLang="ko-KR" dirty="0"/>
              <a:t>– </a:t>
            </a:r>
            <a:r>
              <a:rPr lang="ko-KR" altLang="en-US" sz="3200" dirty="0"/>
              <a:t>메소드 호출</a:t>
            </a:r>
            <a:r>
              <a:rPr lang="en-US" altLang="ko-KR" sz="3200" dirty="0"/>
              <a:t>(</a:t>
            </a:r>
            <a:r>
              <a:rPr lang="ko-KR" altLang="en-US" sz="2800" dirty="0"/>
              <a:t>오버로딩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116FD0-FA6B-B0E1-6809-3605BA9A3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380" y="1056224"/>
            <a:ext cx="4124901" cy="2019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B171BD-E658-D36E-2EDF-B9942D48E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992" y="1059582"/>
            <a:ext cx="4124901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04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2.5.1 </a:t>
            </a:r>
            <a:r>
              <a:rPr lang="ko-KR" altLang="en-US" dirty="0"/>
              <a:t>연습문제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0D04B4-BB7F-23F9-23BA-76D352B44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779662"/>
            <a:ext cx="4505954" cy="2857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8D17FA-AEC4-F895-DA61-2EA2EC7B5591}"/>
              </a:ext>
            </a:extLst>
          </p:cNvPr>
          <p:cNvSpPr txBox="1"/>
          <p:nvPr/>
        </p:nvSpPr>
        <p:spPr>
          <a:xfrm>
            <a:off x="179512" y="1014576"/>
            <a:ext cx="85689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GetReadLine</a:t>
            </a:r>
            <a:r>
              <a:rPr lang="en-US" altLang="ko-KR" sz="16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</a:t>
            </a:r>
            <a:r>
              <a:rPr lang="ko-KR" altLang="en-US" sz="16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이라는 클래스를 생성하고 </a:t>
            </a:r>
            <a:r>
              <a:rPr lang="en-US" altLang="ko-KR" sz="16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1~20 </a:t>
            </a:r>
            <a:r>
              <a:rPr lang="ko-KR" altLang="en-US" sz="16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까지의 정수를 입력 받아 입력 받은 수를 </a:t>
            </a:r>
            <a:r>
              <a:rPr lang="ko-KR" altLang="en-US" sz="1600" dirty="0" err="1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리턴하는</a:t>
            </a:r>
            <a:endParaRPr lang="en-US" altLang="ko-KR" sz="16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r>
              <a:rPr lang="en-US" altLang="ko-KR" sz="1600" dirty="0" err="1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GetReadLineNo</a:t>
            </a:r>
            <a:r>
              <a:rPr lang="en-US" altLang="ko-KR" sz="16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</a:t>
            </a:r>
            <a:r>
              <a:rPr lang="ko-KR" altLang="en-US" sz="16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메소드를 생성하여 아래와 같이 테스트 </a:t>
            </a:r>
            <a:r>
              <a:rPr lang="ko-KR" altLang="en-US" sz="1600" dirty="0" err="1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하시오</a:t>
            </a:r>
            <a:r>
              <a:rPr lang="ko-KR" altLang="en-US" sz="16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3D748C-7150-85BD-ACB0-55598BD92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837" y="1995686"/>
            <a:ext cx="4677428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4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2.5.2 </a:t>
            </a:r>
            <a:r>
              <a:rPr lang="ko-KR" altLang="en-US" dirty="0"/>
              <a:t>연습문제</a:t>
            </a:r>
            <a:endParaRPr lang="ko-KR" alt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8D17FA-AEC4-F895-DA61-2EA2EC7B5591}"/>
              </a:ext>
            </a:extLst>
          </p:cNvPr>
          <p:cNvSpPr txBox="1"/>
          <p:nvPr/>
        </p:nvSpPr>
        <p:spPr>
          <a:xfrm>
            <a:off x="179512" y="1014576"/>
            <a:ext cx="87849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575757"/>
                </a:solidFill>
                <a:latin typeface="notokr"/>
              </a:rPr>
              <a:t>MultipleTable</a:t>
            </a:r>
            <a:r>
              <a:rPr lang="en-US" altLang="ko-KR" sz="16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</a:t>
            </a:r>
            <a:r>
              <a:rPr lang="ko-KR" altLang="en-US" sz="16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이라는 클래스를 생성하고 생성자에 </a:t>
            </a:r>
            <a:r>
              <a:rPr lang="ko-KR" altLang="en-US" sz="1600" dirty="0" err="1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정수값이</a:t>
            </a:r>
            <a:r>
              <a:rPr lang="ko-KR" altLang="en-US" sz="16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있으면 해당 구구단을 출력하게 하고</a:t>
            </a:r>
            <a:endParaRPr lang="en-US" altLang="ko-KR" sz="16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r>
              <a:rPr lang="en-US" altLang="ko-KR" sz="1600" dirty="0" err="1">
                <a:solidFill>
                  <a:srgbClr val="575757"/>
                </a:solidFill>
                <a:latin typeface="notokr"/>
              </a:rPr>
              <a:t>ShowMultipleTable</a:t>
            </a:r>
            <a:r>
              <a:rPr lang="en-US" altLang="ko-KR" sz="1600" dirty="0">
                <a:solidFill>
                  <a:srgbClr val="575757"/>
                </a:solidFill>
                <a:latin typeface="notokr"/>
              </a:rPr>
              <a:t> </a:t>
            </a:r>
            <a:r>
              <a:rPr lang="ko-KR" altLang="en-US" sz="1600" dirty="0">
                <a:solidFill>
                  <a:srgbClr val="575757"/>
                </a:solidFill>
                <a:latin typeface="notokr"/>
              </a:rPr>
              <a:t>이라는 메소드를 생성하여 구구단을 출력하게 한다</a:t>
            </a:r>
            <a:r>
              <a:rPr lang="en-US" altLang="ko-KR" sz="1600" dirty="0">
                <a:solidFill>
                  <a:srgbClr val="575757"/>
                </a:solidFill>
                <a:latin typeface="notokr"/>
              </a:rPr>
              <a:t>.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7262ADD-AF38-BCB7-4A24-D99FCE4D3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585380"/>
            <a:ext cx="3650545" cy="44743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CC7739-FFB6-6A2B-1580-F5BA1E585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921" y="1651664"/>
            <a:ext cx="4896533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7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2.6 </a:t>
            </a:r>
            <a:r>
              <a:rPr lang="ko-KR" altLang="en-US" dirty="0"/>
              <a:t>인스턴스 멤버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59582"/>
            <a:ext cx="7416824" cy="13696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1. </a:t>
            </a:r>
            <a:r>
              <a:rPr lang="ko-KR" altLang="en-US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객체에 소속된 멤버</a:t>
            </a:r>
            <a:endParaRPr lang="en-US" altLang="ko-KR" sz="1400" b="1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객체를 생성해야만 사용할 수 있는 멤버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2</a:t>
            </a: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. </a:t>
            </a:r>
            <a:r>
              <a:rPr lang="en-US" altLang="ko-KR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this </a:t>
            </a:r>
            <a:r>
              <a:rPr lang="ko-KR" altLang="en-US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키워드</a:t>
            </a:r>
            <a:endParaRPr lang="en-US" altLang="ko-KR" sz="1400" b="1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객체 내부에서 인스턴스 멤버에 접근하기 위한 방법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b="1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300" dirty="0">
              <a:latin typeface="Arial Unicode MS"/>
              <a:ea typeface="Fira Mono" panose="020B05090500000200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FB2C6C-8739-2761-6B85-DDC20B350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003798"/>
            <a:ext cx="3143689" cy="166710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B5103F8-C333-F48C-69E3-CC24AD6379B5}"/>
              </a:ext>
            </a:extLst>
          </p:cNvPr>
          <p:cNvSpPr/>
          <p:nvPr/>
        </p:nvSpPr>
        <p:spPr>
          <a:xfrm>
            <a:off x="755576" y="3178499"/>
            <a:ext cx="115212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6DC4683-FC07-AF21-2CA1-651B9D9CE583}"/>
              </a:ext>
            </a:extLst>
          </p:cNvPr>
          <p:cNvCxnSpPr/>
          <p:nvPr/>
        </p:nvCxnSpPr>
        <p:spPr>
          <a:xfrm flipV="1">
            <a:off x="1475656" y="2715766"/>
            <a:ext cx="419716" cy="4320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93C5B7-994E-58BA-77FE-C24144776A73}"/>
              </a:ext>
            </a:extLst>
          </p:cNvPr>
          <p:cNvSpPr txBox="1"/>
          <p:nvPr/>
        </p:nvSpPr>
        <p:spPr>
          <a:xfrm>
            <a:off x="1403648" y="2461405"/>
            <a:ext cx="16793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인스턴스 필드</a:t>
            </a:r>
            <a:endParaRPr lang="ko-KR" altLang="en-US" sz="14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D47949-D19C-9322-3A78-E4D3D824B09D}"/>
              </a:ext>
            </a:extLst>
          </p:cNvPr>
          <p:cNvSpPr/>
          <p:nvPr/>
        </p:nvSpPr>
        <p:spPr>
          <a:xfrm>
            <a:off x="788678" y="3599787"/>
            <a:ext cx="2487178" cy="775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14253D-A7CD-8124-9D1A-28BD07A204BA}"/>
              </a:ext>
            </a:extLst>
          </p:cNvPr>
          <p:cNvSpPr txBox="1"/>
          <p:nvPr/>
        </p:nvSpPr>
        <p:spPr>
          <a:xfrm>
            <a:off x="2123728" y="2732592"/>
            <a:ext cx="1679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인스턴스 메소드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endParaRPr lang="ko-KR" altLang="en-US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8FA0DCC-93D7-EA9B-AD8B-D90397EAA549}"/>
              </a:ext>
            </a:extLst>
          </p:cNvPr>
          <p:cNvCxnSpPr>
            <a:cxnSpLocks/>
          </p:cNvCxnSpPr>
          <p:nvPr/>
        </p:nvCxnSpPr>
        <p:spPr>
          <a:xfrm flipV="1">
            <a:off x="2101574" y="2931790"/>
            <a:ext cx="454202" cy="677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07D95B3-5E13-70B2-76B8-7564F1934A78}"/>
              </a:ext>
            </a:extLst>
          </p:cNvPr>
          <p:cNvSpPr txBox="1"/>
          <p:nvPr/>
        </p:nvSpPr>
        <p:spPr>
          <a:xfrm>
            <a:off x="3817888" y="3987687"/>
            <a:ext cx="39944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인스턴스 필드 </a:t>
            </a:r>
            <a:r>
              <a:rPr lang="ko-KR" altLang="en-US" sz="140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및 메서드 사용을 위한 객체 생성</a:t>
            </a:r>
            <a:endParaRPr lang="ko-KR" altLang="en-US" sz="1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EF44327-4AFE-A43E-A6B1-60D3DF089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337" y="2380944"/>
            <a:ext cx="3372321" cy="153373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9712BF-B95D-8858-BF9B-C211C8F46343}"/>
              </a:ext>
            </a:extLst>
          </p:cNvPr>
          <p:cNvSpPr/>
          <p:nvPr/>
        </p:nvSpPr>
        <p:spPr>
          <a:xfrm>
            <a:off x="4427984" y="2856982"/>
            <a:ext cx="2664296" cy="1696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0714152-50B9-10B1-4A52-3B67EA00F967}"/>
              </a:ext>
            </a:extLst>
          </p:cNvPr>
          <p:cNvCxnSpPr>
            <a:cxnSpLocks/>
          </p:cNvCxnSpPr>
          <p:nvPr/>
        </p:nvCxnSpPr>
        <p:spPr>
          <a:xfrm flipH="1">
            <a:off x="4619345" y="3026623"/>
            <a:ext cx="434557" cy="10572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64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02893EA-2454-B75E-C0A9-33EE11D35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697267"/>
            <a:ext cx="2791215" cy="2019582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2.7 </a:t>
            </a:r>
            <a:r>
              <a:rPr lang="ko-KR" altLang="en-US" dirty="0"/>
              <a:t>정적 멤버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11674"/>
            <a:ext cx="4248472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1. </a:t>
            </a:r>
            <a:r>
              <a:rPr lang="ko-KR" altLang="en-US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클래스에 고정</a:t>
            </a:r>
            <a:r>
              <a:rPr lang="ko-KR" altLang="en-US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된 멤버</a:t>
            </a:r>
            <a:endParaRPr lang="en-US" altLang="ko-KR" sz="1400" b="1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객체를 생성 없이 사용할 수 있는 멤버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선언과 동시에 초기값 등록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-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메소드와 필드 모두 정정 멤버 가능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객체마다 가지고 있을 필요성이 없는 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   </a:t>
            </a:r>
            <a:r>
              <a:rPr lang="ko-KR" altLang="en-US" sz="1400" dirty="0" err="1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공용적인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필드를 선언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Fira Mono" panose="020B0509050000020004" pitchFamily="49" charset="0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Fira Mono" panose="020B0509050000020004" pitchFamily="49" charset="0"/>
              </a:rPr>
              <a:t>생성자에서 초기화 하지 않음</a:t>
            </a:r>
            <a:endParaRPr lang="en-US" altLang="ko-KR" sz="1300" dirty="0">
              <a:latin typeface="Arial Unicode MS"/>
              <a:ea typeface="Fira Mono" panose="020B0509050000020004" pitchFamily="49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E524DA-4C77-287B-77EB-E652C7892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633598"/>
            <a:ext cx="3962953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2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2.7.1 </a:t>
            </a:r>
            <a:r>
              <a:rPr lang="ko-KR" altLang="en-US" dirty="0"/>
              <a:t>정적 멤버 </a:t>
            </a:r>
            <a:r>
              <a:rPr lang="en-US" altLang="ko-KR" dirty="0"/>
              <a:t>- </a:t>
            </a:r>
            <a:r>
              <a:rPr lang="ko-KR" altLang="en-US" dirty="0"/>
              <a:t>블록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203598"/>
            <a:ext cx="4248472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정정 멤버 초기화 시 사용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sz="1300" dirty="0">
                <a:latin typeface="Arial Unicode MS"/>
                <a:ea typeface="Fira Mono" panose="020B0509050000020004" pitchFamily="49" charset="0"/>
              </a:rPr>
              <a:t>메모리 로딩 시 자동 실행</a:t>
            </a:r>
            <a:endParaRPr lang="en-US" altLang="ko-KR" sz="1300" dirty="0">
              <a:latin typeface="Arial Unicode MS"/>
              <a:ea typeface="Fira Mono" panose="020B05090500000200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9509AA-9231-8DF0-2BCD-AEB92EDF5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2283718"/>
            <a:ext cx="3305636" cy="17718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605369E-2E78-52CD-5C40-51BE9C72F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1952838"/>
            <a:ext cx="360095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42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1224136"/>
          </a:xfrm>
        </p:spPr>
        <p:txBody>
          <a:bodyPr/>
          <a:lstStyle/>
          <a:p>
            <a:pPr algn="l"/>
            <a:r>
              <a:rPr lang="en-US" altLang="ko-KR" dirty="0"/>
              <a:t> 2.7.2 </a:t>
            </a:r>
            <a:r>
              <a:rPr lang="ko-KR" altLang="en-US" dirty="0"/>
              <a:t>정적 멤버 </a:t>
            </a:r>
            <a:r>
              <a:rPr lang="en-US" altLang="ko-KR" dirty="0"/>
              <a:t>– </a:t>
            </a:r>
          </a:p>
          <a:p>
            <a:pPr algn="l"/>
            <a:r>
              <a:rPr lang="ko-KR" altLang="en-US" dirty="0"/>
              <a:t>인스턴스 멤버 사용 불가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779662"/>
            <a:ext cx="4248472" cy="6924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sz="1300" dirty="0">
                <a:latin typeface="Arial Unicode MS"/>
                <a:ea typeface="Fira Mono" panose="020B0509050000020004" pitchFamily="49" charset="0"/>
              </a:rPr>
              <a:t>객체 생성 없이 사용함으로 내부 인스턴스 필드</a:t>
            </a:r>
            <a:r>
              <a:rPr lang="en-US" altLang="ko-KR" sz="1300" dirty="0">
                <a:latin typeface="Arial Unicode MS"/>
                <a:ea typeface="Fira Mono" panose="020B0509050000020004" pitchFamily="49" charset="0"/>
              </a:rPr>
              <a:t>/</a:t>
            </a:r>
            <a:r>
              <a:rPr lang="ko-KR" altLang="en-US" sz="1300" dirty="0">
                <a:latin typeface="Arial Unicode MS"/>
                <a:ea typeface="Fira Mono" panose="020B0509050000020004" pitchFamily="49" charset="0"/>
              </a:rPr>
              <a:t>메소드 사용 불가</a:t>
            </a:r>
            <a:endParaRPr lang="en-US" altLang="ko-KR" sz="1300" dirty="0">
              <a:latin typeface="Arial Unicode MS"/>
              <a:ea typeface="Fira Mono" panose="020B05090500000200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ko-KR" altLang="en-US" sz="1300" dirty="0">
                <a:latin typeface="Arial Unicode MS"/>
                <a:ea typeface="Fira Mono" panose="020B0509050000020004" pitchFamily="49" charset="0"/>
              </a:rPr>
              <a:t>자신 참조하는 </a:t>
            </a:r>
            <a:r>
              <a:rPr lang="en-US" altLang="ko-KR" sz="1300" dirty="0">
                <a:latin typeface="Arial Unicode MS"/>
                <a:ea typeface="Fira Mono" panose="020B0509050000020004" pitchFamily="49" charset="0"/>
              </a:rPr>
              <a:t>this </a:t>
            </a:r>
            <a:r>
              <a:rPr lang="ko-KR" altLang="en-US" sz="1300" dirty="0">
                <a:latin typeface="Arial Unicode MS"/>
                <a:ea typeface="Fira Mono" panose="020B0509050000020004" pitchFamily="49" charset="0"/>
              </a:rPr>
              <a:t>사용 불가</a:t>
            </a:r>
            <a:endParaRPr lang="en-US" altLang="ko-KR" sz="1300" dirty="0">
              <a:latin typeface="Arial Unicode MS"/>
              <a:ea typeface="Fira Mono" panose="020B05090500000200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9AEB01-4F6E-B1BA-1D48-AC774EE7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97" y="71524"/>
            <a:ext cx="4020111" cy="480127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43CBF4-1F5C-347E-BAE6-533BFC30B4F5}"/>
              </a:ext>
            </a:extLst>
          </p:cNvPr>
          <p:cNvSpPr/>
          <p:nvPr/>
        </p:nvSpPr>
        <p:spPr>
          <a:xfrm>
            <a:off x="5724128" y="1795612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810A259-3D4A-E75E-67A9-DCBC537E269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635896" y="1975632"/>
            <a:ext cx="2088232" cy="92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8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0.1 </a:t>
            </a:r>
            <a:r>
              <a:rPr lang="ko-KR" altLang="en-US" dirty="0"/>
              <a:t>지난주 복습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1FDD03-4081-C3E4-FB95-033CD8BF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707654"/>
            <a:ext cx="5306165" cy="2057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87562D-98F5-EF63-00AD-5106AC14B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939902"/>
            <a:ext cx="1257475" cy="609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3C731E-0105-437E-1F9F-64D0EA6E95B4}"/>
              </a:ext>
            </a:extLst>
          </p:cNvPr>
          <p:cNvSpPr txBox="1"/>
          <p:nvPr/>
        </p:nvSpPr>
        <p:spPr>
          <a:xfrm>
            <a:off x="323528" y="1061323"/>
            <a:ext cx="77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출력 결과는 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?</a:t>
            </a:r>
            <a:endParaRPr lang="en-US" altLang="ko-KR" sz="1800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6394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2.8 final </a:t>
            </a:r>
            <a:r>
              <a:rPr lang="ko-KR" altLang="en-US" dirty="0"/>
              <a:t>필드와 상수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059582"/>
            <a:ext cx="4104457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ko-KR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final  </a:t>
            </a:r>
            <a:r>
              <a:rPr lang="ko-KR" altLang="en-US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변수는 </a:t>
            </a:r>
            <a:r>
              <a:rPr lang="ko-KR" altLang="en-US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한번 선언한 값 변경 불가</a:t>
            </a:r>
            <a:endParaRPr lang="en-US" altLang="ko-KR" sz="1400" b="1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ko-KR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final </a:t>
            </a:r>
            <a:r>
              <a:rPr lang="ko-KR" altLang="en-US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필드 초기화 방법</a:t>
            </a:r>
            <a:endParaRPr lang="en-US" altLang="ko-KR" sz="1400" b="1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필드 선언 시 초기값 대입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생성자에서 초기값 대입</a:t>
            </a:r>
            <a:endParaRPr lang="en-US" altLang="ko-KR" sz="1300" dirty="0">
              <a:latin typeface="Arial Unicode MS"/>
              <a:ea typeface="Fira Mono" panose="020B05090500000200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93C418-AC5B-9D31-B04E-BED455D22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890" y="2355726"/>
            <a:ext cx="3477110" cy="2514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78F3CA-90B2-B969-E420-F8B58E916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843558"/>
            <a:ext cx="4315427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01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2.8.1 final </a:t>
            </a:r>
            <a:r>
              <a:rPr lang="ko-KR" altLang="en-US" dirty="0"/>
              <a:t>필드와 상수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951861"/>
            <a:ext cx="4104457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  <a:sym typeface="Wingdings" panose="05000000000000000000" pitchFamily="2" charset="2"/>
              </a:rPr>
              <a:t>*</a:t>
            </a:r>
            <a:r>
              <a:rPr lang="ko-KR" altLang="en-US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  <a:sym typeface="Wingdings" panose="05000000000000000000" pitchFamily="2" charset="2"/>
              </a:rPr>
              <a:t>상수  </a:t>
            </a: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  <a:sym typeface="Wingdings" panose="05000000000000000000" pitchFamily="2" charset="2"/>
              </a:rPr>
              <a:t>: </a:t>
            </a:r>
            <a:r>
              <a:rPr lang="ko-KR" altLang="en-US" sz="1400" b="1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모두가 동일하게 알고 있는 불변의 값</a:t>
            </a:r>
            <a:endParaRPr lang="en-US" altLang="ko-KR" sz="1400" b="1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- </a:t>
            </a:r>
            <a:r>
              <a:rPr lang="ko-KR" altLang="en-US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객체마다 저장할 필요 없는 값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여러 개의 값을 가질 수 없는 것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Fira Mono" panose="020B0509050000020004" pitchFamily="49" charset="0"/>
              </a:rPr>
              <a:t>  - static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Fira Mono" panose="020B0509050000020004" pitchFamily="49" charset="0"/>
              </a:rPr>
              <a:t>이면서 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Fira Mono" panose="020B0509050000020004" pitchFamily="49" charset="0"/>
              </a:rPr>
              <a:t>final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Fira Mono" panose="020B0509050000020004" pitchFamily="49" charset="0"/>
              </a:rPr>
              <a:t>특성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  <a:ea typeface="Fira Mono" panose="020B05090500000200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Fira Mono" panose="020B0509050000020004" pitchFamily="49" charset="0"/>
              </a:rPr>
              <a:t>  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  <a:ea typeface="Fira Mono" panose="020B0509050000020004" pitchFamily="49" charset="0"/>
              </a:rPr>
              <a:t>상수명은 모두 대문자 사용</a:t>
            </a:r>
            <a:endParaRPr lang="en-US" altLang="ko-KR" sz="1300" dirty="0">
              <a:latin typeface="Arial Unicode MS"/>
              <a:ea typeface="Fira Mono" panose="020B05090500000200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19302E-3EB0-B3BB-C800-9A2D248A4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1" y="2708023"/>
            <a:ext cx="4551482" cy="18693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7F74EC2-21C5-02F1-2A62-CEB16A835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449" y="1416890"/>
            <a:ext cx="4788024" cy="199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93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2.9 </a:t>
            </a:r>
            <a:r>
              <a:rPr lang="ko-KR" altLang="en-US" dirty="0"/>
              <a:t>패키지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059583"/>
            <a:ext cx="597666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-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클래스의 묶음으로 클래스를 용도별이나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,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기능별로 그룹화 한 것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-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패키지는 물리적으로 하나의 디렉토리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(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파일 시스템의 폴더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 dirty="0">
                <a:latin typeface="Arial Unicode MS"/>
                <a:ea typeface="Fira Mono" panose="020B0509050000020004" pitchFamily="49" charset="0"/>
              </a:rPr>
              <a:t>-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클래스를 유일하게 만들어주는 식별자 역할</a:t>
            </a:r>
            <a:endParaRPr lang="en-US" altLang="ko-KR" sz="13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Arial Unicode MS"/>
              <a:ea typeface="Fira Mono" panose="020B0509050000020004" pitchFamily="49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300" dirty="0">
                <a:latin typeface="Arial Unicode MS"/>
                <a:ea typeface="Fira Mono" panose="020B0509050000020004" pitchFamily="49" charset="0"/>
              </a:rPr>
              <a:t>-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같은 이름의 클래스 일지라도 서로 다른 패키지에 존재하는 것이 가능</a:t>
            </a:r>
            <a:endParaRPr lang="en-US" altLang="ko-KR" sz="1300" dirty="0">
              <a:latin typeface="Arial Unicode MS"/>
              <a:ea typeface="Fira Mono" panose="020B05090500000200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C5E679-ADC7-F7C7-7C13-32CAED23A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014" y="2214588"/>
            <a:ext cx="3512446" cy="17253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9D8DD0-495A-9833-D6DD-996D21140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078363"/>
            <a:ext cx="2649299" cy="19936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FD0777-53D0-C393-0883-AA08E641B6CF}"/>
              </a:ext>
            </a:extLst>
          </p:cNvPr>
          <p:cNvSpPr txBox="1"/>
          <p:nvPr/>
        </p:nvSpPr>
        <p:spPr>
          <a:xfrm>
            <a:off x="643322" y="4155926"/>
            <a:ext cx="31618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패키지명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 :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상위패키지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.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하위패키지</a:t>
            </a:r>
            <a:endParaRPr lang="en-US" altLang="ko-KR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패키지 선언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 패키지명;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175CDB-AD4E-0DD7-EA17-F7D273F59B7A}"/>
              </a:ext>
            </a:extLst>
          </p:cNvPr>
          <p:cNvSpPr txBox="1"/>
          <p:nvPr/>
        </p:nvSpPr>
        <p:spPr>
          <a:xfrm>
            <a:off x="4499992" y="4155926"/>
            <a:ext cx="4259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패키지명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 :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com.mycompany</a:t>
            </a:r>
            <a:endParaRPr lang="en-US" altLang="ko-KR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패키지 선언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package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kumimoji="0" lang="en-US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com.mycompany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0956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2.9.1 </a:t>
            </a:r>
            <a:r>
              <a:rPr lang="ko-KR" altLang="en-US" dirty="0"/>
              <a:t>패키지 </a:t>
            </a:r>
            <a:r>
              <a:rPr lang="en-US" altLang="ko-KR" dirty="0"/>
              <a:t>– import</a:t>
            </a:r>
            <a:r>
              <a:rPr lang="ko-KR" altLang="en-US" dirty="0"/>
              <a:t> 문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059584"/>
            <a:ext cx="756084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-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컴파일러에게 소스파일에 사용된 클래스의 패키지에 대한 정보를 제공하는 것</a:t>
            </a:r>
            <a:endParaRPr lang="en-US" altLang="ko-KR" sz="14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atinLnBrk="0"/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  <a:sym typeface="Wingdings" panose="05000000000000000000" pitchFamily="2" charset="2"/>
              </a:rPr>
              <a:t>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8F9FA"/>
                </a:highlight>
                <a:latin typeface="-apple-system"/>
              </a:rPr>
              <a:t>다른 패키지 </a:t>
            </a:r>
            <a:r>
              <a:rPr lang="ko-KR" altLang="en-US" sz="1400" dirty="0">
                <a:solidFill>
                  <a:srgbClr val="212529"/>
                </a:solidFill>
                <a:highlight>
                  <a:srgbClr val="F8F9FA"/>
                </a:highlight>
                <a:latin typeface="-apple-system"/>
              </a:rPr>
              <a:t>안의 클래스를 사용하는 경우 명시</a:t>
            </a:r>
            <a:endParaRPr lang="en-US" altLang="ko-KR" sz="1400" b="0" i="0" dirty="0">
              <a:solidFill>
                <a:srgbClr val="575757"/>
              </a:solidFill>
              <a:effectLst/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- </a:t>
            </a:r>
            <a:r>
              <a:rPr lang="en-US" altLang="ko-KR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import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문으로 사용하고자 하는 클래스의 패키지를 미리 명시해주면 소스코드에</a:t>
            </a:r>
            <a:br>
              <a:rPr lang="ko-KR" altLang="en-US" sz="1400" dirty="0"/>
            </a:br>
            <a:r>
              <a:rPr lang="ko-KR" altLang="en-US" sz="1400" dirty="0"/>
              <a:t> 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사용되는 클래스이름에서 패키지명은 생략 가능 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8A4A9-B1B8-5A61-26F6-45911ED49501}"/>
              </a:ext>
            </a:extLst>
          </p:cNvPr>
          <p:cNvSpPr txBox="1"/>
          <p:nvPr/>
        </p:nvSpPr>
        <p:spPr>
          <a:xfrm>
            <a:off x="323527" y="2066052"/>
            <a:ext cx="80771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* Import </a:t>
            </a:r>
            <a:r>
              <a:rPr lang="ko-KR" altLang="en-US" sz="1400" b="1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문 선언</a:t>
            </a:r>
            <a:endParaRPr lang="en-US" altLang="ko-KR" sz="1400" b="1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패키지명.클래스명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sz="1400" dirty="0"/>
              <a:t>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import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 패키지명.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*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;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ira Mono" panose="020B0509050000020004" pitchFamily="49" charset="0"/>
              </a:rPr>
              <a:t>       -&gt; </a:t>
            </a:r>
            <a:r>
              <a:rPr lang="ko-KR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지정된 패키지에 속하는 모든 클래스를 패키지명 없이 사용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B2DA9D-E543-5267-4E2C-9395260F2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74" y="3008562"/>
            <a:ext cx="2229161" cy="8478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4D017AA-8130-E61D-4B89-23A40F382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959" y="3932243"/>
            <a:ext cx="2343477" cy="7144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FEA2B33-85D5-5683-02D1-061A3194C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514" y="3008562"/>
            <a:ext cx="2210108" cy="85737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16D839F-296D-B09A-3732-F351EED79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244" y="3922252"/>
            <a:ext cx="2076740" cy="80973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155318A-C6A4-9A19-F186-79D5F0C6B0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2481" y="2857078"/>
            <a:ext cx="4539254" cy="226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2.10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7" y="1167304"/>
            <a:ext cx="799288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-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클래스와 인터페이스를 다른 패키지에서 사용하지 못하도록 막을 필요가 있을 경우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-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객체 생성을 막기 위해 생성자를 호출하지 못하게 하거나 필드나 메소드를 사용하지 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   못하도록 막아야 되는 경우</a:t>
            </a:r>
            <a:endParaRPr lang="en-US" altLang="ko-KR" sz="1300" dirty="0">
              <a:latin typeface="Arial Unicode MS"/>
              <a:ea typeface="Fira Mono" panose="020B05090500000200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C2D0AA-569F-6746-3D80-A149030E0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86764"/>
            <a:ext cx="4591643" cy="960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573BDD-F373-A638-EAB1-A4727F8DC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3028110"/>
            <a:ext cx="3748074" cy="17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462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2.10.1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클래스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816" y="1625007"/>
            <a:ext cx="4390582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default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: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같은 패키지 내에서만 사용할 수 있도록 설정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Noto Sans KR"/>
              </a:rPr>
              <a:t>               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다른 패키지에서는 사용할 수 없도록 제한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public   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같은 패키지 뿐만 아니라 다른 패키지에서도 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Noto Sans KR"/>
              </a:rPr>
              <a:t>               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아무런 제한 없이 사용할 수 있도록 설정</a:t>
            </a:r>
            <a:endParaRPr lang="en-US" altLang="ko-KR" sz="1300" dirty="0">
              <a:latin typeface="Arial Unicode MS"/>
              <a:ea typeface="Fira Mono" panose="020B0509050000020004" pitchFamily="49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7543B3-BBD4-2213-4034-133B1E317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21" y="1159691"/>
            <a:ext cx="2362530" cy="14194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61AE1D-0325-8FCA-C959-C7C142B0B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39" y="3075806"/>
            <a:ext cx="4104448" cy="14639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0DD9F1A-98A2-FF28-F3B3-05117D7F0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078658"/>
            <a:ext cx="4174596" cy="147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995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2.10.2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생성자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800" y="2118221"/>
            <a:ext cx="5832648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0087B2"/>
                </a:solidFill>
                <a:effectLst/>
                <a:highlight>
                  <a:srgbClr val="FFFFFF"/>
                </a:highlight>
                <a:latin typeface="Noto Sans KR"/>
              </a:rPr>
              <a:t>public 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: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모든 패키지에서 아무런 제한 없이 생성자를 호출할 수 있음 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0087B2"/>
                </a:solidFill>
                <a:effectLst/>
                <a:highlight>
                  <a:srgbClr val="FFFFFF"/>
                </a:highlight>
                <a:latin typeface="Noto Sans KR"/>
              </a:rPr>
              <a:t>protected 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같은 패키지에 속하는 클래스에서 생성자를 호출할 수 있음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                     다른 패키지에 속한 클래스가 해당 클래스의 자식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(child)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Noto Sans KR"/>
              </a:rPr>
              <a:t>                     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클래스라면 생성자를 호출할 수 있음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0087B2"/>
                </a:solidFill>
                <a:effectLst/>
                <a:highlight>
                  <a:srgbClr val="FFFFFF"/>
                </a:highlight>
                <a:latin typeface="Noto Sans KR"/>
              </a:rPr>
              <a:t>default </a:t>
            </a: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Noto Sans KR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같은 패키지에서는 아무런 제한 없이 생성자를 호출할 수 있음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Noto Sans KR"/>
              </a:rPr>
              <a:t>               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다른 패키지에서는 생성자를 호출할 수 없음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0087B2"/>
                </a:solidFill>
                <a:effectLst/>
                <a:highlight>
                  <a:srgbClr val="FFFFFF"/>
                </a:highlight>
                <a:latin typeface="Noto Sans KR"/>
              </a:rPr>
              <a:t>private </a:t>
            </a: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Noto Sans KR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클래스 내부에서만 생성자를 호출할 수 있고 객체를 만들 수 있음</a:t>
            </a:r>
            <a:endParaRPr lang="en-US" altLang="ko-KR" sz="1400" dirty="0">
              <a:latin typeface="Arial Unicode MS"/>
              <a:ea typeface="Fira Mono" panose="020B05090500000200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012EDF-2C5E-3C0E-6830-B70C1DC1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87657"/>
            <a:ext cx="2143579" cy="25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02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2.10.2.1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생성자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799BD20-1916-5D48-DB03-5AD2850B7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266" y="1450380"/>
            <a:ext cx="2734057" cy="13241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BEB1309-41CF-9227-D43C-E84A3D235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7976" y="1275606"/>
            <a:ext cx="2686425" cy="16861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0D2CDC-503F-2FD4-3094-A3359274F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04" y="1203598"/>
            <a:ext cx="2753109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2.10.3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203598"/>
            <a:ext cx="6768752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0087B2"/>
                </a:solidFill>
                <a:effectLst/>
                <a:highlight>
                  <a:srgbClr val="FFFFFF"/>
                </a:highlight>
                <a:latin typeface="Noto Sans KR"/>
              </a:rPr>
              <a:t>public 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: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모든 패키지에서 아무런 제한 없이 필드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메소드를 호출할 수 있음 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0087B2"/>
                </a:solidFill>
                <a:effectLst/>
                <a:highlight>
                  <a:srgbClr val="FFFFFF"/>
                </a:highlight>
                <a:latin typeface="Noto Sans KR"/>
              </a:rPr>
              <a:t>protected 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같은 패키지에 속하는 클래스에서 필드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메소드를 호출할 수 있음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                     다른 패키지에 속한 클래스가 해당 클래스의 자식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(child)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Noto Sans KR"/>
              </a:rPr>
              <a:t>                     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클래스라면 필드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메소드를 호출할 수 있음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0087B2"/>
                </a:solidFill>
                <a:effectLst/>
                <a:highlight>
                  <a:srgbClr val="FFFFFF"/>
                </a:highlight>
                <a:latin typeface="Noto Sans KR"/>
              </a:rPr>
              <a:t>default </a:t>
            </a: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Noto Sans KR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같은 패키지에서는 아무런 제한 없이 필드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메소드를 호출할 수 있음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Noto Sans KR"/>
              </a:rPr>
              <a:t>               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다른 패키지에서는 필드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메소드를 호출할 수 없음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0087B2"/>
                </a:solidFill>
                <a:effectLst/>
                <a:highlight>
                  <a:srgbClr val="FFFFFF"/>
                </a:highlight>
                <a:latin typeface="Noto Sans KR"/>
              </a:rPr>
              <a:t>private </a:t>
            </a: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Noto Sans KR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클래스 내부에서만 필드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메소드를 호출할 수 있고 객체를 만들 수 있음</a:t>
            </a:r>
            <a:endParaRPr lang="en-US" altLang="ko-KR" sz="1400" dirty="0">
              <a:latin typeface="Arial Unicode MS"/>
              <a:ea typeface="Fira Mono" panose="020B05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964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2.10.3.1 </a:t>
            </a:r>
            <a:r>
              <a:rPr lang="ko-KR" altLang="en-US" dirty="0"/>
              <a:t>접근 </a:t>
            </a:r>
            <a:r>
              <a:rPr lang="ko-KR" altLang="en-US" dirty="0" err="1"/>
              <a:t>제한자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필드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C2E4F2-BBA5-3ABB-0BCA-FAA2DF7B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915566"/>
            <a:ext cx="2435482" cy="43204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94D25F-C23B-9FD5-02F8-EEFC42B8A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578" y="987574"/>
            <a:ext cx="2648320" cy="27340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14BF28-7BBA-9055-AF95-7551CC7817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987574"/>
            <a:ext cx="270547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2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0.2 </a:t>
            </a:r>
            <a:r>
              <a:rPr lang="ko-KR" altLang="en-US" dirty="0"/>
              <a:t>지난주 복습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343C6-FC6A-6A1E-5E36-ED4B316791D2}"/>
              </a:ext>
            </a:extLst>
          </p:cNvPr>
          <p:cNvSpPr txBox="1"/>
          <p:nvPr/>
        </p:nvSpPr>
        <p:spPr>
          <a:xfrm>
            <a:off x="395536" y="1131590"/>
            <a:ext cx="77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10</a:t>
            </a:r>
            <a:r>
              <a:rPr lang="ko-KR" altLang="en-US" sz="18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개의 임의의 정수 </a:t>
            </a:r>
            <a:r>
              <a:rPr lang="en-US" altLang="ko-KR" sz="18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( 1~10) </a:t>
            </a:r>
            <a:r>
              <a:rPr lang="ko-KR" altLang="en-US" sz="18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를 중복되지 않게 배열에 등록하고 오름차순 </a:t>
            </a:r>
            <a:r>
              <a:rPr lang="ko-KR" altLang="en-US" sz="1800" dirty="0" err="1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소팅하시오</a:t>
            </a:r>
            <a:r>
              <a:rPr lang="en-US" altLang="ko-KR" sz="1800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7ED508A-8E62-19AB-D993-99194C148F8C}"/>
              </a:ext>
            </a:extLst>
          </p:cNvPr>
          <p:cNvGrpSpPr/>
          <p:nvPr/>
        </p:nvGrpSpPr>
        <p:grpSpPr>
          <a:xfrm>
            <a:off x="446828" y="123483"/>
            <a:ext cx="8301636" cy="4896533"/>
            <a:chOff x="275625" y="27434"/>
            <a:chExt cx="8301636" cy="48965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E849B93-B769-55AC-E92E-059221A7D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625" y="27434"/>
              <a:ext cx="4296375" cy="4896533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2027861-46F7-A6F0-7FE4-7C4FF4B10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9992" y="1942226"/>
              <a:ext cx="4077269" cy="2981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01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2.11 Getter,</a:t>
            </a:r>
            <a:r>
              <a:rPr lang="ko-KR" altLang="en-US" dirty="0"/>
              <a:t> </a:t>
            </a:r>
            <a:r>
              <a:rPr lang="en-US" altLang="ko-KR" dirty="0"/>
              <a:t>Setter</a:t>
            </a: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1059582"/>
            <a:ext cx="6768752" cy="37548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en-US" altLang="ko-KR" sz="1400" b="1" dirty="0">
                <a:solidFill>
                  <a:srgbClr val="0087B2"/>
                </a:solidFill>
                <a:highlight>
                  <a:srgbClr val="FFFFFF"/>
                </a:highlight>
                <a:latin typeface="Noto Sans KR"/>
              </a:rPr>
              <a:t>Getter</a:t>
            </a:r>
            <a:r>
              <a:rPr lang="ko-KR" altLang="en-US" sz="1400" b="1" dirty="0">
                <a:solidFill>
                  <a:srgbClr val="0087B2"/>
                </a:solidFill>
                <a:highlight>
                  <a:srgbClr val="FFFFFF"/>
                </a:highlight>
                <a:latin typeface="Noto Sans KR"/>
              </a:rPr>
              <a:t>와 </a:t>
            </a:r>
            <a:r>
              <a:rPr lang="en-US" altLang="ko-KR" sz="1400" b="1" dirty="0">
                <a:solidFill>
                  <a:srgbClr val="0087B2"/>
                </a:solidFill>
                <a:highlight>
                  <a:srgbClr val="FFFFFF"/>
                </a:highlight>
                <a:latin typeface="Noto Sans KR"/>
              </a:rPr>
              <a:t>Setter</a:t>
            </a:r>
            <a:r>
              <a:rPr lang="ko-KR" altLang="en-US" sz="1400" b="1" dirty="0">
                <a:solidFill>
                  <a:srgbClr val="0087B2"/>
                </a:solidFill>
                <a:highlight>
                  <a:srgbClr val="FFFFFF"/>
                </a:highlight>
                <a:latin typeface="Noto Sans KR"/>
              </a:rPr>
              <a:t>왜 </a:t>
            </a:r>
            <a:r>
              <a:rPr lang="en-US" altLang="ko-KR" sz="1400" b="1" dirty="0">
                <a:solidFill>
                  <a:srgbClr val="0087B2"/>
                </a:solidFill>
                <a:highlight>
                  <a:srgbClr val="FFFFFF"/>
                </a:highlight>
                <a:latin typeface="Noto Sans KR"/>
              </a:rPr>
              <a:t>?</a:t>
            </a:r>
            <a:endParaRPr lang="ko-KR" altLang="en-US" sz="1400" b="1" dirty="0">
              <a:solidFill>
                <a:srgbClr val="0087B2"/>
              </a:solidFill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0087B2"/>
                </a:solidFill>
                <a:effectLst/>
                <a:highlight>
                  <a:srgbClr val="FFFFFF"/>
                </a:highlight>
                <a:latin typeface="Noto Sans KR"/>
              </a:rPr>
              <a:t> 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1.</a:t>
            </a: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KR"/>
              </a:rPr>
              <a:t>부모 클래스의 멤버 변수는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KR"/>
              </a:rPr>
              <a:t>private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KR"/>
              </a:rPr>
              <a:t>로 선언</a:t>
            </a:r>
            <a:endParaRPr lang="en-US" altLang="ko-KR" sz="1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Noto Sans KR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Noto Sans KR"/>
                <a:sym typeface="Wingdings" panose="05000000000000000000" pitchFamily="2" charset="2"/>
              </a:rPr>
              <a:t>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KR"/>
              </a:rPr>
              <a:t> 캡슐화와 자료보호에 대한 목적으로 해당 클래스의 내부에서만 사용할 수</a:t>
            </a:r>
            <a:endParaRPr lang="en-US" altLang="ko-KR" sz="1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Noto Sans KR"/>
              </a:rPr>
              <a:t>     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KR"/>
              </a:rPr>
              <a:t> 있도록 하기 위함</a:t>
            </a:r>
            <a:endParaRPr lang="en-US" altLang="ko-KR" sz="1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Noto Sans KR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Noto Sans KR"/>
                <a:sym typeface="Wingdings" panose="05000000000000000000" pitchFamily="2" charset="2"/>
              </a:rPr>
              <a:t>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KR"/>
              </a:rPr>
              <a:t>이러한 부모클래스의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KR"/>
              </a:rPr>
              <a:t>private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KR"/>
              </a:rPr>
              <a:t>멤버 변수에 값을 접근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KR"/>
              </a:rPr>
              <a:t>할때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KR"/>
              </a:rPr>
              <a:t>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KR"/>
              </a:rPr>
              <a:t>getter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KR"/>
              </a:rPr>
              <a:t>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KR"/>
              </a:rPr>
              <a:t>setter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Noto Sans KR"/>
              </a:rPr>
              <a:t>가 사용</a:t>
            </a:r>
            <a:endParaRPr lang="en-US" altLang="ko-KR" sz="1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Noto Sans KR"/>
              </a:rPr>
              <a:t>  2.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객체의 필드를 외부에서 수정 시 객체 무결성이 깨질 수 있음</a:t>
            </a:r>
            <a:endParaRPr lang="en-US" altLang="ko-KR" sz="1400" dirty="0">
              <a:solidFill>
                <a:srgbClr val="575757"/>
              </a:solidFill>
              <a:highlight>
                <a:srgbClr val="FFFFFF"/>
              </a:highlight>
              <a:latin typeface="noto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0" i="0" dirty="0">
                <a:solidFill>
                  <a:srgbClr val="575757"/>
                </a:solidFill>
                <a:effectLst/>
                <a:highlight>
                  <a:srgbClr val="FFFFFF"/>
                </a:highlight>
                <a:latin typeface="notokr"/>
              </a:rPr>
              <a:t>       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ex)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 자동차 속도를 음수로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, integer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값에 문자열 등록 등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latinLnBrk="0"/>
            <a:r>
              <a:rPr lang="en-US" altLang="ko-KR" sz="1400" b="1" dirty="0">
                <a:solidFill>
                  <a:srgbClr val="0087B2"/>
                </a:solidFill>
                <a:highlight>
                  <a:srgbClr val="FFFFFF"/>
                </a:highlight>
                <a:latin typeface="Noto Sans KR"/>
              </a:rPr>
              <a:t>getter, setter</a:t>
            </a:r>
            <a:r>
              <a:rPr lang="ko-KR" altLang="en-US" sz="1400" b="1" dirty="0">
                <a:solidFill>
                  <a:srgbClr val="0087B2"/>
                </a:solidFill>
                <a:highlight>
                  <a:srgbClr val="FFFFFF"/>
                </a:highlight>
                <a:latin typeface="Noto Sans KR"/>
              </a:rPr>
              <a:t>규칙</a:t>
            </a:r>
          </a:p>
          <a:p>
            <a:pPr algn="l"/>
            <a:r>
              <a:rPr lang="en-US" altLang="ko-KR" sz="1400" b="1" i="0" dirty="0">
                <a:solidFill>
                  <a:srgbClr val="0087B2"/>
                </a:solidFill>
                <a:effectLst/>
                <a:highlight>
                  <a:srgbClr val="FFFFFF"/>
                </a:highlight>
                <a:latin typeface="Noto Sans KR"/>
              </a:rPr>
              <a:t> </a:t>
            </a: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Noto Sans KR"/>
              </a:rPr>
              <a:t>-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private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변수를 다른 클래스에 꺼내는 메서드</a:t>
            </a:r>
            <a:endParaRPr lang="en-US" altLang="ko-KR" sz="1400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sz="1400" dirty="0">
                <a:solidFill>
                  <a:srgbClr val="555555"/>
                </a:solidFill>
                <a:latin typeface="Noto Sans KR"/>
              </a:rPr>
              <a:t>       </a:t>
            </a:r>
            <a:r>
              <a:rPr lang="en-US" altLang="ko-KR" sz="1400" dirty="0">
                <a:solidFill>
                  <a:srgbClr val="555555"/>
                </a:solidFill>
                <a:latin typeface="Noto Sans KR"/>
                <a:sym typeface="Wingdings" panose="05000000000000000000" pitchFamily="2" charset="2"/>
              </a:rPr>
              <a:t>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get +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Noto Sans KR"/>
              </a:rPr>
              <a:t>변수명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(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Noto Sans KR"/>
              </a:rPr>
              <a:t>첫글자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 대문자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)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 - private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변수에 값을 초기화하는 메서드</a:t>
            </a:r>
            <a:endParaRPr lang="en-US" altLang="ko-KR" sz="1400" b="0" i="0" dirty="0">
              <a:solidFill>
                <a:srgbClr val="555555"/>
              </a:solidFill>
              <a:effectLst/>
              <a:latin typeface="Noto Sans KR"/>
            </a:endParaRPr>
          </a:p>
          <a:p>
            <a:pPr algn="l"/>
            <a:r>
              <a:rPr lang="en-US" altLang="ko-KR" sz="1400" dirty="0">
                <a:solidFill>
                  <a:srgbClr val="555555"/>
                </a:solidFill>
                <a:latin typeface="Noto Sans KR"/>
              </a:rPr>
              <a:t>       </a:t>
            </a:r>
            <a:r>
              <a:rPr lang="en-US" altLang="ko-KR" sz="1400" dirty="0">
                <a:solidFill>
                  <a:srgbClr val="555555"/>
                </a:solidFill>
                <a:latin typeface="Noto Sans KR"/>
                <a:sym typeface="Wingdings" panose="05000000000000000000" pitchFamily="2" charset="2"/>
              </a:rPr>
              <a:t> 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set + 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Noto Sans KR"/>
              </a:rPr>
              <a:t>변수명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(</a:t>
            </a:r>
            <a:r>
              <a:rPr lang="ko-KR" altLang="en-US" sz="1400" b="0" i="0" dirty="0" err="1">
                <a:solidFill>
                  <a:srgbClr val="555555"/>
                </a:solidFill>
                <a:effectLst/>
                <a:latin typeface="Noto Sans KR"/>
              </a:rPr>
              <a:t>첫글자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 대문자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)</a:t>
            </a:r>
          </a:p>
          <a:p>
            <a:pPr algn="l"/>
            <a:endParaRPr lang="en-US" altLang="ko-KR" sz="1400" dirty="0">
              <a:solidFill>
                <a:srgbClr val="555555"/>
              </a:solidFill>
              <a:latin typeface="Noto Sans KR"/>
            </a:endParaRPr>
          </a:p>
          <a:p>
            <a:pPr algn="l"/>
            <a:endParaRPr lang="en-US" altLang="ko-KR" sz="1400" b="0" i="0" dirty="0">
              <a:solidFill>
                <a:srgbClr val="555555"/>
              </a:solidFill>
              <a:effectLst/>
              <a:latin typeface="Noto Sans KR"/>
            </a:endParaRPr>
          </a:p>
          <a:p>
            <a:r>
              <a:rPr lang="en-US" altLang="ko-KR" sz="1400" dirty="0">
                <a:solidFill>
                  <a:srgbClr val="00B0F0"/>
                </a:solidFill>
                <a:latin typeface="Noto Sans KR"/>
              </a:rPr>
              <a:t>* Eclipse </a:t>
            </a:r>
            <a:r>
              <a:rPr lang="ko-KR" altLang="en-US" sz="1400" dirty="0">
                <a:solidFill>
                  <a:srgbClr val="00B0F0"/>
                </a:solidFill>
                <a:latin typeface="Noto Sans KR"/>
              </a:rPr>
              <a:t>에서 필드 선택 후 메뉴에서</a:t>
            </a:r>
            <a:endParaRPr lang="en-US" altLang="ko-KR" sz="1400" dirty="0">
              <a:solidFill>
                <a:srgbClr val="00B0F0"/>
              </a:solidFill>
              <a:latin typeface="Noto Sans KR"/>
            </a:endParaRPr>
          </a:p>
          <a:p>
            <a:r>
              <a:rPr lang="en-US" altLang="ko-KR" sz="1400" dirty="0">
                <a:solidFill>
                  <a:srgbClr val="00B0F0"/>
                </a:solidFill>
                <a:latin typeface="Noto Sans KR"/>
              </a:rPr>
              <a:t>   [Source] – [Generates Getter and Setters] </a:t>
            </a:r>
            <a:r>
              <a:rPr lang="ko-KR" altLang="en-US" sz="1400" dirty="0">
                <a:solidFill>
                  <a:srgbClr val="00B0F0"/>
                </a:solidFill>
                <a:latin typeface="Noto Sans KR"/>
              </a:rPr>
              <a:t>선택</a:t>
            </a:r>
            <a:endParaRPr lang="en-US" altLang="ko-KR" sz="1400" dirty="0">
              <a:solidFill>
                <a:srgbClr val="555555"/>
              </a:solidFill>
              <a:latin typeface="Noto Sans KR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D3E0E8-9EB3-10F0-D8C9-756BD59C7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847641"/>
            <a:ext cx="3386052" cy="188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42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2.11.1 Getter,</a:t>
            </a:r>
            <a:r>
              <a:rPr lang="ko-KR" altLang="en-US" dirty="0"/>
              <a:t> </a:t>
            </a:r>
            <a:r>
              <a:rPr lang="en-US" altLang="ko-KR" dirty="0"/>
              <a:t>Setter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D31A0F-2999-68E4-84D9-9A29283C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987574"/>
            <a:ext cx="2808312" cy="40044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C44B7CE-3102-B1C3-BAE3-939E36D36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987574"/>
            <a:ext cx="4464496" cy="398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6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2.12 </a:t>
            </a:r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95D873-D6FD-A689-55FA-D8034821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059582"/>
            <a:ext cx="8352928" cy="35394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atinLnBrk="0"/>
            <a:r>
              <a:rPr lang="ko-KR" altLang="en-US" sz="1400" b="1" dirty="0">
                <a:solidFill>
                  <a:srgbClr val="0087B2"/>
                </a:solidFill>
                <a:highlight>
                  <a:srgbClr val="FFFFFF"/>
                </a:highlight>
                <a:latin typeface="Noto Sans KR"/>
              </a:rPr>
              <a:t>정의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b="1" i="0" dirty="0">
                <a:solidFill>
                  <a:srgbClr val="0087B2"/>
                </a:solidFill>
                <a:effectLst/>
                <a:highlight>
                  <a:srgbClr val="FFFFFF"/>
                </a:highlight>
                <a:latin typeface="Noto Sans KR"/>
              </a:rPr>
              <a:t> </a:t>
            </a:r>
            <a:r>
              <a:rPr lang="en-US" altLang="ko-KR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- </a:t>
            </a:r>
            <a:r>
              <a:rPr lang="ko-KR" altLang="en-US" sz="1400" dirty="0">
                <a:solidFill>
                  <a:srgbClr val="575757"/>
                </a:solidFill>
                <a:highlight>
                  <a:srgbClr val="FFFFFF"/>
                </a:highlight>
                <a:latin typeface="notokr"/>
              </a:rPr>
              <a:t>객체 지향 프로그래밍에서 특정 클래스가 단 하나의 인스턴스를 생성하여 사용하기위한 패턴</a:t>
            </a: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sz="14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latinLnBrk="0"/>
            <a:r>
              <a:rPr lang="ko-KR" altLang="en-US" sz="1400" b="1" dirty="0">
                <a:solidFill>
                  <a:srgbClr val="0087B2"/>
                </a:solidFill>
                <a:highlight>
                  <a:srgbClr val="FFFFFF"/>
                </a:highlight>
                <a:latin typeface="Noto Sans KR"/>
              </a:rPr>
              <a:t>사용 이유</a:t>
            </a:r>
          </a:p>
          <a:p>
            <a:pPr algn="l"/>
            <a:r>
              <a:rPr lang="en-US" altLang="ko-KR" sz="1400" b="1" i="0" dirty="0">
                <a:solidFill>
                  <a:srgbClr val="0087B2"/>
                </a:solidFill>
                <a:effectLst/>
                <a:highlight>
                  <a:srgbClr val="FFFFFF"/>
                </a:highlight>
                <a:latin typeface="Noto Sans KR"/>
              </a:rPr>
              <a:t> </a:t>
            </a:r>
            <a:r>
              <a:rPr lang="en-US" altLang="ko-KR" sz="1400" dirty="0">
                <a:solidFill>
                  <a:srgbClr val="333333"/>
                </a:solidFill>
                <a:highlight>
                  <a:srgbClr val="FFFFFF"/>
                </a:highlight>
                <a:latin typeface="Noto Sans KR"/>
              </a:rPr>
              <a:t>-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Noto Sans KR"/>
              </a:rPr>
              <a:t>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커넥션 풀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스레드 풀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Noto Sans KR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Noto Sans KR"/>
              </a:rPr>
              <a:t>디바이스 설정 등 인스턴스가 여러 개면 안되는 객체에 사용</a:t>
            </a:r>
            <a:endParaRPr lang="en-US" altLang="ko-KR" sz="1400" dirty="0">
              <a:solidFill>
                <a:srgbClr val="555555"/>
              </a:solidFill>
              <a:latin typeface="Noto Sans KR"/>
            </a:endParaRPr>
          </a:p>
          <a:p>
            <a:pPr latinLnBrk="0"/>
            <a:endParaRPr lang="en-US" altLang="ko-KR" sz="1400" b="1" dirty="0">
              <a:solidFill>
                <a:srgbClr val="0087B2"/>
              </a:solidFill>
              <a:highlight>
                <a:srgbClr val="FFFFFF"/>
              </a:highlight>
              <a:latin typeface="Noto Sans KR"/>
            </a:endParaRPr>
          </a:p>
          <a:p>
            <a:pPr latinLnBrk="0"/>
            <a:r>
              <a:rPr lang="ko-KR" altLang="ko-KR" sz="1400" b="1" dirty="0" err="1">
                <a:solidFill>
                  <a:srgbClr val="0087B2"/>
                </a:solidFill>
                <a:highlight>
                  <a:srgbClr val="FFFFFF"/>
                </a:highlight>
                <a:latin typeface="Noto Sans KR"/>
              </a:rPr>
              <a:t>싱글톤</a:t>
            </a:r>
            <a:r>
              <a:rPr lang="ko-KR" altLang="ko-KR" sz="1400" b="1" dirty="0">
                <a:solidFill>
                  <a:srgbClr val="0087B2"/>
                </a:solidFill>
                <a:highlight>
                  <a:srgbClr val="FFFFFF"/>
                </a:highlight>
                <a:latin typeface="Noto Sans KR"/>
              </a:rPr>
              <a:t> 패턴</a:t>
            </a:r>
            <a:r>
              <a:rPr lang="en-US" altLang="ko-KR" sz="1400" b="1" dirty="0">
                <a:solidFill>
                  <a:srgbClr val="0087B2"/>
                </a:solidFill>
                <a:highlight>
                  <a:srgbClr val="FFFFFF"/>
                </a:highlight>
                <a:latin typeface="Noto Sans KR"/>
              </a:rPr>
              <a:t> </a:t>
            </a:r>
            <a:r>
              <a:rPr lang="ko-KR" altLang="en-US" sz="1400" b="1" dirty="0">
                <a:solidFill>
                  <a:srgbClr val="0087B2"/>
                </a:solidFill>
                <a:highlight>
                  <a:srgbClr val="FFFFFF"/>
                </a:highlight>
                <a:latin typeface="Noto Sans KR"/>
              </a:rPr>
              <a:t>장단점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dirty="0">
                <a:solidFill>
                  <a:srgbClr val="555555"/>
                </a:solidFill>
                <a:latin typeface="Noto Sans KR"/>
              </a:rPr>
              <a:t> </a:t>
            </a:r>
            <a:r>
              <a:rPr lang="ko-KR" altLang="ko-KR" sz="1400" dirty="0">
                <a:solidFill>
                  <a:srgbClr val="555555"/>
                </a:solidFill>
                <a:latin typeface="Noto Sans KR"/>
              </a:rPr>
              <a:t>장점</a:t>
            </a:r>
            <a:r>
              <a:rPr lang="en-US" altLang="ko-KR" sz="1400" dirty="0">
                <a:solidFill>
                  <a:srgbClr val="555555"/>
                </a:solidFill>
                <a:latin typeface="Noto Sans KR"/>
              </a:rPr>
              <a:t> - </a:t>
            </a:r>
            <a:r>
              <a:rPr lang="ko-KR" altLang="ko-KR" sz="1400" dirty="0">
                <a:solidFill>
                  <a:srgbClr val="555555"/>
                </a:solidFill>
                <a:latin typeface="Noto Sans KR"/>
              </a:rPr>
              <a:t>유일한 인스턴스 : 단 하나만 존재</a:t>
            </a:r>
            <a:r>
              <a:rPr lang="en-US" altLang="ko-KR" sz="1400" dirty="0">
                <a:solidFill>
                  <a:srgbClr val="555555"/>
                </a:solidFill>
                <a:latin typeface="Noto Sans KR"/>
              </a:rPr>
              <a:t> </a:t>
            </a:r>
            <a:r>
              <a:rPr lang="en-US" altLang="ko-KR" sz="1400" dirty="0">
                <a:solidFill>
                  <a:srgbClr val="555555"/>
                </a:solidFill>
                <a:latin typeface="Noto Sans KR"/>
                <a:sym typeface="Wingdings" panose="05000000000000000000" pitchFamily="2" charset="2"/>
              </a:rPr>
              <a:t> </a:t>
            </a:r>
            <a:r>
              <a:rPr lang="ko-KR" altLang="ko-KR" sz="1400" dirty="0">
                <a:solidFill>
                  <a:srgbClr val="555555"/>
                </a:solidFill>
                <a:latin typeface="Noto Sans KR"/>
              </a:rPr>
              <a:t>객체의 일관된 상태를</a:t>
            </a:r>
            <a:r>
              <a:rPr lang="en-US" altLang="ko-KR" sz="1400" dirty="0">
                <a:solidFill>
                  <a:srgbClr val="555555"/>
                </a:solidFill>
                <a:latin typeface="Noto Sans KR"/>
              </a:rPr>
              <a:t> </a:t>
            </a:r>
            <a:r>
              <a:rPr lang="ko-KR" altLang="ko-KR" sz="1400" dirty="0">
                <a:solidFill>
                  <a:srgbClr val="555555"/>
                </a:solidFill>
                <a:latin typeface="Noto Sans KR"/>
              </a:rPr>
              <a:t>유지하고 전역에서 접근 가능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55555"/>
                </a:solidFill>
                <a:latin typeface="Noto Sans KR"/>
              </a:rPr>
              <a:t>           - </a:t>
            </a:r>
            <a:r>
              <a:rPr lang="ko-KR" altLang="ko-KR" sz="1400" dirty="0">
                <a:solidFill>
                  <a:srgbClr val="555555"/>
                </a:solidFill>
                <a:latin typeface="Noto Sans KR"/>
              </a:rPr>
              <a:t>메모리 절약 : 인스턴스가 단 하나뿐이므로 메모리를 절약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55555"/>
                </a:solidFill>
                <a:latin typeface="Noto Sans KR"/>
              </a:rPr>
              <a:t>           - </a:t>
            </a:r>
            <a:r>
              <a:rPr lang="ko-KR" altLang="ko-KR" sz="1400" dirty="0">
                <a:solidFill>
                  <a:srgbClr val="555555"/>
                </a:solidFill>
                <a:latin typeface="Noto Sans KR"/>
              </a:rPr>
              <a:t>지연 초기화 : 인스턴스가 실제로 사용되는 시점에 생성하여 초기 비용을 줄일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400" dirty="0">
                <a:solidFill>
                  <a:srgbClr val="555555"/>
                </a:solidFill>
                <a:latin typeface="Noto Sans KR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1400" dirty="0">
                <a:solidFill>
                  <a:srgbClr val="555555"/>
                </a:solidFill>
                <a:latin typeface="Noto Sans KR"/>
              </a:rPr>
              <a:t>단점</a:t>
            </a:r>
            <a:r>
              <a:rPr lang="en-US" altLang="ko-KR" sz="1400" dirty="0">
                <a:solidFill>
                  <a:srgbClr val="555555"/>
                </a:solidFill>
                <a:latin typeface="Noto Sans KR"/>
              </a:rPr>
              <a:t> - </a:t>
            </a:r>
            <a:r>
              <a:rPr lang="ko-KR" altLang="ko-KR" sz="1400" dirty="0">
                <a:solidFill>
                  <a:srgbClr val="555555"/>
                </a:solidFill>
                <a:latin typeface="Noto Sans KR"/>
              </a:rPr>
              <a:t>결합도 증가 : 전역에서 접근을 허용하기에 해당 인스턴스에 의존하는 경우 결합도가 증가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55555"/>
                </a:solidFill>
                <a:latin typeface="Noto Sans KR"/>
              </a:rPr>
              <a:t>          - </a:t>
            </a:r>
            <a:r>
              <a:rPr lang="ko-KR" altLang="ko-KR" sz="1400" dirty="0">
                <a:solidFill>
                  <a:srgbClr val="555555"/>
                </a:solidFill>
                <a:latin typeface="Noto Sans KR"/>
              </a:rPr>
              <a:t>테스트 복잡성 : 단 하나의 </a:t>
            </a:r>
            <a:r>
              <a:rPr lang="ko-KR" altLang="ko-KR" sz="1400" dirty="0" err="1">
                <a:solidFill>
                  <a:srgbClr val="555555"/>
                </a:solidFill>
                <a:latin typeface="Noto Sans KR"/>
              </a:rPr>
              <a:t>인스턴스만을</a:t>
            </a:r>
            <a:r>
              <a:rPr lang="ko-KR" altLang="ko-KR" sz="1400" dirty="0">
                <a:solidFill>
                  <a:srgbClr val="555555"/>
                </a:solidFill>
                <a:latin typeface="Noto Sans KR"/>
              </a:rPr>
              <a:t> 생성하고 자원을 공유하기에 </a:t>
            </a:r>
            <a:r>
              <a:rPr lang="ko-KR" altLang="ko-KR" sz="1400" dirty="0" err="1">
                <a:solidFill>
                  <a:srgbClr val="555555"/>
                </a:solidFill>
                <a:latin typeface="Noto Sans KR"/>
              </a:rPr>
              <a:t>싱글톤</a:t>
            </a:r>
            <a:r>
              <a:rPr lang="ko-KR" altLang="ko-KR" sz="1400" dirty="0">
                <a:solidFill>
                  <a:srgbClr val="555555"/>
                </a:solidFill>
                <a:latin typeface="Noto Sans KR"/>
              </a:rPr>
              <a:t> 클래스를 의존하는 </a:t>
            </a:r>
            <a:endParaRPr lang="en-US" altLang="ko-KR" sz="1400" dirty="0">
              <a:solidFill>
                <a:srgbClr val="555555"/>
              </a:solidFill>
              <a:latin typeface="Noto Sans K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55555"/>
                </a:solidFill>
                <a:latin typeface="Noto Sans KR"/>
              </a:rPr>
              <a:t>                                 </a:t>
            </a:r>
            <a:r>
              <a:rPr lang="ko-KR" altLang="ko-KR" sz="1400" dirty="0">
                <a:solidFill>
                  <a:srgbClr val="555555"/>
                </a:solidFill>
                <a:latin typeface="Noto Sans KR"/>
              </a:rPr>
              <a:t>클래스는 결합도 증가로 인해 테스트가 어려울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55555"/>
                </a:solidFill>
                <a:latin typeface="Noto Sans KR"/>
              </a:rPr>
              <a:t>          - </a:t>
            </a:r>
            <a:r>
              <a:rPr lang="ko-KR" altLang="ko-KR" sz="1400" dirty="0">
                <a:solidFill>
                  <a:srgbClr val="555555"/>
                </a:solidFill>
                <a:latin typeface="Noto Sans KR"/>
              </a:rPr>
              <a:t>상태 관리의 어려움 : 전역에서 사용되어 변경될 수 </a:t>
            </a:r>
            <a:r>
              <a:rPr lang="ko-KR" altLang="en-US" sz="1400" dirty="0">
                <a:solidFill>
                  <a:srgbClr val="555555"/>
                </a:solidFill>
                <a:latin typeface="Noto Sans KR"/>
              </a:rPr>
              <a:t>있어 </a:t>
            </a:r>
            <a:r>
              <a:rPr lang="ko-KR" altLang="ko-KR" sz="1400" dirty="0">
                <a:solidFill>
                  <a:srgbClr val="555555"/>
                </a:solidFill>
                <a:latin typeface="Noto Sans KR"/>
              </a:rPr>
              <a:t>예상치 못한 동작이 발생할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400" dirty="0">
                <a:solidFill>
                  <a:srgbClr val="555555"/>
                </a:solidFill>
                <a:latin typeface="Noto Sans KR"/>
              </a:rPr>
              <a:t>          - </a:t>
            </a:r>
            <a:r>
              <a:rPr lang="ko-KR" altLang="ko-KR" sz="1400" dirty="0">
                <a:solidFill>
                  <a:srgbClr val="555555"/>
                </a:solidFill>
                <a:latin typeface="Noto Sans KR"/>
              </a:rPr>
              <a:t>전역에서 접근 가능 : 애플리케이션 내 어디서든 접근이 가능한 경우 복잡성이 증가할 수 있다. </a:t>
            </a:r>
            <a:endParaRPr lang="en-US" altLang="ko-KR" sz="1400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766751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2.12.1 </a:t>
            </a:r>
            <a:r>
              <a:rPr lang="ko-KR" altLang="en-US" dirty="0" err="1"/>
              <a:t>싱글톤</a:t>
            </a:r>
            <a:r>
              <a:rPr lang="ko-KR" altLang="en-US" dirty="0"/>
              <a:t> 패턴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1CF966-EC30-B912-4515-5CCA5E52F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19" y="1203598"/>
            <a:ext cx="4160991" cy="23042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F3AC8D-3575-1865-B1B3-A0B3ACB1A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987574"/>
            <a:ext cx="4234463" cy="381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3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1. </a:t>
            </a:r>
            <a:r>
              <a:rPr lang="ko-KR" altLang="en-US" dirty="0"/>
              <a:t>객체지향 프로그래밍이란 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7AAAF-E45F-89E5-D7CE-647606154AA9}"/>
              </a:ext>
            </a:extLst>
          </p:cNvPr>
          <p:cNvSpPr txBox="1"/>
          <p:nvPr/>
        </p:nvSpPr>
        <p:spPr>
          <a:xfrm>
            <a:off x="323528" y="1131590"/>
            <a:ext cx="84969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개발 방법론 개념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소프트웨어 전 과정에 지속적으로 적용할 수 있는 방법</a:t>
            </a:r>
            <a:r>
              <a:rPr lang="en-US" altLang="ko-KR" dirty="0"/>
              <a:t>, </a:t>
            </a:r>
            <a:r>
              <a:rPr lang="ko-KR" altLang="en-US" dirty="0"/>
              <a:t>절차</a:t>
            </a:r>
            <a:r>
              <a:rPr lang="en-US" altLang="ko-KR" dirty="0"/>
              <a:t>, </a:t>
            </a:r>
            <a:r>
              <a:rPr lang="ko-KR" altLang="en-US" dirty="0"/>
              <a:t>기법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소프트웨어를 하나의 생명체로 간주하고 소프트웨어 개발의 시작부터 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시스템을 사용하지 않는 과정까지의 전 과정을 형상화한 방법론이다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2.  </a:t>
            </a:r>
            <a:r>
              <a:rPr lang="ko-KR" altLang="en-US" dirty="0"/>
              <a:t>개발 방법론 종류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명령형 </a:t>
            </a:r>
            <a:r>
              <a:rPr lang="en-US" altLang="ko-KR" dirty="0"/>
              <a:t>or </a:t>
            </a:r>
            <a:r>
              <a:rPr lang="ko-KR" altLang="en-US" dirty="0"/>
              <a:t>절차적 프로그래밍 </a:t>
            </a:r>
            <a:r>
              <a:rPr lang="en-US" altLang="ko-KR" dirty="0"/>
              <a:t>( C, Pascal 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객체지향 프로그래밍 </a:t>
            </a:r>
            <a:r>
              <a:rPr lang="en-US" altLang="ko-KR" dirty="0"/>
              <a:t>( java, Ruby, C++ 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선언형 프로그래밍 </a:t>
            </a:r>
            <a:r>
              <a:rPr lang="en-US" altLang="ko-KR" dirty="0"/>
              <a:t>( SQL )</a:t>
            </a:r>
          </a:p>
          <a:p>
            <a:r>
              <a:rPr lang="en-US" altLang="ko-KR" dirty="0"/>
              <a:t>   - </a:t>
            </a:r>
            <a:r>
              <a:rPr lang="ko-KR" altLang="en-US" dirty="0"/>
              <a:t>함수형 프로그래밍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논리형 프로그래밍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309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1.1 </a:t>
            </a:r>
            <a:r>
              <a:rPr lang="ko-KR" altLang="en-US" dirty="0"/>
              <a:t>절차 지향 프로그래밍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4199B-74AB-A5F8-CAD8-7CA313A3DDC4}"/>
              </a:ext>
            </a:extLst>
          </p:cNvPr>
          <p:cNvSpPr txBox="1"/>
          <p:nvPr/>
        </p:nvSpPr>
        <p:spPr>
          <a:xfrm>
            <a:off x="323528" y="1131590"/>
            <a:ext cx="84969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절차대로 수행한다</a:t>
            </a:r>
            <a:r>
              <a:rPr lang="en-US" altLang="ko-KR" dirty="0"/>
              <a:t>.</a:t>
            </a: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=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&gt; 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실행 순서를 중요 시 한다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프로그램의 흐름을 순차적으로 따르며 처리하는 방식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=&gt; “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어떻게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”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를 중심으로 프로그래밍 한다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ko-KR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8849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1.2 </a:t>
            </a:r>
            <a:r>
              <a:rPr lang="ko-KR" altLang="en-US" dirty="0"/>
              <a:t>객체 지향 프로그래밍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4199B-74AB-A5F8-CAD8-7CA313A3DDC4}"/>
              </a:ext>
            </a:extLst>
          </p:cNvPr>
          <p:cNvSpPr txBox="1"/>
          <p:nvPr/>
        </p:nvSpPr>
        <p:spPr>
          <a:xfrm>
            <a:off x="323528" y="1131590"/>
            <a:ext cx="8496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객체를 지향하면 개발한다</a:t>
            </a:r>
            <a:r>
              <a:rPr lang="en-US" altLang="ko-KR" dirty="0"/>
              <a:t>.</a:t>
            </a: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=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&gt; 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객체를 중요 시 한다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실제 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세계의 사물이나 사건을 객체로 보고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이러한 객체들 간의 상호작용을 중심으로 프로그래밍한다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=&gt; “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무엇을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”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를 중심으로 프로그래밍 한다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  <a:endParaRPr lang="ko-KR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7B66A2-D50C-F35F-D58A-2BE32A6F7879}"/>
              </a:ext>
            </a:extLst>
          </p:cNvPr>
          <p:cNvSpPr txBox="1"/>
          <p:nvPr/>
        </p:nvSpPr>
        <p:spPr>
          <a:xfrm>
            <a:off x="336205" y="3003798"/>
            <a:ext cx="8496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절차 지향은 데이터와 해당 데이터에 대한 처리 방식이 분리되어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반면 객체 지향에서는 데이터와 그 데이터 에 대한 행동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endParaRPr lang="en-US" altLang="ko-KR" dirty="0"/>
          </a:p>
          <a:p>
            <a:r>
              <a:rPr lang="en-US" altLang="ko-KR" dirty="0"/>
              <a:t>     </a:t>
            </a:r>
            <a:r>
              <a:rPr lang="ko-KR" altLang="en-US" dirty="0"/>
              <a:t>하나의 </a:t>
            </a:r>
            <a:r>
              <a:rPr lang="en-US" altLang="ko-KR" dirty="0"/>
              <a:t>'</a:t>
            </a:r>
            <a:r>
              <a:rPr lang="ko-KR" altLang="en-US" dirty="0"/>
              <a:t>객체</a:t>
            </a:r>
            <a:r>
              <a:rPr lang="en-US" altLang="ko-KR" dirty="0"/>
              <a:t>' </a:t>
            </a:r>
            <a:r>
              <a:rPr lang="ko-KR" altLang="en-US" dirty="0"/>
              <a:t>안에 함께 포함되어 있다</a:t>
            </a:r>
            <a:r>
              <a:rPr lang="en-US" altLang="ko-KR" dirty="0"/>
              <a:t>.</a:t>
            </a:r>
            <a:endParaRPr lang="ko-KR" altLang="en-US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8728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1.3 </a:t>
            </a:r>
            <a:r>
              <a:rPr lang="ko-KR" altLang="en-US" dirty="0" err="1"/>
              <a:t>객체란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4199B-74AB-A5F8-CAD8-7CA313A3DDC4}"/>
              </a:ext>
            </a:extLst>
          </p:cNvPr>
          <p:cNvSpPr txBox="1"/>
          <p:nvPr/>
        </p:nvSpPr>
        <p:spPr>
          <a:xfrm>
            <a:off x="323528" y="1131590"/>
            <a:ext cx="8496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객체란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?</a:t>
            </a: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-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존재하는 모든 사물 하나하나 모든 것을 표현할 수 있다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- 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속성과 동작으로 구성된다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.</a:t>
            </a: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-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모델링 관점에서는 명확한 의미를 담고 있는 대상 또는 개념</a:t>
            </a:r>
          </a:p>
          <a:p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- </a:t>
            </a:r>
            <a:r>
              <a:rPr lang="ko-KR" altLang="en-US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프로그래머 관점에서는 클래스에서 생성된 변수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8DEE91-70C7-8E88-8CC5-29CD1F228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41345"/>
            <a:ext cx="3105583" cy="1114581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7A4E15B-8C44-36D5-E908-F1155009A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87101"/>
              </p:ext>
            </p:extLst>
          </p:nvPr>
        </p:nvGraphicFramePr>
        <p:xfrm>
          <a:off x="4211960" y="2856955"/>
          <a:ext cx="396044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848752462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1570538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클래스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객체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413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자동차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그랜저</a:t>
                      </a:r>
                      <a:r>
                        <a:rPr lang="en-US" altLang="ko-KR" dirty="0"/>
                        <a:t>, K9, </a:t>
                      </a:r>
                      <a:r>
                        <a:rPr lang="ko-KR" altLang="en-US" dirty="0"/>
                        <a:t>카니발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98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스마트폰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S24, iPhone15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787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삼각형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사각형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840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35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en-US" altLang="ko-KR" dirty="0"/>
              <a:t> 1.4 </a:t>
            </a:r>
            <a:r>
              <a:rPr lang="ko-KR" altLang="en-US" dirty="0"/>
              <a:t>객체지향 프로그래밍 장단점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4199B-74AB-A5F8-CAD8-7CA313A3DDC4}"/>
              </a:ext>
            </a:extLst>
          </p:cNvPr>
          <p:cNvSpPr txBox="1"/>
          <p:nvPr/>
        </p:nvSpPr>
        <p:spPr>
          <a:xfrm>
            <a:off x="323528" y="1131590"/>
            <a:ext cx="84969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*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장점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-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코드 재사용 용이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상속을 통한 코드의 재사용</a:t>
            </a:r>
          </a:p>
          <a:p>
            <a:pPr algn="l"/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-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생산성 향상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독립적인 객체를 사용 함으로서 개발의 생산성 향상</a:t>
            </a:r>
          </a:p>
          <a:p>
            <a:pPr algn="l"/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-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유지보수 편의성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추가 및 수정하더라도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캡슐화를 통해 영향이 적음</a:t>
            </a:r>
          </a:p>
          <a:p>
            <a:pPr algn="l"/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-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대형 프로젝트에 적합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: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클래스 단위 모듈화 하여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프로젝트 개발할 시 </a:t>
            </a:r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                                              </a:t>
            </a:r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분업화 가능</a:t>
            </a:r>
            <a:endParaRPr lang="en-US" altLang="ko-KR" dirty="0">
              <a:solidFill>
                <a:srgbClr val="212529"/>
              </a:solidFill>
              <a:highlight>
                <a:srgbClr val="FFFFFF"/>
              </a:highlight>
              <a:latin typeface="-apple-system"/>
            </a:endParaRP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algn="l"/>
            <a:r>
              <a:rPr lang="en-US" altLang="ko-KR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*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단점</a:t>
            </a:r>
          </a:p>
          <a:p>
            <a:pPr algn="l"/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    </a:t>
            </a:r>
            <a:r>
              <a:rPr lang="en-US" altLang="ko-KR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-</a:t>
            </a:r>
            <a:r>
              <a:rPr lang="ko-KR" altLang="en-US" dirty="0">
                <a:solidFill>
                  <a:srgbClr val="212529"/>
                </a:solidFill>
                <a:highlight>
                  <a:srgbClr val="FFFFFF"/>
                </a:highlight>
                <a:latin typeface="-apple-system"/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설계 시 많은 시간 소요</a:t>
            </a:r>
          </a:p>
        </p:txBody>
      </p:sp>
    </p:spTree>
    <p:extLst>
      <p:ext uri="{BB962C8B-B14F-4D97-AF65-F5344CB8AC3E}">
        <p14:creationId xmlns:p14="http://schemas.microsoft.com/office/powerpoint/2010/main" val="308680974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</TotalTime>
  <Words>2067</Words>
  <Application>Microsoft Office PowerPoint</Application>
  <PresentationFormat>화면 슬라이드 쇼(16:9)</PresentationFormat>
  <Paragraphs>326</Paragraphs>
  <Slides>43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-apple-system</vt:lpstr>
      <vt:lpstr>Arial Unicode MS</vt:lpstr>
      <vt:lpstr>Noto Sans KR</vt:lpstr>
      <vt:lpstr>notokr</vt:lpstr>
      <vt:lpstr>맑은 고딕</vt:lpstr>
      <vt:lpstr>Arial</vt:lpstr>
      <vt:lpstr>Fira Mono</vt:lpstr>
      <vt:lpstr>Wingdings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만석 하</cp:lastModifiedBy>
  <cp:revision>217</cp:revision>
  <dcterms:created xsi:type="dcterms:W3CDTF">2016-12-05T23:26:54Z</dcterms:created>
  <dcterms:modified xsi:type="dcterms:W3CDTF">2024-10-17T12:21:18Z</dcterms:modified>
</cp:coreProperties>
</file>