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7"/>
  </p:notesMasterIdLst>
  <p:sldIdLst>
    <p:sldId id="256" r:id="rId4"/>
    <p:sldId id="337" r:id="rId5"/>
    <p:sldId id="318" r:id="rId6"/>
    <p:sldId id="361" r:id="rId7"/>
    <p:sldId id="261" r:id="rId8"/>
    <p:sldId id="30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65" d="100"/>
          <a:sy n="165" d="100"/>
        </p:scale>
        <p:origin x="180" y="16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F2B49-7783-4D61-A239-7CE64E8FDAB0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2012-75A4-4B09-8A1A-17CC85D066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745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0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2 </a:t>
            </a:r>
            <a:r>
              <a:rPr lang="ko-KR" altLang="en-US" sz="3600" dirty="0">
                <a:ea typeface="맑은 고딕" pitchFamily="50" charset="-127"/>
              </a:rPr>
              <a:t>학기</a:t>
            </a:r>
            <a:endParaRPr lang="en-US" altLang="ko-KR" sz="3600" dirty="0">
              <a:ea typeface="맑은 고딕" pitchFamily="50" charset="-127"/>
            </a:endParaRPr>
          </a:p>
          <a:p>
            <a:r>
              <a:rPr lang="en-US" altLang="ko-KR" sz="3600" dirty="0">
                <a:ea typeface="맑은 고딕" pitchFamily="50" charset="-127"/>
              </a:rPr>
              <a:t>JAVA</a:t>
            </a:r>
            <a:r>
              <a:rPr lang="ko-KR" altLang="en-US" sz="3600" dirty="0">
                <a:ea typeface="맑은 고딕" pitchFamily="50" charset="-127"/>
              </a:rPr>
              <a:t> </a:t>
            </a:r>
            <a:r>
              <a:rPr lang="en-US" altLang="ko-KR" sz="3600" dirty="0">
                <a:ea typeface="맑은 고딕" pitchFamily="50" charset="-127"/>
              </a:rPr>
              <a:t>Class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‘</a:t>
            </a:r>
            <a:r>
              <a:rPr lang="ko-KR" altLang="en-US" b="1" dirty="0"/>
              <a:t>이것이 자바다 </a:t>
            </a:r>
            <a:r>
              <a:rPr lang="en-US" altLang="ko-KR" b="1" dirty="0"/>
              <a:t>3</a:t>
            </a:r>
            <a:r>
              <a:rPr lang="ko-KR" altLang="en-US" b="1" dirty="0"/>
              <a:t>판</a:t>
            </a:r>
            <a:r>
              <a:rPr lang="en-US" altLang="ko-KR" b="1" dirty="0"/>
              <a:t>’</a:t>
            </a:r>
            <a:endParaRPr lang="en-US" altLang="ko-KR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Made by Lewis 2024.09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1E1BAD-CE5E-E27B-3C3A-E219794371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61175"/>
            <a:ext cx="871818" cy="4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3.1 </a:t>
            </a:r>
            <a:r>
              <a:rPr lang="ko-KR" altLang="en-US" dirty="0"/>
              <a:t>부모 생성자 호출 </a:t>
            </a:r>
            <a:r>
              <a:rPr lang="en-US" altLang="ko-KR" dirty="0"/>
              <a:t>– </a:t>
            </a:r>
            <a:r>
              <a:rPr lang="ko-KR" altLang="en-US" dirty="0"/>
              <a:t>기본 생성자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8F6626-4163-25C3-1F8E-961A75D24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0" y="967992"/>
            <a:ext cx="3277057" cy="18576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E1E08A-5556-B07D-3F05-2E1A34FF1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065" y="1002148"/>
            <a:ext cx="5439534" cy="1629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BEF4B2-CA8F-2B5F-89A5-C8FE674F1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720" y="2931790"/>
            <a:ext cx="4048690" cy="19624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EE81E9-A24E-0867-76E9-510D9A63F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936" y="4141352"/>
            <a:ext cx="3391373" cy="64779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24B21093-26C1-9676-F318-4143D6A24815}"/>
              </a:ext>
            </a:extLst>
          </p:cNvPr>
          <p:cNvGrpSpPr/>
          <p:nvPr/>
        </p:nvGrpSpPr>
        <p:grpSpPr>
          <a:xfrm>
            <a:off x="384572" y="1659136"/>
            <a:ext cx="6779716" cy="1364407"/>
            <a:chOff x="384572" y="1659136"/>
            <a:chExt cx="6779716" cy="136440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3FAC9BB-48EE-7DC0-6DFF-8F546D85E52A}"/>
                </a:ext>
              </a:extLst>
            </p:cNvPr>
            <p:cNvGrpSpPr/>
            <p:nvPr/>
          </p:nvGrpSpPr>
          <p:grpSpPr>
            <a:xfrm>
              <a:off x="384572" y="1659136"/>
              <a:ext cx="5627588" cy="1166490"/>
              <a:chOff x="384572" y="1659136"/>
              <a:chExt cx="5627588" cy="1166490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7E2B3B1C-8E98-7513-F929-E1034C2264FA}"/>
                  </a:ext>
                </a:extLst>
              </p:cNvPr>
              <p:cNvSpPr/>
              <p:nvPr/>
            </p:nvSpPr>
            <p:spPr>
              <a:xfrm>
                <a:off x="384572" y="2067694"/>
                <a:ext cx="2917017" cy="64807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3C36ECCB-D1AA-BBEA-B524-B67780909212}"/>
                  </a:ext>
                </a:extLst>
              </p:cNvPr>
              <p:cNvSpPr/>
              <p:nvPr/>
            </p:nvSpPr>
            <p:spPr>
              <a:xfrm>
                <a:off x="3995937" y="1659136"/>
                <a:ext cx="792088" cy="26454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6370DE7F-1710-8719-5168-EEB5EEE53A8F}"/>
                  </a:ext>
                </a:extLst>
              </p:cNvPr>
              <p:cNvCxnSpPr/>
              <p:nvPr/>
            </p:nvCxnSpPr>
            <p:spPr>
              <a:xfrm>
                <a:off x="3275856" y="2715766"/>
                <a:ext cx="2736304" cy="1098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B5DFFF4-3836-5996-A183-232CC245F6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7944" y="1923678"/>
                <a:ext cx="1944216" cy="90194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1073A7-A33B-23C9-D22D-B7C92DF3361A}"/>
                </a:ext>
              </a:extLst>
            </p:cNvPr>
            <p:cNvSpPr txBox="1"/>
            <p:nvPr/>
          </p:nvSpPr>
          <p:spPr>
            <a:xfrm>
              <a:off x="5965715" y="2715766"/>
              <a:ext cx="11985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나눔고딕" panose="020D0604000000000000" pitchFamily="50" charset="-127"/>
                  <a:ea typeface="나눔고딕" panose="020D0604000000000000" pitchFamily="50" charset="-127"/>
                </a:rPr>
                <a:t>생략가능</a:t>
              </a:r>
              <a:endPara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183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764BD6-773B-ED63-E0B9-08A42EF3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40268"/>
            <a:ext cx="4392488" cy="2067213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3.2 </a:t>
            </a:r>
            <a:r>
              <a:rPr lang="ko-KR" altLang="en-US" dirty="0"/>
              <a:t>부모 생성자 호출 </a:t>
            </a:r>
            <a:r>
              <a:rPr lang="en-US" altLang="ko-KR" dirty="0"/>
              <a:t>– </a:t>
            </a:r>
            <a:r>
              <a:rPr lang="ko-KR" altLang="en-US" dirty="0"/>
              <a:t>매개변수 생성자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E2B3B1C-8E98-7513-F929-E1034C2264FA}"/>
              </a:ext>
            </a:extLst>
          </p:cNvPr>
          <p:cNvSpPr/>
          <p:nvPr/>
        </p:nvSpPr>
        <p:spPr>
          <a:xfrm>
            <a:off x="312564" y="1935993"/>
            <a:ext cx="4115374" cy="9414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073A7-A33B-23C9-D22D-B7C92DF3361A}"/>
              </a:ext>
            </a:extLst>
          </p:cNvPr>
          <p:cNvSpPr txBox="1"/>
          <p:nvPr/>
        </p:nvSpPr>
        <p:spPr>
          <a:xfrm>
            <a:off x="5508104" y="2675295"/>
            <a:ext cx="33233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부모생성자 호출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반드시 작성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6B8072-50D9-9209-B4B1-BB4A80B88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732" y="1014792"/>
            <a:ext cx="4562772" cy="13717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474CE9-5D33-DF35-C559-AD5795016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33" y="2983072"/>
            <a:ext cx="4115374" cy="19719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FDA4306-8B40-FC3E-09A3-898FA5C85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429" y="4227934"/>
            <a:ext cx="3334215" cy="638264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C36ECCB-D1AA-BBEA-B524-B67780909212}"/>
              </a:ext>
            </a:extLst>
          </p:cNvPr>
          <p:cNvSpPr/>
          <p:nvPr/>
        </p:nvSpPr>
        <p:spPr>
          <a:xfrm>
            <a:off x="4937901" y="1764145"/>
            <a:ext cx="1275667" cy="1642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5DFFF4-3836-5996-A183-232CC245F6EA}"/>
              </a:ext>
            </a:extLst>
          </p:cNvPr>
          <p:cNvCxnSpPr>
            <a:cxnSpLocks/>
          </p:cNvCxnSpPr>
          <p:nvPr/>
        </p:nvCxnSpPr>
        <p:spPr>
          <a:xfrm>
            <a:off x="4937901" y="1935993"/>
            <a:ext cx="570203" cy="920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80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3.3 </a:t>
            </a:r>
            <a:r>
              <a:rPr lang="ko-KR" altLang="en-US" dirty="0"/>
              <a:t>부모 생성자 호출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C2333-C6C2-1083-1192-3ACD7A7F469E}"/>
              </a:ext>
            </a:extLst>
          </p:cNvPr>
          <p:cNvSpPr txBox="1"/>
          <p:nvPr/>
        </p:nvSpPr>
        <p:spPr>
          <a:xfrm>
            <a:off x="323528" y="1275606"/>
            <a:ext cx="763284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부모 클래스의 생성자는 상속되지 않고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,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자식 클래스로 인스턴스를 생성할 때 자동적으로 부모의 기본 생성자가 호출된다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부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모 생성자가 매개변수를 갖고 있다면 자식 클래스를 인스턴스화할 때 자동으로 호출되지 않고 자식 생성자에서 명시적으로 부모 생성자를 호출해야 한다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. 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  <a:sym typeface="Wingdings" panose="05000000000000000000" pitchFamily="2" charset="2"/>
              </a:rPr>
              <a:t> 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super();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super()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를 사용할 때는 자식 생성자의 첫 줄에 위치하여야 한다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.</a:t>
            </a: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104198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4. </a:t>
            </a:r>
            <a:r>
              <a:rPr lang="ko-KR" altLang="en-US" dirty="0"/>
              <a:t>메소드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C2333-C6C2-1083-1192-3ACD7A7F469E}"/>
              </a:ext>
            </a:extLst>
          </p:cNvPr>
          <p:cNvSpPr txBox="1"/>
          <p:nvPr/>
        </p:nvSpPr>
        <p:spPr>
          <a:xfrm>
            <a:off x="179512" y="987574"/>
            <a:ext cx="8640960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"/>
              </a:rPr>
              <a:t>상속받은 메서드를 그대로 사용해도 되지만 자식클래스에서 변경 하는 것</a:t>
            </a:r>
            <a:endParaRPr lang="en-US" altLang="ko-KR" sz="1400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메서드를 새로 만들게 아니고 내용만을 새로 작성하는 것</a:t>
            </a: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메서드의 선언부는 부모와 완전히 일치해야 한다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오버라이드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된 메소드는 부모 메소드를 호출하지 않는다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.</a:t>
            </a: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algn="l">
              <a:lnSpc>
                <a:spcPct val="150000"/>
              </a:lnSpc>
            </a:pPr>
            <a:r>
              <a:rPr lang="ko-KR" altLang="en-US" sz="1400" b="1" dirty="0" err="1">
                <a:solidFill>
                  <a:srgbClr val="333333"/>
                </a:solidFill>
                <a:highlight>
                  <a:srgbClr val="FFFFFF"/>
                </a:highlight>
                <a:latin typeface="notokr"/>
              </a:rPr>
              <a:t>오버라이딩</a:t>
            </a:r>
            <a:r>
              <a:rPr lang="ko-KR" altLang="en-US" sz="1400" b="1" dirty="0">
                <a:solidFill>
                  <a:srgbClr val="333333"/>
                </a:solidFill>
                <a:highlight>
                  <a:srgbClr val="FFFFFF"/>
                </a:highlight>
                <a:latin typeface="notokr"/>
              </a:rPr>
              <a:t> 사용 조건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 </a:t>
            </a:r>
          </a:p>
          <a:p>
            <a:pPr marL="342900" indent="-342900" algn="l" latinLnBrk="1">
              <a:buAutoNum type="arabicPeriod"/>
            </a:pP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자식 클래스의 </a:t>
            </a:r>
            <a:r>
              <a:rPr lang="ko-KR" altLang="en-US" sz="1400" b="0" i="0" dirty="0" err="1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오버라이딩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하려는 메서드는 부모 클래스의 메서드와 이름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,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매개변수 그리고 반환타입이 같아야 한다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.</a:t>
            </a:r>
          </a:p>
          <a:p>
            <a:pPr marL="342900" indent="-342900" algn="l" latinLnBrk="1">
              <a:buAutoNum type="arabicPeriod"/>
            </a:pP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접근 제한자는 부모클래스의 메서드보다 좁은 범위로 변경할 수 없다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.</a:t>
            </a:r>
          </a:p>
          <a:p>
            <a:pPr algn="l" latinLnBrk="1"/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        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public -&gt; private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로 변경 불가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marL="342900" indent="-342900" algn="l" latinLnBrk="1">
              <a:buFont typeface="+mj-lt"/>
              <a:buAutoNum type="arabicPeriod" startAt="3"/>
            </a:pP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부모 클래스의 메서드보다 많은 수의 예외를 선언할 수 없다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.</a:t>
            </a:r>
          </a:p>
          <a:p>
            <a:pPr marL="342900" indent="-342900" algn="l" latinLnBrk="1">
              <a:buFont typeface="+mj-lt"/>
              <a:buAutoNum type="arabicPeriod" startAt="3"/>
            </a:pP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인스턴스 메서드를 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static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메서드 또는 그 반대로 변경할 수 없다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4647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4.1 </a:t>
            </a:r>
            <a:r>
              <a:rPr lang="ko-KR" altLang="en-US" dirty="0"/>
              <a:t>메소드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8E5856-503E-CD25-DB56-58C407ED1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9" y="987574"/>
            <a:ext cx="4420217" cy="1476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BE27CD-AA53-88BB-AD5C-892706556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408" y="987574"/>
            <a:ext cx="4429743" cy="1571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445D88-EF91-4F4B-F727-B5B3CD3B3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684633"/>
            <a:ext cx="4515480" cy="21053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3B3B90-8332-CD31-E1B1-4B3AD4906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3846845"/>
            <a:ext cx="2419688" cy="943107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B1C1D0C-A105-65B3-952F-AC406A65D8A5}"/>
              </a:ext>
            </a:extLst>
          </p:cNvPr>
          <p:cNvSpPr/>
          <p:nvPr/>
        </p:nvSpPr>
        <p:spPr>
          <a:xfrm>
            <a:off x="4805385" y="1465918"/>
            <a:ext cx="792088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236E9-C793-E379-AAC4-4AA518C93FC0}"/>
              </a:ext>
            </a:extLst>
          </p:cNvPr>
          <p:cNvSpPr txBox="1"/>
          <p:nvPr/>
        </p:nvSpPr>
        <p:spPr>
          <a:xfrm>
            <a:off x="5052960" y="2850998"/>
            <a:ext cx="395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컴파일러에게  </a:t>
            </a:r>
            <a:r>
              <a:rPr lang="ko-KR" altLang="en-US" dirty="0" err="1"/>
              <a:t>오버라이드라는</a:t>
            </a:r>
            <a:r>
              <a:rPr lang="ko-KR" altLang="en-US" dirty="0"/>
              <a:t> 지시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정확한 메서드 재정의 표시</a:t>
            </a: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C0370C5-0831-9A41-8982-675D1DD5D9E9}"/>
              </a:ext>
            </a:extLst>
          </p:cNvPr>
          <p:cNvCxnSpPr>
            <a:cxnSpLocks/>
          </p:cNvCxnSpPr>
          <p:nvPr/>
        </p:nvCxnSpPr>
        <p:spPr>
          <a:xfrm>
            <a:off x="4828533" y="1752888"/>
            <a:ext cx="768940" cy="1156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FD544F1-7E38-A9DB-EA4E-4CCD645462B1}"/>
              </a:ext>
            </a:extLst>
          </p:cNvPr>
          <p:cNvCxnSpPr>
            <a:cxnSpLocks/>
          </p:cNvCxnSpPr>
          <p:nvPr/>
        </p:nvCxnSpPr>
        <p:spPr>
          <a:xfrm>
            <a:off x="8316416" y="3477477"/>
            <a:ext cx="0" cy="70894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4.1.1 </a:t>
            </a:r>
            <a:r>
              <a:rPr lang="ko-KR" altLang="en-US" dirty="0"/>
              <a:t>메소드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BE65F6-CC80-5D28-9E39-B9BA4D029245}"/>
              </a:ext>
            </a:extLst>
          </p:cNvPr>
          <p:cNvGrpSpPr/>
          <p:nvPr/>
        </p:nvGrpSpPr>
        <p:grpSpPr>
          <a:xfrm>
            <a:off x="971600" y="1347614"/>
            <a:ext cx="6464737" cy="3078402"/>
            <a:chOff x="683568" y="1203598"/>
            <a:chExt cx="6464737" cy="30784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56B0B5F-953D-55B6-9819-8C6504A80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203598"/>
              <a:ext cx="2982480" cy="305974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D8F99C8-4FB6-99E5-9346-8950E59BF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1960" y="1491630"/>
              <a:ext cx="2936345" cy="2790370"/>
            </a:xfrm>
            <a:prstGeom prst="rect">
              <a:avLst/>
            </a:prstGeom>
          </p:spPr>
        </p:pic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7072AD3E-F33F-4622-B671-CDFDBE163767}"/>
                </a:ext>
              </a:extLst>
            </p:cNvPr>
            <p:cNvSpPr/>
            <p:nvPr/>
          </p:nvSpPr>
          <p:spPr>
            <a:xfrm>
              <a:off x="899592" y="4011910"/>
              <a:ext cx="1440160" cy="21602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5679C66-5DB3-3708-3B57-FC1991C550FA}"/>
                </a:ext>
              </a:extLst>
            </p:cNvPr>
            <p:cNvCxnSpPr>
              <a:endCxn id="7" idx="1"/>
            </p:cNvCxnSpPr>
            <p:nvPr/>
          </p:nvCxnSpPr>
          <p:spPr>
            <a:xfrm flipV="1">
              <a:off x="2339752" y="2886815"/>
              <a:ext cx="1872208" cy="11971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967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4.2 </a:t>
            </a:r>
            <a:r>
              <a:rPr lang="ko-KR" altLang="en-US" dirty="0"/>
              <a:t>메소드 </a:t>
            </a:r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부모 메소드 호출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C2333-C6C2-1083-1192-3ACD7A7F469E}"/>
              </a:ext>
            </a:extLst>
          </p:cNvPr>
          <p:cNvSpPr txBox="1"/>
          <p:nvPr/>
        </p:nvSpPr>
        <p:spPr>
          <a:xfrm>
            <a:off x="179512" y="987574"/>
            <a:ext cx="8640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"/>
              </a:rPr>
              <a:t>메서드를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Noto Sans KR"/>
              </a:rPr>
              <a:t>오버라이딩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"/>
              </a:rPr>
              <a:t> 시 </a:t>
            </a:r>
            <a:r>
              <a:rPr lang="ko-KR" altLang="en-US" sz="1400" dirty="0" err="1">
                <a:solidFill>
                  <a:srgbClr val="555555"/>
                </a:solidFill>
                <a:latin typeface="Noto Sans KR"/>
              </a:rPr>
              <a:t>부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Noto Sans KR"/>
              </a:rPr>
              <a:t>모메소드는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"/>
              </a:rPr>
              <a:t> 호출을 하지 않는다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solidFill>
                  <a:srgbClr val="555555"/>
                </a:solidFill>
                <a:highlight>
                  <a:srgbClr val="FFFFFF"/>
                </a:highlight>
                <a:latin typeface="Noto Sans KR"/>
              </a:rPr>
              <a:t>부모메소드를</a:t>
            </a:r>
            <a:r>
              <a:rPr lang="ko-KR" altLang="en-US" sz="1400" dirty="0">
                <a:solidFill>
                  <a:srgbClr val="555555"/>
                </a:solidFill>
                <a:highlight>
                  <a:srgbClr val="FFFFFF"/>
                </a:highlight>
                <a:latin typeface="Noto Sans KR"/>
              </a:rPr>
              <a:t> 호출하기 위해 </a:t>
            </a:r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Noto Sans KR"/>
              </a:rPr>
              <a:t>“super.</a:t>
            </a:r>
            <a:r>
              <a:rPr lang="ko-KR" altLang="en-US" sz="1400" dirty="0" err="1">
                <a:solidFill>
                  <a:srgbClr val="555555"/>
                </a:solidFill>
                <a:highlight>
                  <a:srgbClr val="FFFFFF"/>
                </a:highlight>
                <a:latin typeface="Noto Sans KR"/>
              </a:rPr>
              <a:t>메소드명</a:t>
            </a:r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Noto Sans KR"/>
              </a:rPr>
              <a:t>()” </a:t>
            </a:r>
            <a:r>
              <a:rPr lang="ko-KR" altLang="en-US" sz="1400" dirty="0">
                <a:solidFill>
                  <a:srgbClr val="555555"/>
                </a:solidFill>
                <a:highlight>
                  <a:srgbClr val="FFFFFF"/>
                </a:highlight>
                <a:latin typeface="Noto Sans KR"/>
              </a:rPr>
              <a:t>를 사용한다</a:t>
            </a:r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Noto Sans KR"/>
              </a:rPr>
              <a:t>.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BE31D9A-03D0-8035-3211-F300DB51B6B1}"/>
              </a:ext>
            </a:extLst>
          </p:cNvPr>
          <p:cNvGrpSpPr/>
          <p:nvPr/>
        </p:nvGrpSpPr>
        <p:grpSpPr>
          <a:xfrm>
            <a:off x="1403648" y="1995686"/>
            <a:ext cx="6753674" cy="2031325"/>
            <a:chOff x="1634750" y="1923678"/>
            <a:chExt cx="6753674" cy="203132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D4014E4-4E8A-2CE0-8A87-BB9E71233CFF}"/>
                </a:ext>
              </a:extLst>
            </p:cNvPr>
            <p:cNvGrpSpPr/>
            <p:nvPr/>
          </p:nvGrpSpPr>
          <p:grpSpPr>
            <a:xfrm>
              <a:off x="1634750" y="1923678"/>
              <a:ext cx="4593434" cy="2031325"/>
              <a:chOff x="1058686" y="1851670"/>
              <a:chExt cx="4593434" cy="203132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B378DF-DB70-7D11-2B32-B3379B998994}"/>
                  </a:ext>
                </a:extLst>
              </p:cNvPr>
              <p:cNvSpPr txBox="1"/>
              <p:nvPr/>
            </p:nvSpPr>
            <p:spPr>
              <a:xfrm>
                <a:off x="1058686" y="1971585"/>
                <a:ext cx="259228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575757"/>
                    </a:solidFill>
                    <a:highlight>
                      <a:srgbClr val="FFFFFF"/>
                    </a:highlight>
                    <a:latin typeface="notokr"/>
                  </a:rPr>
                  <a:t>Class A {</a:t>
                </a:r>
              </a:p>
              <a:p>
                <a:pPr algn="l"/>
                <a:r>
                  <a:rPr lang="en-US" altLang="ko-KR" dirty="0">
                    <a:solidFill>
                      <a:srgbClr val="575757"/>
                    </a:solidFill>
                    <a:highlight>
                      <a:srgbClr val="FFFFFF"/>
                    </a:highlight>
                    <a:latin typeface="notokr"/>
                  </a:rPr>
                  <a:t>    void method1();</a:t>
                </a:r>
              </a:p>
              <a:p>
                <a:pPr algn="l"/>
                <a:r>
                  <a:rPr lang="en-US" altLang="ko-KR" dirty="0">
                    <a:solidFill>
                      <a:srgbClr val="575757"/>
                    </a:solidFill>
                    <a:highlight>
                      <a:srgbClr val="FFFFFF"/>
                    </a:highlight>
                    <a:latin typeface="notokr"/>
                  </a:rPr>
                  <a:t>    void method1();</a:t>
                </a:r>
              </a:p>
              <a:p>
                <a:pPr algn="l"/>
                <a:r>
                  <a:rPr lang="en-US" altLang="ko-KR" dirty="0">
                    <a:solidFill>
                      <a:srgbClr val="575757"/>
                    </a:solidFill>
                    <a:highlight>
                      <a:srgbClr val="FFFFFF"/>
                    </a:highlight>
                    <a:latin typeface="notokr"/>
                  </a:rPr>
                  <a:t>}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A0B81A-A48B-2736-8CAF-F1B6E33B3101}"/>
                  </a:ext>
                </a:extLst>
              </p:cNvPr>
              <p:cNvSpPr txBox="1"/>
              <p:nvPr/>
            </p:nvSpPr>
            <p:spPr>
              <a:xfrm>
                <a:off x="3563888" y="1851670"/>
                <a:ext cx="2088232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ko-KR" dirty="0">
                    <a:solidFill>
                      <a:srgbClr val="575757"/>
                    </a:solidFill>
                    <a:highlight>
                      <a:srgbClr val="FFFFFF"/>
                    </a:highlight>
                    <a:latin typeface="notokr"/>
                  </a:rPr>
                  <a:t>Class B extends A {</a:t>
                </a:r>
              </a:p>
              <a:p>
                <a:pPr algn="l"/>
                <a:r>
                  <a:rPr lang="en-US" altLang="ko-KR" dirty="0">
                    <a:solidFill>
                      <a:srgbClr val="575757"/>
                    </a:solidFill>
                    <a:highlight>
                      <a:srgbClr val="FFFFFF"/>
                    </a:highlight>
                    <a:latin typeface="notokr"/>
                  </a:rPr>
                  <a:t>    void method1();</a:t>
                </a:r>
              </a:p>
              <a:p>
                <a:pPr algn="l"/>
                <a:r>
                  <a:rPr lang="en-US" altLang="ko-KR" dirty="0">
                    <a:solidFill>
                      <a:srgbClr val="575757"/>
                    </a:solidFill>
                    <a:highlight>
                      <a:srgbClr val="FFFFFF"/>
                    </a:highlight>
                    <a:latin typeface="notokr"/>
                  </a:rPr>
                  <a:t>    void method1();</a:t>
                </a:r>
              </a:p>
              <a:p>
                <a:pPr algn="l"/>
                <a:endParaRPr lang="en-US" altLang="ko-KR" dirty="0">
                  <a:solidFill>
                    <a:srgbClr val="575757"/>
                  </a:solidFill>
                  <a:highlight>
                    <a:srgbClr val="FFFFFF"/>
                  </a:highlight>
                  <a:latin typeface="notokr"/>
                </a:endParaRPr>
              </a:p>
              <a:p>
                <a:pPr algn="l"/>
                <a:r>
                  <a:rPr lang="en-US" altLang="ko-KR" dirty="0">
                    <a:solidFill>
                      <a:srgbClr val="575757"/>
                    </a:solidFill>
                    <a:highlight>
                      <a:srgbClr val="FFFFFF"/>
                    </a:highlight>
                    <a:latin typeface="notokr"/>
                  </a:rPr>
                  <a:t>    method1();</a:t>
                </a:r>
              </a:p>
              <a:p>
                <a:pPr algn="l"/>
                <a:r>
                  <a:rPr lang="en-US" altLang="ko-KR" dirty="0">
                    <a:solidFill>
                      <a:srgbClr val="575757"/>
                    </a:solidFill>
                    <a:highlight>
                      <a:srgbClr val="FFFFFF"/>
                    </a:highlight>
                    <a:latin typeface="notokr"/>
                  </a:rPr>
                  <a:t>    super. method1();</a:t>
                </a:r>
              </a:p>
              <a:p>
                <a:pPr algn="l"/>
                <a:r>
                  <a:rPr lang="en-US" altLang="ko-KR" dirty="0">
                    <a:solidFill>
                      <a:srgbClr val="575757"/>
                    </a:solidFill>
                    <a:highlight>
                      <a:srgbClr val="FFFFFF"/>
                    </a:highlight>
                    <a:latin typeface="notokr"/>
                  </a:rPr>
                  <a:t>}</a:t>
                </a:r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033FF0D6-298B-8E9B-47EB-217F37F0CB94}"/>
                  </a:ext>
                </a:extLst>
              </p:cNvPr>
              <p:cNvCxnSpPr/>
              <p:nvPr/>
            </p:nvCxnSpPr>
            <p:spPr>
              <a:xfrm flipV="1">
                <a:off x="4427984" y="2355726"/>
                <a:ext cx="144016" cy="8161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187A26D8-CC56-6488-1523-FBD44197BD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51347" y="2499742"/>
                <a:ext cx="2008685" cy="93610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8476B5-799B-865B-8E8C-E77B32051D25}"/>
                </a:ext>
              </a:extLst>
            </p:cNvPr>
            <p:cNvSpPr txBox="1"/>
            <p:nvPr/>
          </p:nvSpPr>
          <p:spPr>
            <a:xfrm>
              <a:off x="6300192" y="3324930"/>
              <a:ext cx="20882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rgbClr val="555555"/>
                  </a:solidFill>
                  <a:highlight>
                    <a:srgbClr val="FFFFFF"/>
                  </a:highlight>
                  <a:latin typeface="Noto Sans KR"/>
                  <a:sym typeface="Wingdings" panose="05000000000000000000" pitchFamily="2" charset="2"/>
                </a:rPr>
                <a:t> </a:t>
              </a:r>
              <a:r>
                <a:rPr lang="ko-KR" altLang="en-US" sz="1400" dirty="0">
                  <a:solidFill>
                    <a:srgbClr val="555555"/>
                  </a:solidFill>
                  <a:highlight>
                    <a:srgbClr val="FFFFFF"/>
                  </a:highlight>
                  <a:latin typeface="Noto Sans KR"/>
                </a:rPr>
                <a:t>부모 메소드 재사용</a:t>
              </a:r>
              <a:endPara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1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4.2.1 </a:t>
            </a:r>
            <a:r>
              <a:rPr lang="ko-KR" altLang="en-US" dirty="0"/>
              <a:t>메소드 </a:t>
            </a:r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부모 메소드 호출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244ED5-F8F2-8C27-2327-F60476090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" y="1103158"/>
            <a:ext cx="2534987" cy="22750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82B4B28-6868-BFC9-2BC0-0FC92CF5F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558" y="1083570"/>
            <a:ext cx="2989633" cy="33351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B8E6346-E607-0476-4D41-761CE7FD5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999" y="1082730"/>
            <a:ext cx="3520505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0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5. Final </a:t>
            </a:r>
            <a:r>
              <a:rPr lang="ko-KR" altLang="en-US" dirty="0"/>
              <a:t>클래스와 메소드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C2333-C6C2-1083-1192-3ACD7A7F469E}"/>
              </a:ext>
            </a:extLst>
          </p:cNvPr>
          <p:cNvSpPr txBox="1"/>
          <p:nvPr/>
        </p:nvSpPr>
        <p:spPr>
          <a:xfrm>
            <a:off x="179512" y="987574"/>
            <a:ext cx="86409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"/>
              </a:rPr>
              <a:t>5.1 Final class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클래스 앞에 </a:t>
            </a:r>
            <a:r>
              <a:rPr lang="en-US" altLang="ko-KR" sz="1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fianl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을 선언하면 그 클래스는 부모 클래스가 될 수 없다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.</a:t>
            </a:r>
            <a:endParaRPr lang="en-US" altLang="ko-KR" sz="1400" dirty="0">
              <a:solidFill>
                <a:srgbClr val="555555"/>
              </a:solidFill>
              <a:highlight>
                <a:srgbClr val="FFFFFF"/>
              </a:highlight>
              <a:latin typeface="Spoqa Han Sans"/>
            </a:endParaRPr>
          </a:p>
          <a:p>
            <a:pPr algn="l"/>
            <a:endParaRPr lang="en-US" altLang="ko-KR" sz="14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 Public final class Member{</a:t>
            </a: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 }</a:t>
            </a: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6D12685-14C7-A29E-B094-0483695F4BEA}"/>
              </a:ext>
            </a:extLst>
          </p:cNvPr>
          <p:cNvGrpSpPr/>
          <p:nvPr/>
        </p:nvGrpSpPr>
        <p:grpSpPr>
          <a:xfrm>
            <a:off x="2699792" y="1633905"/>
            <a:ext cx="3024336" cy="523220"/>
            <a:chOff x="395536" y="2401600"/>
            <a:chExt cx="3024336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96D8F6-4C1F-CDF0-9BF3-01AF1C69A50E}"/>
                </a:ext>
              </a:extLst>
            </p:cNvPr>
            <p:cNvSpPr txBox="1"/>
            <p:nvPr/>
          </p:nvSpPr>
          <p:spPr>
            <a:xfrm>
              <a:off x="395536" y="2401600"/>
              <a:ext cx="302433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ko-KR" sz="1400" dirty="0">
                  <a:solidFill>
                    <a:srgbClr val="555555"/>
                  </a:solidFill>
                  <a:highlight>
                    <a:srgbClr val="FFFFFF"/>
                  </a:highlight>
                  <a:latin typeface="Spoqa Han Sans"/>
                </a:rPr>
                <a:t>Public class Person extends  Member{</a:t>
              </a:r>
            </a:p>
            <a:p>
              <a:pPr algn="l"/>
              <a:r>
                <a:rPr lang="en-US" altLang="ko-KR" sz="1400" b="0" i="0" dirty="0">
                  <a:solidFill>
                    <a:srgbClr val="555555"/>
                  </a:solidFill>
                  <a:effectLst/>
                  <a:highlight>
                    <a:srgbClr val="FFFFFF"/>
                  </a:highlight>
                  <a:latin typeface="Spoqa Han Sans"/>
                </a:rPr>
                <a:t>}</a:t>
              </a:r>
              <a:endPara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E8654EA-D16A-E8F3-D791-7919862F3F27}"/>
                </a:ext>
              </a:extLst>
            </p:cNvPr>
            <p:cNvCxnSpPr/>
            <p:nvPr/>
          </p:nvCxnSpPr>
          <p:spPr>
            <a:xfrm flipH="1">
              <a:off x="1835696" y="2401600"/>
              <a:ext cx="1368152" cy="3315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4FF353E-B3C9-5743-96D8-568C2FD5C492}"/>
                </a:ext>
              </a:extLst>
            </p:cNvPr>
            <p:cNvCxnSpPr>
              <a:cxnSpLocks/>
            </p:cNvCxnSpPr>
            <p:nvPr/>
          </p:nvCxnSpPr>
          <p:spPr>
            <a:xfrm>
              <a:off x="1835696" y="2401600"/>
              <a:ext cx="1368152" cy="3315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A2B1717-0571-DD33-F9C3-F44D0C86AF78}"/>
              </a:ext>
            </a:extLst>
          </p:cNvPr>
          <p:cNvSpPr txBox="1"/>
          <p:nvPr/>
        </p:nvSpPr>
        <p:spPr>
          <a:xfrm>
            <a:off x="179512" y="2355726"/>
            <a:ext cx="86409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"/>
              </a:rPr>
              <a:t>5.2 Final method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메소드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 앞에 </a:t>
            </a:r>
            <a:r>
              <a:rPr lang="en-US" altLang="ko-KR" sz="1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fianl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을 선언하면 그 </a:t>
            </a:r>
            <a:r>
              <a:rPr lang="ko-KR" altLang="en-US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메소드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는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오버라이딩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 할 수 없다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.</a:t>
            </a:r>
            <a:endParaRPr lang="en-US" altLang="ko-KR" sz="1400" dirty="0">
              <a:solidFill>
                <a:srgbClr val="555555"/>
              </a:solidFill>
              <a:highlight>
                <a:srgbClr val="FFFFFF"/>
              </a:highlight>
              <a:latin typeface="Spoqa Han Sans"/>
            </a:endParaRPr>
          </a:p>
          <a:p>
            <a:pPr algn="l"/>
            <a:endParaRPr lang="en-US" altLang="ko-KR" sz="14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Public class Member{</a:t>
            </a:r>
          </a:p>
          <a:p>
            <a:pPr algn="l"/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    public final void </a:t>
            </a:r>
            <a:r>
              <a:rPr lang="en-US" altLang="ko-KR" sz="1400" dirty="0" err="1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SetSSN</a:t>
            </a:r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() {</a:t>
            </a:r>
          </a:p>
          <a:p>
            <a:pPr algn="l"/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    }</a:t>
            </a: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}</a:t>
            </a: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6F083D-4ADA-FBAB-2C22-9A265E647931}"/>
              </a:ext>
            </a:extLst>
          </p:cNvPr>
          <p:cNvSpPr txBox="1"/>
          <p:nvPr/>
        </p:nvSpPr>
        <p:spPr>
          <a:xfrm>
            <a:off x="2703466" y="3002057"/>
            <a:ext cx="302433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Public class Person extends  Member{</a:t>
            </a:r>
          </a:p>
          <a:p>
            <a:pPr algn="l"/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    @Override</a:t>
            </a:r>
          </a:p>
          <a:p>
            <a:pPr algn="l"/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    public void </a:t>
            </a:r>
            <a:r>
              <a:rPr lang="en-US" altLang="ko-KR" sz="1400" dirty="0" err="1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SetSSN</a:t>
            </a:r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() {</a:t>
            </a:r>
          </a:p>
          <a:p>
            <a:pPr algn="l"/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    }</a:t>
            </a: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}</a:t>
            </a: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4FC6307-ACF6-5809-27C3-0DFF55B5D4B6}"/>
              </a:ext>
            </a:extLst>
          </p:cNvPr>
          <p:cNvCxnSpPr/>
          <p:nvPr/>
        </p:nvCxnSpPr>
        <p:spPr>
          <a:xfrm flipH="1">
            <a:off x="3059832" y="3435846"/>
            <a:ext cx="1368152" cy="3315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D20AF5-B024-98A3-FC96-9D5A6CE52474}"/>
              </a:ext>
            </a:extLst>
          </p:cNvPr>
          <p:cNvCxnSpPr>
            <a:cxnSpLocks/>
          </p:cNvCxnSpPr>
          <p:nvPr/>
        </p:nvCxnSpPr>
        <p:spPr>
          <a:xfrm>
            <a:off x="3059832" y="3435846"/>
            <a:ext cx="1368152" cy="3315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159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5.1 Final </a:t>
            </a:r>
            <a:r>
              <a:rPr lang="ko-KR" altLang="en-US" dirty="0"/>
              <a:t>클래스와 메소드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6A683A-5941-E3AD-9FE1-16FA785C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03598"/>
            <a:ext cx="2848373" cy="2543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90082E8-F64E-8239-A858-9236ABDD0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168595"/>
            <a:ext cx="304842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7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1. </a:t>
            </a:r>
            <a:r>
              <a:rPr lang="ko-KR" altLang="en-US" dirty="0"/>
              <a:t>복습 </a:t>
            </a:r>
            <a:r>
              <a:rPr lang="en-US" altLang="ko-KR" dirty="0"/>
              <a:t>- </a:t>
            </a:r>
            <a:r>
              <a:rPr lang="ko-KR" altLang="en-US" dirty="0"/>
              <a:t>클래스 구성 요소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958623"/>
            <a:ext cx="4427984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필드</a:t>
            </a:r>
            <a:r>
              <a:rPr lang="en-US" altLang="ko-KR" sz="1200" dirty="0">
                <a:solidFill>
                  <a:srgbClr val="212529"/>
                </a:solidFill>
                <a:ea typeface="-apple-system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212529"/>
                </a:solidFill>
                <a:ea typeface="-apple-system"/>
              </a:rPr>
              <a:t>   -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클래스에 포함된 변수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(variable)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rgbClr val="212529"/>
                </a:solidFill>
                <a:latin typeface="Arial Unicode MS"/>
                <a:ea typeface="Fira Mono" panose="020B0509050000020004" pitchFamily="49" charset="0"/>
              </a:rPr>
              <a:t>   -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선언된 위치에 따라</a:t>
            </a:r>
            <a:endParaRPr lang="en-US" altLang="ko-KR" sz="12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    1.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클래스 변수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(static variable)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 2.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인스턴스 변수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(instance variable)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 3.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지역 변수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(local variable)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  <a:ea typeface="Fira Mono" panose="020B0509050000020004" pitchFamily="49" charset="0"/>
              </a:rPr>
              <a:t> </a:t>
            </a:r>
            <a:endParaRPr lang="en-US" altLang="ko-KR" sz="1200" dirty="0">
              <a:solidFill>
                <a:srgbClr val="212529"/>
              </a:solidFill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-apple-system"/>
              </a:rPr>
              <a:t>생성자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212529"/>
                </a:solidFill>
                <a:ea typeface="-apple-system"/>
              </a:rPr>
              <a:t>  -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클래스를 가지고 객체를 생성하면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해당 객체는 </a:t>
            </a:r>
            <a:endParaRPr lang="en-US" altLang="ko-KR" sz="12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  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메모리에 즉시 생성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212529"/>
                </a:solidFill>
                <a:ea typeface="Fira Mono" panose="020B0509050000020004" pitchFamily="49" charset="0"/>
              </a:rPr>
              <a:t>  -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객체의 생성과 동시에 인스턴스 변수를 원하는 </a:t>
            </a:r>
            <a:endParaRPr lang="en-US" altLang="ko-KR" sz="12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  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값으로 초기화할 수 있는 생성자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(constructor)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라는 </a:t>
            </a:r>
            <a:endParaRPr lang="en-US" altLang="ko-KR" sz="12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  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메소드를 제공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-apple-system"/>
              </a:rPr>
              <a:t>메소드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212529"/>
                </a:solidFill>
                <a:ea typeface="-apple-system"/>
              </a:rPr>
              <a:t>  -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어떠한 특정 작업을 수행하기 위한 명령문의 집합</a:t>
            </a:r>
            <a:endParaRPr lang="en-US" altLang="ko-KR" sz="12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u="none" strike="noStrike" cap="none" normalizeH="0" baseline="0" dirty="0">
                <a:ln>
                  <a:noFill/>
                </a:ln>
                <a:solidFill>
                  <a:srgbClr val="575757"/>
                </a:solidFill>
                <a:highlight>
                  <a:srgbClr val="FFFFFF"/>
                </a:highlight>
                <a:latin typeface="notokr"/>
                <a:ea typeface="-apple-system"/>
              </a:rPr>
              <a:t>  - </a:t>
            </a:r>
            <a:r>
              <a:rPr kumimoji="0" lang="ko-KR" altLang="en-US" sz="1200" u="none" strike="noStrike" cap="none" normalizeH="0" baseline="0" dirty="0">
                <a:ln>
                  <a:noFill/>
                </a:ln>
                <a:solidFill>
                  <a:srgbClr val="575757"/>
                </a:solidFill>
                <a:highlight>
                  <a:srgbClr val="FFFFFF"/>
                </a:highlight>
                <a:latin typeface="notokr"/>
                <a:ea typeface="-apple-system"/>
              </a:rPr>
              <a:t>코드의 반복적인 내용을 하나로 작성 가능</a:t>
            </a:r>
            <a:endParaRPr kumimoji="0" lang="en-US" altLang="ko-KR" sz="1200" u="none" strike="noStrike" cap="none" normalizeH="0" baseline="0" dirty="0">
              <a:ln>
                <a:noFill/>
              </a:ln>
              <a:solidFill>
                <a:srgbClr val="575757"/>
              </a:solidFill>
              <a:highlight>
                <a:srgbClr val="FFFFFF"/>
              </a:highlight>
              <a:latin typeface="notokr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  <a:ea typeface="-apple-system"/>
              </a:rPr>
              <a:t>  - </a:t>
            </a:r>
            <a:r>
              <a:rPr lang="ko-KR" altLang="en-US" sz="12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  <a:ea typeface="-apple-system"/>
              </a:rPr>
              <a:t>모듈화로 가독성이 좋아짐</a:t>
            </a:r>
            <a:endParaRPr lang="en-US" altLang="ko-KR" sz="1200" dirty="0">
              <a:solidFill>
                <a:srgbClr val="575757"/>
              </a:solidFill>
              <a:highlight>
                <a:srgbClr val="FFFFFF"/>
              </a:highlight>
              <a:latin typeface="notokr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  <a:ea typeface="-apple-system"/>
              </a:rPr>
              <a:t>  - </a:t>
            </a:r>
            <a:r>
              <a:rPr lang="ko-KR" altLang="en-US" sz="12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  <a:ea typeface="-apple-system"/>
              </a:rPr>
              <a:t>유지보수 시간 단축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59B8C5-C766-F36E-AB6D-EA5BBBB5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03598"/>
            <a:ext cx="448345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59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6. protected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C2333-C6C2-1083-1192-3ACD7A7F469E}"/>
              </a:ext>
            </a:extLst>
          </p:cNvPr>
          <p:cNvSpPr txBox="1"/>
          <p:nvPr/>
        </p:nvSpPr>
        <p:spPr>
          <a:xfrm>
            <a:off x="179512" y="987574"/>
            <a:ext cx="86409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동일한 </a:t>
            </a:r>
            <a:r>
              <a:rPr lang="ko-KR" altLang="en-US" sz="1400" dirty="0" err="1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패키지거나</a:t>
            </a:r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, </a:t>
            </a:r>
            <a:r>
              <a:rPr lang="ko-KR" altLang="en-US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자식 개체만 사용 가능</a:t>
            </a:r>
            <a:endParaRPr lang="en-US" altLang="ko-KR" sz="14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37DABF-4AC5-690A-988C-0AACA7009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00418"/>
            <a:ext cx="6515229" cy="13629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5C934A-C902-16F4-6F75-CE5303FD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863373"/>
            <a:ext cx="3748074" cy="17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05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6.1 protected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2645D2-8506-DA73-692F-2FA02A17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19622"/>
            <a:ext cx="2248214" cy="2114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5D42C7-4A9E-0AB1-EC13-AAF896A55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837" y="1131590"/>
            <a:ext cx="2314898" cy="15337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B33696D-4F34-D8BD-C105-3735840D3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837" y="2750744"/>
            <a:ext cx="2638793" cy="18766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145E0A-74A3-35EB-F749-2BE3AAD32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149" y="967709"/>
            <a:ext cx="2629267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37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7. </a:t>
            </a:r>
            <a:r>
              <a:rPr lang="ko-KR" altLang="en-US" dirty="0"/>
              <a:t>클래스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C2333-C6C2-1083-1192-3ACD7A7F469E}"/>
              </a:ext>
            </a:extLst>
          </p:cNvPr>
          <p:cNvSpPr txBox="1"/>
          <p:nvPr/>
        </p:nvSpPr>
        <p:spPr>
          <a:xfrm>
            <a:off x="179512" y="987574"/>
            <a:ext cx="864096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부모타입으로 자식객체를 참조하게 되면 부모가 가지고 있는 메소드만 사용할 수 있다</a:t>
            </a:r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자식객체가 가지고 있는 메소드나 속성을 사용하고 싶다면 형변환을 </a:t>
            </a:r>
            <a:r>
              <a:rPr lang="ko-KR" altLang="en-US" sz="1400" dirty="0" err="1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해야한다</a:t>
            </a:r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.</a:t>
            </a:r>
          </a:p>
          <a:p>
            <a:pPr algn="l"/>
            <a:endParaRPr lang="en-US" altLang="ko-KR" sz="14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public class Car {        </a:t>
            </a:r>
          </a:p>
          <a:p>
            <a:pPr algn="l"/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   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public void run() {</a:t>
            </a: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        </a:t>
            </a:r>
            <a:r>
              <a:rPr lang="en-US" altLang="ko-KR" sz="1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System.out.println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(" run Method of Car");        </a:t>
            </a:r>
          </a:p>
          <a:p>
            <a:pPr algn="l"/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   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}    </a:t>
            </a: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}    </a:t>
            </a:r>
          </a:p>
          <a:p>
            <a:pPr algn="l"/>
            <a:endParaRPr lang="en-US" altLang="ko-KR" sz="1400" dirty="0">
              <a:solidFill>
                <a:srgbClr val="555555"/>
              </a:solidFill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public class Bus extends Car {</a:t>
            </a:r>
          </a:p>
          <a:p>
            <a:pPr algn="l"/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   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public void beef() {</a:t>
            </a:r>
          </a:p>
          <a:p>
            <a:pPr algn="l"/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       </a:t>
            </a:r>
            <a:r>
              <a:rPr lang="en-US" altLang="ko-KR" sz="1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System.out.println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(“</a:t>
            </a:r>
            <a:r>
              <a:rPr lang="en-US" altLang="ko-KR" sz="1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Buuuuus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");        </a:t>
            </a:r>
          </a:p>
          <a:p>
            <a:pPr algn="l"/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   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}</a:t>
            </a: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82A3E-218B-B036-217E-44D9D4694310}"/>
              </a:ext>
            </a:extLst>
          </p:cNvPr>
          <p:cNvSpPr txBox="1"/>
          <p:nvPr/>
        </p:nvSpPr>
        <p:spPr>
          <a:xfrm>
            <a:off x="3419872" y="1491630"/>
            <a:ext cx="56886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    public class </a:t>
            </a:r>
            <a:r>
              <a:rPr lang="en-US" altLang="ko-KR" sz="1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BusExam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 {</a:t>
            </a:r>
          </a:p>
          <a:p>
            <a:pPr algn="l"/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       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public static void main(String </a:t>
            </a:r>
            <a:r>
              <a:rPr lang="en-US" altLang="ko-KR" sz="1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args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[]) {</a:t>
            </a:r>
          </a:p>
          <a:p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       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    Car </a:t>
            </a:r>
            <a:r>
              <a:rPr lang="en-US" altLang="ko-KR" sz="1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car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 = new Bus();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poqa Han Sans"/>
              </a:rPr>
              <a:t>//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poqa Han Sans"/>
              </a:rPr>
              <a:t> 부모타입으로 자식객체를 참조할 수 있다</a:t>
            </a:r>
            <a:endParaRPr lang="ko-KR" altLang="en-US" sz="1400" dirty="0">
              <a:solidFill>
                <a:srgbClr val="FF0000"/>
              </a:solidFill>
            </a:endParaRPr>
          </a:p>
          <a:p>
            <a:pPr algn="l"/>
            <a:endParaRPr lang="en-US" altLang="ko-KR" sz="14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            </a:t>
            </a:r>
            <a:r>
              <a:rPr lang="en-US" altLang="ko-KR" sz="1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car.run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();    </a:t>
            </a: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            //car. beef(); //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컴파일 오류 발생</a:t>
            </a:r>
            <a:endParaRPr lang="en-US" altLang="ko-KR" sz="14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endParaRPr lang="en-US" altLang="ko-KR" sz="1400" dirty="0">
              <a:solidFill>
                <a:srgbClr val="555555"/>
              </a:solidFill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           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Bus </a:t>
            </a:r>
            <a:r>
              <a:rPr lang="en-US" altLang="ko-KR" sz="1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bus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 = (Bus)car; 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latin typeface="Spoqa Han Sans"/>
              </a:rPr>
              <a:t>//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FF"/>
                </a:highlight>
                <a:latin typeface="Spoqa Han Sans"/>
              </a:rPr>
              <a:t>부모타입을 자식타입으로 </a:t>
            </a:r>
            <a:r>
              <a:rPr lang="ko-KR" alt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Spoqa Han Sans"/>
              </a:rPr>
              <a:t>형변환</a:t>
            </a:r>
            <a:endParaRPr lang="en-US" altLang="ko-KR" sz="1400" dirty="0">
              <a:solidFill>
                <a:srgbClr val="FF0000"/>
              </a:solidFill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            </a:t>
            </a:r>
            <a:r>
              <a:rPr lang="en-US" altLang="ko-KR" sz="1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bus.run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();            </a:t>
            </a:r>
          </a:p>
          <a:p>
            <a:pPr algn="l"/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           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bus. beef();        </a:t>
            </a:r>
          </a:p>
          <a:p>
            <a:pPr algn="l"/>
            <a:r>
              <a:rPr lang="en-US" altLang="ko-KR" sz="1400" dirty="0">
                <a:solidFill>
                  <a:srgbClr val="555555"/>
                </a:solidFill>
                <a:highlight>
                  <a:srgbClr val="FFFFFF"/>
                </a:highlight>
                <a:latin typeface="Spoqa Han Sans"/>
              </a:rPr>
              <a:t>       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}   </a:t>
            </a: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    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875C1-C07A-6FF6-63C3-7F5E47F21FC5}"/>
              </a:ext>
            </a:extLst>
          </p:cNvPr>
          <p:cNvSpPr txBox="1"/>
          <p:nvPr/>
        </p:nvSpPr>
        <p:spPr>
          <a:xfrm>
            <a:off x="607496" y="4155926"/>
            <a:ext cx="77849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1.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상속관계에 있었을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객체들끼리도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 형변환이 가능하다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.</a:t>
            </a: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2.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부모타입으로 자식타입의 객체를 참조할 때는 묵시적으로 형변환이 일어난다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.</a:t>
            </a: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3.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부모타입 객체를 자식타입으로 참조하게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할때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 명시적 형변환을 해줘야 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514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7.1 </a:t>
            </a:r>
            <a:r>
              <a:rPr lang="ko-KR" altLang="en-US" dirty="0"/>
              <a:t>클래스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8E3FCC-31EB-89AA-0692-C82D34785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62" y="1084344"/>
            <a:ext cx="3343742" cy="19243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F0FCF3-14FD-3E2B-F17E-F49D138DC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73" y="3036303"/>
            <a:ext cx="3267531" cy="16956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E32234-AF6A-CBBB-C484-EDC79B75F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621" y="1084344"/>
            <a:ext cx="3439005" cy="35247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639718-214C-A563-C1DE-A83AE28E0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114" y="4075612"/>
            <a:ext cx="1200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8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8.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C2333-C6C2-1083-1192-3ACD7A7F469E}"/>
              </a:ext>
            </a:extLst>
          </p:cNvPr>
          <p:cNvSpPr txBox="1"/>
          <p:nvPr/>
        </p:nvSpPr>
        <p:spPr>
          <a:xfrm>
            <a:off x="179512" y="987574"/>
            <a:ext cx="864096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 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자동 타입 변환 </a:t>
            </a:r>
            <a:r>
              <a:rPr lang="en-US" altLang="ko-KR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+ 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메소드 </a:t>
            </a:r>
            <a:r>
              <a:rPr lang="ko-KR" altLang="en-US" sz="1600" b="1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오버라이딩</a:t>
            </a:r>
            <a:r>
              <a:rPr lang="ko-KR" altLang="en-US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600" b="1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다형성</a:t>
            </a:r>
            <a:endParaRPr lang="en-US" altLang="ko-KR" sz="16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  <a:sym typeface="Wingdings" panose="05000000000000000000" pitchFamily="2" charset="2"/>
            </a:endParaRPr>
          </a:p>
          <a:p>
            <a:pPr algn="l"/>
            <a:endParaRPr lang="en-US" altLang="ko-KR" sz="16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  <a:sym typeface="Wingdings" panose="05000000000000000000" pitchFamily="2" charset="2"/>
            </a:endParaRPr>
          </a:p>
          <a:p>
            <a:pPr algn="l"/>
            <a:r>
              <a:rPr lang="en-US" altLang="ko-KR" sz="16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8.1 </a:t>
            </a:r>
            <a:r>
              <a:rPr lang="ko-KR" altLang="en-US" sz="1600" b="1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다형성</a:t>
            </a:r>
            <a:r>
              <a:rPr lang="ko-KR" altLang="en-US" sz="16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 이란</a:t>
            </a:r>
            <a:r>
              <a:rPr lang="en-US" altLang="ko-KR" sz="16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?</a:t>
            </a:r>
            <a:endParaRPr lang="en-US" altLang="ko-KR" sz="1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하나의 코드가 여러 자료형으로 구현되어 실행되는 것</a:t>
            </a:r>
            <a:endParaRPr lang="en-US" altLang="ko-KR" sz="1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같은 코드에서 여러 다른 실행 결과가 나옴</a:t>
            </a:r>
            <a:endParaRPr lang="en-US" altLang="ko-KR" sz="1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다형성을 잘 활용하면 유연하고 </a:t>
            </a:r>
            <a:r>
              <a:rPr lang="ko-KR" altLang="en-US" sz="1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확장성있고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유지보수가 편리한 프로그램을 </a:t>
            </a:r>
            <a:r>
              <a:rPr lang="ko-KR" altLang="en-US" sz="1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만들수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있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다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6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8.2 </a:t>
            </a:r>
            <a:r>
              <a:rPr lang="ko-KR" altLang="en-US" sz="1600" b="1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다형성을 사용하는 이유</a:t>
            </a:r>
            <a:endParaRPr lang="en-US" altLang="ko-KR" sz="1600" b="1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상속과 메소드 </a:t>
            </a:r>
            <a:r>
              <a:rPr lang="ko-KR" altLang="en-US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오버라이딩을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활용하여 확장성 있는 프로그램 개발이 가능해진다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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아니면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if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문의 추가 사용으로 코드가 점점 복잡해 진다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.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상위 클래스에서 공통적인 부분 제공하고 하위클래스에 필요한 기능만 구현한다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여러 클래스를 하나의 타입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부모클래스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)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으로 처리할 수 있다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  <a:endParaRPr lang="en-US" altLang="ko-KR" sz="1400" dirty="0">
              <a:solidFill>
                <a:srgbClr val="555555"/>
              </a:solidFill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161631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8.1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93CF33-E002-EC1D-94CD-8B482AA8D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87574"/>
            <a:ext cx="2627784" cy="1800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266306-B080-E028-FB2F-4C9EC207D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095" y="1011455"/>
            <a:ext cx="3096057" cy="29722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4EC9B7-6D03-B7D9-8BB5-A404D667D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629" y="1004546"/>
            <a:ext cx="3337519" cy="15508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F7B84C-3901-6B10-8335-D0794E69D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8629" y="2592132"/>
            <a:ext cx="3337519" cy="15928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B2EBFA-EB8A-253C-54E9-546CDB2D8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824749"/>
            <a:ext cx="2627784" cy="14146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A942F3-6BC1-6DF5-0751-155B3F6F09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224" y="4007551"/>
            <a:ext cx="1390844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3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8.2 </a:t>
            </a:r>
            <a:r>
              <a:rPr lang="ko-KR" altLang="en-US" dirty="0" err="1"/>
              <a:t>다형성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매개변수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733BD-8D8D-C80F-18A5-E9B408F72572}"/>
              </a:ext>
            </a:extLst>
          </p:cNvPr>
          <p:cNvSpPr txBox="1"/>
          <p:nvPr/>
        </p:nvSpPr>
        <p:spPr>
          <a:xfrm>
            <a:off x="179512" y="987574"/>
            <a:ext cx="86409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AppleSDGothicNeo"/>
              </a:rPr>
              <a:t>참조타입의 매개변수는 메소드에 접근할 때 자신과 같은 타입이거나 또는 자식 타입의 주소를 넘겨준다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AppleSDGothicNeo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666666"/>
                </a:solidFill>
                <a:highlight>
                  <a:srgbClr val="FCFCFC"/>
                </a:highlight>
                <a:latin typeface="AppleSDGothicNeo"/>
              </a:rPr>
              <a:t>부모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AppleSDGothicNeo"/>
              </a:rPr>
              <a:t>의 매개변수로 접근할 수 있으면 자손 타입도 접근할 수 있다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AppleSDGothicNeo"/>
              </a:rPr>
              <a:t>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666666"/>
                </a:solidFill>
                <a:highlight>
                  <a:srgbClr val="FCFCFC"/>
                </a:highlight>
                <a:latin typeface="AppleSDGothicNeo"/>
              </a:rPr>
              <a:t>부모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AppleSDGothicNeo"/>
              </a:rPr>
              <a:t>클래스의 매개변수가 있어서 자식 클래스의 매개변수를 접근하기 때문에 코드가 간단해 진다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highlight>
                  <a:srgbClr val="FCFCFC"/>
                </a:highlight>
                <a:latin typeface="AppleSDGothicNeo"/>
              </a:rPr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73E366-8AB9-288B-453F-F8FED5EE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" y="2020172"/>
            <a:ext cx="2913650" cy="11953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FDFB065-F33D-E0DB-DBD7-1CB12A326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" y="3287205"/>
            <a:ext cx="2922989" cy="137277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25D31E-7D99-F28A-6E0A-A65B0988C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109" y="2046806"/>
            <a:ext cx="2790985" cy="125639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17EBB40-E6F8-820B-FDBA-F424A6953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569" y="2052913"/>
            <a:ext cx="3401441" cy="230746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5E905DE-BC6A-1B44-A947-C6C406E4C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8473" y="3350327"/>
            <a:ext cx="2781125" cy="111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0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9. </a:t>
            </a:r>
            <a:r>
              <a:rPr lang="ko-KR" altLang="en-US" dirty="0"/>
              <a:t>객체타입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C2333-C6C2-1083-1192-3ACD7A7F469E}"/>
              </a:ext>
            </a:extLst>
          </p:cNvPr>
          <p:cNvSpPr txBox="1"/>
          <p:nvPr/>
        </p:nvSpPr>
        <p:spPr>
          <a:xfrm>
            <a:off x="179512" y="987574"/>
            <a:ext cx="864096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타입 확인의 필요성</a:t>
            </a:r>
            <a:endParaRPr lang="en-US" altLang="ko-KR" sz="1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객체 지향 언어로 다양한 데이터 타입을 사용하여 개발을 진행하는데 이러한 다양한 타입 중 어떤 타입인지를 확인하는 것은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필수 적인 사항</a:t>
            </a:r>
            <a:endParaRPr lang="en-US" altLang="ko-KR" sz="1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메소드가 여러 데이터 타입을 받을 수 있거나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객체의 서브 클래스를 </a:t>
            </a:r>
            <a:r>
              <a:rPr lang="ko-KR" altLang="en-US" sz="1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리턴하는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경우 데이터 타입 확인은 중요한 사항 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ko-KR" altLang="en-US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타입 확인 방법</a:t>
            </a:r>
            <a:endParaRPr lang="en-US" altLang="ko-KR" sz="1600" b="1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Instanceof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연산자 사용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-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왼쪽의 객체가 오른쪽에 있는 클래스 또는 인터페이스의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인스턴스인지 확인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</a:t>
            </a:r>
          </a:p>
          <a:p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getClass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()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메소드 사용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-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객체의 정확한 클래스를 반환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18777F-A550-1C6E-BCDF-7170EA3A2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427734"/>
            <a:ext cx="3267531" cy="933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7A1E9B-A8F1-BC2F-93FB-C8C4E7085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708" y="3877747"/>
            <a:ext cx="328658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94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10. </a:t>
            </a:r>
            <a:r>
              <a:rPr lang="ko-KR" altLang="en-US" dirty="0"/>
              <a:t>추상클래스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C2333-C6C2-1083-1192-3ACD7A7F469E}"/>
              </a:ext>
            </a:extLst>
          </p:cNvPr>
          <p:cNvSpPr txBox="1"/>
          <p:nvPr/>
        </p:nvSpPr>
        <p:spPr>
          <a:xfrm>
            <a:off x="179512" y="987574"/>
            <a:ext cx="86409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추상 클래스</a:t>
            </a:r>
            <a:r>
              <a:rPr lang="en-US" altLang="ko-KR" sz="16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(abstract class)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A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클래스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B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클래스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C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클래스 가 있다면 추상클래스는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A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클래스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B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클래스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C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클래스들 간에 비슷한 필드와 메서드를 공통적으로 추출해 만들어진 클래스다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실체클래스는 실체가 드러나는 클래스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추상클래스는 실체 클래스의 공통적인 부분을 추출해 어느정도 규격을 잡아놓은 추상적인 클래스이다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공통된 필드와 메서드 통일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유지보수성을 높이고 통일성 유지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실체 클래스 구현 시 시간 절약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  <a:sym typeface="Wingdings" panose="05000000000000000000" pitchFamily="2" charset="2"/>
            </a:endParaRPr>
          </a:p>
          <a:p>
            <a:pPr algn="l"/>
            <a:r>
              <a:rPr lang="ko-KR" altLang="en-US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추상 클래스 문법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-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클래스 앞에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abstract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키워드를 붙이면 추상클래스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  <a:sym typeface="Wingdings" panose="05000000000000000000" pitchFamily="2" charset="2"/>
            </a:endParaRPr>
          </a:p>
          <a:p>
            <a:r>
              <a:rPr lang="en-US" altLang="ko-KR" sz="1400" dirty="0"/>
              <a:t>    public </a:t>
            </a:r>
            <a:r>
              <a:rPr lang="en-US" altLang="ko-KR" sz="1400" dirty="0">
                <a:solidFill>
                  <a:srgbClr val="FF0000"/>
                </a:solidFill>
              </a:rPr>
              <a:t>abstract</a:t>
            </a:r>
            <a:r>
              <a:rPr lang="en-US" altLang="ko-KR" sz="1400" dirty="0"/>
              <a:t> class </a:t>
            </a:r>
            <a:r>
              <a:rPr lang="ko-KR" altLang="en-US" sz="1400" dirty="0"/>
              <a:t>클래스명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     //</a:t>
            </a:r>
            <a:r>
              <a:rPr lang="ko-KR" altLang="en-US" sz="1400" dirty="0"/>
              <a:t>필드</a:t>
            </a:r>
          </a:p>
          <a:p>
            <a:r>
              <a:rPr lang="ko-KR" altLang="en-US" sz="1400" dirty="0"/>
              <a:t>          </a:t>
            </a:r>
            <a:r>
              <a:rPr lang="en-US" altLang="ko-KR" sz="1400" dirty="0"/>
              <a:t>//</a:t>
            </a:r>
            <a:r>
              <a:rPr lang="ko-KR" altLang="en-US" sz="1400" dirty="0"/>
              <a:t>생성자</a:t>
            </a:r>
          </a:p>
          <a:p>
            <a:r>
              <a:rPr lang="ko-KR" altLang="en-US" sz="1400" dirty="0"/>
              <a:t>          </a:t>
            </a:r>
            <a:r>
              <a:rPr lang="en-US" altLang="ko-KR" sz="1400" dirty="0"/>
              <a:t>//</a:t>
            </a:r>
            <a:r>
              <a:rPr lang="ko-KR" altLang="en-US" sz="1400" dirty="0"/>
              <a:t>메서드</a:t>
            </a:r>
          </a:p>
          <a:p>
            <a:r>
              <a:rPr lang="ko-KR" altLang="en-US" sz="1400" dirty="0"/>
              <a:t>          </a:t>
            </a:r>
            <a:r>
              <a:rPr lang="en-US" altLang="ko-KR" sz="1400" dirty="0"/>
              <a:t>//</a:t>
            </a:r>
            <a:r>
              <a:rPr lang="ko-KR" altLang="en-US" sz="1400" dirty="0" err="1"/>
              <a:t>추상메서드</a:t>
            </a:r>
            <a:endParaRPr lang="ko-KR" altLang="en-US" sz="1400" dirty="0"/>
          </a:p>
          <a:p>
            <a:r>
              <a:rPr lang="en-US" altLang="ko-KR" sz="1400" dirty="0"/>
              <a:t>    }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BBCD940-B82C-F339-63D4-F4DBD7444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37975"/>
              </p:ext>
            </p:extLst>
          </p:nvPr>
        </p:nvGraphicFramePr>
        <p:xfrm>
          <a:off x="33412" y="4171528"/>
          <a:ext cx="8568952" cy="938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153">
                  <a:extLst>
                    <a:ext uri="{9D8B030D-6E8A-4147-A177-3AD203B41FA5}">
                      <a16:colId xmlns:a16="http://schemas.microsoft.com/office/drawing/2014/main" val="368693568"/>
                    </a:ext>
                  </a:extLst>
                </a:gridCol>
                <a:gridCol w="1668012">
                  <a:extLst>
                    <a:ext uri="{9D8B030D-6E8A-4147-A177-3AD203B41FA5}">
                      <a16:colId xmlns:a16="http://schemas.microsoft.com/office/drawing/2014/main" val="2193900563"/>
                    </a:ext>
                  </a:extLst>
                </a:gridCol>
                <a:gridCol w="2478622">
                  <a:extLst>
                    <a:ext uri="{9D8B030D-6E8A-4147-A177-3AD203B41FA5}">
                      <a16:colId xmlns:a16="http://schemas.microsoft.com/office/drawing/2014/main" val="218988201"/>
                    </a:ext>
                  </a:extLst>
                </a:gridCol>
                <a:gridCol w="3045165">
                  <a:extLst>
                    <a:ext uri="{9D8B030D-6E8A-4147-A177-3AD203B41FA5}">
                      <a16:colId xmlns:a16="http://schemas.microsoft.com/office/drawing/2014/main" val="3575292080"/>
                    </a:ext>
                  </a:extLst>
                </a:gridCol>
              </a:tblGrid>
              <a:tr h="2925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추상</a:t>
                      </a:r>
                      <a:r>
                        <a:rPr lang="en-US" altLang="ko-KR" sz="1400" dirty="0"/>
                        <a:t>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실체 </a:t>
                      </a:r>
                      <a:r>
                        <a:rPr lang="en-US" altLang="ko-KR" sz="1400" dirty="0"/>
                        <a:t>Class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Method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Variable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5556"/>
                  </a:ext>
                </a:extLst>
              </a:tr>
              <a:tr h="328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길동이</a:t>
                      </a:r>
                      <a:r>
                        <a:rPr lang="en-US" altLang="ko-KR" sz="1400" dirty="0"/>
                        <a:t>..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잔다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걷는다</a:t>
                      </a:r>
                      <a:r>
                        <a:rPr lang="en-US" altLang="ko-KR" sz="1400" dirty="0"/>
                        <a:t>..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얼굴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입 </a:t>
                      </a:r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650056"/>
                  </a:ext>
                </a:extLst>
              </a:tr>
              <a:tr h="2925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현대차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기아차</a:t>
                      </a:r>
                      <a:r>
                        <a:rPr lang="en-US" altLang="ko-KR" sz="1400" dirty="0"/>
                        <a:t> ..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달린다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정지한다 </a:t>
                      </a:r>
                      <a:r>
                        <a:rPr lang="en-US" altLang="ko-KR" sz="14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룸미러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기어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라이트 </a:t>
                      </a:r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05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07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10.1 </a:t>
            </a:r>
            <a:r>
              <a:rPr lang="ko-KR" altLang="en-US" dirty="0"/>
              <a:t>추상클래스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931286-6E1C-1E1F-1523-0CAC64172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9582"/>
            <a:ext cx="3086531" cy="28197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7F6513-70F4-36BD-4F0E-5CC886387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627534"/>
            <a:ext cx="3277057" cy="21243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492AB0-B992-1608-1203-93093C342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2826156"/>
            <a:ext cx="3820058" cy="196242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34ABDD0-A258-1308-80B3-AB4ED4961DE8}"/>
              </a:ext>
            </a:extLst>
          </p:cNvPr>
          <p:cNvSpPr/>
          <p:nvPr/>
        </p:nvSpPr>
        <p:spPr>
          <a:xfrm>
            <a:off x="801079" y="1287180"/>
            <a:ext cx="629075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5350B67-E186-74B9-79DB-91C821BF790B}"/>
              </a:ext>
            </a:extLst>
          </p:cNvPr>
          <p:cNvCxnSpPr/>
          <p:nvPr/>
        </p:nvCxnSpPr>
        <p:spPr>
          <a:xfrm>
            <a:off x="1430154" y="1575212"/>
            <a:ext cx="2713432" cy="19326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CD8ED000-27CC-077E-DE27-05AC0AB24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946" y="4312264"/>
            <a:ext cx="116221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4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복습 </a:t>
            </a:r>
            <a:r>
              <a:rPr lang="en-US" altLang="ko-KR" dirty="0"/>
              <a:t>– </a:t>
            </a:r>
            <a:r>
              <a:rPr lang="ko-KR" altLang="en-US" dirty="0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오버로딩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C2333-C6C2-1083-1192-3ACD7A7F469E}"/>
              </a:ext>
            </a:extLst>
          </p:cNvPr>
          <p:cNvSpPr txBox="1"/>
          <p:nvPr/>
        </p:nvSpPr>
        <p:spPr>
          <a:xfrm>
            <a:off x="179512" y="1019569"/>
            <a:ext cx="5904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1. </a:t>
            </a:r>
            <a:r>
              <a:rPr lang="ko-KR" altLang="en-US" sz="1400" b="1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생성자 선언과 호출</a:t>
            </a:r>
            <a:endParaRPr lang="en-US" altLang="ko-KR" sz="1400" b="1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-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클래스  변수 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=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latin typeface="notokr"/>
              </a:rPr>
              <a:t>new 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FF"/>
                </a:highlight>
                <a:latin typeface="notokr"/>
              </a:rPr>
              <a:t>클래스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latin typeface="notokr"/>
              </a:rPr>
              <a:t>();    -&gt; 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FF"/>
                </a:highlight>
                <a:latin typeface="notokr"/>
              </a:rPr>
              <a:t>생성자 호출</a:t>
            </a:r>
            <a:endParaRPr lang="en-US" altLang="ko-KR" sz="1400" dirty="0">
              <a:solidFill>
                <a:srgbClr val="FF0000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400" dirty="0">
              <a:solidFill>
                <a:srgbClr val="FF0000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400" dirty="0">
              <a:solidFill>
                <a:srgbClr val="FF0000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400" dirty="0">
              <a:solidFill>
                <a:srgbClr val="FF0000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400" dirty="0">
              <a:solidFill>
                <a:srgbClr val="FF0000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2. </a:t>
            </a:r>
            <a:r>
              <a:rPr lang="ko-KR" altLang="en-US" sz="1400" b="1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생성자</a:t>
            </a:r>
            <a:r>
              <a:rPr lang="en-US" altLang="ko-KR" sz="1400" b="1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/</a:t>
            </a:r>
            <a:r>
              <a:rPr lang="ko-KR" altLang="en-US" sz="1400" b="1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메소드 오버로딩</a:t>
            </a:r>
            <a:endParaRPr lang="en-US" altLang="ko-KR" sz="1400" b="1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latin typeface="notokr"/>
              </a:rPr>
              <a:t>  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-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메소드의 이름이 같고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,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매개변수의 개수나 타입을 다르게 선언하는 것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341975-439F-8942-668D-1A7A600CF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903719"/>
            <a:ext cx="3135278" cy="12299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89AFB88-E283-63F9-2034-4371EE974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74782"/>
            <a:ext cx="2043554" cy="19100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DA2C333-1280-1A4E-4E9F-1A3C39C75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1322325"/>
            <a:ext cx="3946419" cy="85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30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10. </a:t>
            </a:r>
            <a:r>
              <a:rPr lang="ko-KR" altLang="en-US" dirty="0" err="1"/>
              <a:t>추상메소드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C2333-C6C2-1083-1192-3ACD7A7F469E}"/>
              </a:ext>
            </a:extLst>
          </p:cNvPr>
          <p:cNvSpPr txBox="1"/>
          <p:nvPr/>
        </p:nvSpPr>
        <p:spPr>
          <a:xfrm>
            <a:off x="179512" y="987574"/>
            <a:ext cx="86409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선언은 되어있으나 코드가 구현되지 않은 메소드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자식 클래스가 구현해야 하는 메서드의 가이드라인만 제시하기 위한 목적으로 사용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작성되어 있지 않은 구현부는 자식 클래스에서 </a:t>
            </a:r>
            <a:r>
              <a:rPr lang="ko-KR" altLang="en-US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오버라이딩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 하여 사용한다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.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 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  <a:sym typeface="Wingdings" panose="05000000000000000000" pitchFamily="2" charset="2"/>
            </a:endParaRPr>
          </a:p>
          <a:p>
            <a:pPr algn="l"/>
            <a:r>
              <a:rPr lang="ko-KR" altLang="en-US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추상 메소드 문법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-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메소드 앞에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abstract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키워드를 붙이면 </a:t>
            </a:r>
            <a:r>
              <a:rPr lang="ko-KR" altLang="en-US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추상메소드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/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public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abstract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void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lang="en-US" altLang="ko-KR" sz="1400" dirty="0" err="1">
                <a:latin typeface="Arial Unicode MS"/>
                <a:ea typeface="Fira Mono" panose="020B0509050000020004" pitchFamily="49" charset="0"/>
              </a:rPr>
              <a:t>newMethod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Fira Mono" panose="020B0509050000020004" pitchFamily="49" charset="0"/>
              </a:rPr>
              <a:t>();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800" dirty="0">
                <a:latin typeface="Arial" panose="020B0604020202020204" pitchFamily="34" charset="0"/>
              </a:rPr>
              <a:t>      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선언만 가능하고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구현부를 위한 블록이 존재하지 않는다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 중괄호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{}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대신 문장의 끝을 알리는 세미콜론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 ; )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을 적어준다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    추상 클래스를 상속받으면 자식은 부모의 모든 추상 메서드를 재정의 </a:t>
            </a:r>
            <a:r>
              <a:rPr lang="ko-KR" altLang="en-US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해야한다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  <a:endParaRPr lang="ko-KR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61461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10.1 </a:t>
            </a:r>
            <a:r>
              <a:rPr lang="ko-KR" altLang="en-US" dirty="0" err="1"/>
              <a:t>추상메소드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05394E-8A57-6BC9-B916-C72006DB7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" y="1501524"/>
            <a:ext cx="2772162" cy="1638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D6F6C4-F7C6-B601-E412-963D8BBF9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945" y="1220468"/>
            <a:ext cx="2410161" cy="1362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DD373D2-2BAB-3293-B044-9131DDB99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955" y="4093726"/>
            <a:ext cx="295316" cy="63826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57A865-2175-B395-4663-D7361BA94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2792" y="2640283"/>
            <a:ext cx="2476846" cy="13622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AE8945E-B94E-EA80-00CE-E024A9167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955" y="1201807"/>
            <a:ext cx="3724795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39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11. </a:t>
            </a:r>
            <a:r>
              <a:rPr lang="ko-KR" altLang="en-US" dirty="0"/>
              <a:t>봉인된 클래스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C2333-C6C2-1083-1192-3ACD7A7F469E}"/>
              </a:ext>
            </a:extLst>
          </p:cNvPr>
          <p:cNvSpPr txBox="1"/>
          <p:nvPr/>
        </p:nvSpPr>
        <p:spPr>
          <a:xfrm>
            <a:off x="179512" y="987574"/>
            <a:ext cx="86409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무분별한 자식 클래스 생성을 막기 위해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 sealed class 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사용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상속하거나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구현할 클래스를 지정해두고 해당 클래스들만 상속 혹은 구현을 허용하는 키워드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  <a:sym typeface="Wingdings" panose="05000000000000000000" pitchFamily="2" charset="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  <a:sym typeface="Wingdings" panose="05000000000000000000" pitchFamily="2" charset="2"/>
            </a:endParaRPr>
          </a:p>
          <a:p>
            <a:pPr algn="l"/>
            <a:r>
              <a:rPr lang="ko-KR" altLang="en-US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추상 메소드 문법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– sealed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를 정의하면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permits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뒤에 상속 가능한 자식 클래스를 </a:t>
            </a:r>
            <a:r>
              <a:rPr lang="ko-KR" altLang="en-US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지정해야한다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.</a:t>
            </a:r>
          </a:p>
          <a:p>
            <a:pPr algn="l"/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public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latin typeface="-apple-system"/>
              </a:rPr>
              <a:t>sealed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interface </a:t>
            </a:r>
            <a:r>
              <a:rPr lang="en-US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CarBrand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latin typeface="-apple-system"/>
              </a:rPr>
              <a:t>permits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Hyundai, Kia{}</a:t>
            </a:r>
          </a:p>
          <a:p>
            <a:pPr algn="l"/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public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latin typeface="-apple-system"/>
              </a:rPr>
              <a:t>final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class Hyundai implements </a:t>
            </a:r>
            <a:r>
              <a:rPr lang="en-US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CarBrand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{}      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  final :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더 이상 상속할 수 없다</a:t>
            </a:r>
            <a:endParaRPr lang="en-US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Public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latin typeface="-apple-system"/>
              </a:rPr>
              <a:t>non-sealed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class Kia implements </a:t>
            </a:r>
            <a:r>
              <a:rPr lang="en-US" altLang="ko-KR" sz="14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CarBrand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{}     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 non-sealed :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봉인해제 </a:t>
            </a:r>
            <a:r>
              <a:rPr lang="ko-KR" altLang="en-US" sz="140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하여 상속될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수 있다</a:t>
            </a:r>
            <a:r>
              <a:rPr lang="en-US" altLang="ko-KR" sz="14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.</a:t>
            </a:r>
            <a:endParaRPr lang="ko-KR" altLang="ko-KR" sz="14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38229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11.1 </a:t>
            </a:r>
            <a:r>
              <a:rPr lang="ko-KR" altLang="en-US" dirty="0"/>
              <a:t>봉인된 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BDF8E2-4156-B61C-9E75-1D8F4B76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" y="967493"/>
            <a:ext cx="3154722" cy="17491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ACC4F2-98EB-9693-71CF-467E21CCA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914" y="967493"/>
            <a:ext cx="2985984" cy="1209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37E117-CD7F-9C7A-3F3E-69291F49C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914" y="2210376"/>
            <a:ext cx="2985984" cy="1238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EF5A87-955C-8B09-8D0B-7B8610C05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4915" y="3490493"/>
            <a:ext cx="2985984" cy="12384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6723FF9-E989-F05E-5CEB-A37AB2410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2843" y="942062"/>
            <a:ext cx="2905687" cy="22291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A920C3-231F-1471-45E7-F847761BC8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240" y="3219822"/>
            <a:ext cx="161947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1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복습 </a:t>
            </a:r>
            <a:r>
              <a:rPr lang="en-US" altLang="ko-KR" dirty="0"/>
              <a:t>-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생성자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1419622"/>
            <a:ext cx="5832648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0087B2"/>
                </a:solidFill>
                <a:effectLst/>
                <a:highlight>
                  <a:srgbClr val="FFFFFF"/>
                </a:highlight>
                <a:latin typeface="Noto Sans KR"/>
              </a:rPr>
              <a:t>public 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: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모든 패키지에서 아무런 제한 없이 생성자를 호출할 수 있음 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0087B2"/>
                </a:solidFill>
                <a:effectLst/>
                <a:highlight>
                  <a:srgbClr val="FFFFFF"/>
                </a:highlight>
                <a:latin typeface="Noto Sans KR"/>
              </a:rPr>
              <a:t>protected 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같은 패키지에 속하는 클래스에서 생성자를 호출할 수 있음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                     다른 패키지에 속한 클래스가 해당 클래스의 자식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(child)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333333"/>
                </a:solidFill>
                <a:highlight>
                  <a:srgbClr val="FFFFFF"/>
                </a:highlight>
                <a:latin typeface="Noto Sans KR"/>
              </a:rPr>
              <a:t>                     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클래스라면 생성자를 호출할 수 있음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0087B2"/>
                </a:solidFill>
                <a:effectLst/>
                <a:highlight>
                  <a:srgbClr val="FFFFFF"/>
                </a:highlight>
                <a:latin typeface="Noto Sans KR"/>
              </a:rPr>
              <a:t>default </a:t>
            </a:r>
            <a:r>
              <a:rPr lang="en-US" altLang="ko-KR" sz="1400" dirty="0">
                <a:solidFill>
                  <a:srgbClr val="333333"/>
                </a:solidFill>
                <a:highlight>
                  <a:srgbClr val="FFFFFF"/>
                </a:highlight>
                <a:latin typeface="Noto Sans KR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같은 패키지에서는 아무런 제한 없이 생성자를 호출할 수 있음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333333"/>
                </a:solidFill>
                <a:highlight>
                  <a:srgbClr val="FFFFFF"/>
                </a:highlight>
                <a:latin typeface="Noto Sans KR"/>
              </a:rPr>
              <a:t>               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다른 패키지에서는 생성자를 호출할 수 없음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0087B2"/>
                </a:solidFill>
                <a:effectLst/>
                <a:highlight>
                  <a:srgbClr val="FFFFFF"/>
                </a:highlight>
                <a:latin typeface="Noto Sans KR"/>
              </a:rPr>
              <a:t>private </a:t>
            </a:r>
            <a:r>
              <a:rPr lang="en-US" altLang="ko-KR" sz="1400" dirty="0">
                <a:solidFill>
                  <a:srgbClr val="333333"/>
                </a:solidFill>
                <a:highlight>
                  <a:srgbClr val="FFFFFF"/>
                </a:highlight>
                <a:latin typeface="Noto Sans KR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클래스 내부에서만 생성자를 호출할 수 있고 객체를 만들 수 있음</a:t>
            </a:r>
            <a:endParaRPr lang="en-US" altLang="ko-KR" sz="1400" dirty="0">
              <a:latin typeface="Arial Unicode MS"/>
              <a:ea typeface="Fira Mono" panose="020B05090500000200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012EDF-2C5E-3C0E-6830-B70C1DC1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42" y="1203598"/>
            <a:ext cx="2757561" cy="33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0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Agenda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649652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851840" y="1356247"/>
            <a:ext cx="4392568" cy="519919"/>
            <a:chOff x="3851840" y="1356248"/>
            <a:chExt cx="4392568" cy="576219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4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상속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30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상속이란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?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5">
            <a:extLst>
              <a:ext uri="{FF2B5EF4-FFF2-40B4-BE49-F238E27FC236}">
                <a16:creationId xmlns:a16="http://schemas.microsoft.com/office/drawing/2014/main" id="{FB7DE950-1D31-AB81-D0CE-E825DEA37F32}"/>
              </a:ext>
            </a:extLst>
          </p:cNvPr>
          <p:cNvGrpSpPr/>
          <p:nvPr/>
        </p:nvGrpSpPr>
        <p:grpSpPr>
          <a:xfrm>
            <a:off x="3136629" y="2035756"/>
            <a:ext cx="5256584" cy="649652"/>
            <a:chOff x="3131840" y="1491630"/>
            <a:chExt cx="5256584" cy="576064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B57FB5E-49B9-399A-90B2-29A29E85F3C3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Right Triangle 4">
              <a:extLst>
                <a:ext uri="{FF2B5EF4-FFF2-40B4-BE49-F238E27FC236}">
                  <a16:creationId xmlns:a16="http://schemas.microsoft.com/office/drawing/2014/main" id="{8FBC7AAD-4D41-B49C-466E-E040F0B46146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85E52B-F41F-98D6-1B1E-A94C99AF4B1D}"/>
              </a:ext>
            </a:extLst>
          </p:cNvPr>
          <p:cNvSpPr txBox="1"/>
          <p:nvPr/>
        </p:nvSpPr>
        <p:spPr>
          <a:xfrm>
            <a:off x="3136629" y="20357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6">
            <a:extLst>
              <a:ext uri="{FF2B5EF4-FFF2-40B4-BE49-F238E27FC236}">
                <a16:creationId xmlns:a16="http://schemas.microsoft.com/office/drawing/2014/main" id="{0364929F-756C-B03D-C8BB-28E209C58231}"/>
              </a:ext>
            </a:extLst>
          </p:cNvPr>
          <p:cNvGrpSpPr/>
          <p:nvPr/>
        </p:nvGrpSpPr>
        <p:grpSpPr>
          <a:xfrm>
            <a:off x="3856629" y="2116397"/>
            <a:ext cx="4392568" cy="519919"/>
            <a:chOff x="3851840" y="1356248"/>
            <a:chExt cx="4392568" cy="5762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D94FB0-7D90-3D1F-32B7-07193C4E305B}"/>
                </a:ext>
              </a:extLst>
            </p:cNvPr>
            <p:cNvSpPr txBox="1"/>
            <p:nvPr/>
          </p:nvSpPr>
          <p:spPr>
            <a:xfrm>
              <a:off x="3851840" y="1356248"/>
              <a:ext cx="4392567" cy="34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생성자 호출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8F7EEC-756B-94ED-E916-E63E5BF95F57}"/>
                </a:ext>
              </a:extLst>
            </p:cNvPr>
            <p:cNvSpPr txBox="1"/>
            <p:nvPr/>
          </p:nvSpPr>
          <p:spPr>
            <a:xfrm>
              <a:off x="3851840" y="1625473"/>
              <a:ext cx="4392568" cy="30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매개변수 생성자</a:t>
              </a:r>
            </a:p>
          </p:txBody>
        </p:sp>
      </p:grpSp>
      <p:grpSp>
        <p:nvGrpSpPr>
          <p:cNvPr id="45" name="Group 5">
            <a:extLst>
              <a:ext uri="{FF2B5EF4-FFF2-40B4-BE49-F238E27FC236}">
                <a16:creationId xmlns:a16="http://schemas.microsoft.com/office/drawing/2014/main" id="{6795BF0A-9A37-6637-209E-113657044F82}"/>
              </a:ext>
            </a:extLst>
          </p:cNvPr>
          <p:cNvGrpSpPr/>
          <p:nvPr/>
        </p:nvGrpSpPr>
        <p:grpSpPr>
          <a:xfrm>
            <a:off x="3131840" y="2786979"/>
            <a:ext cx="5256584" cy="649652"/>
            <a:chOff x="3131840" y="1491630"/>
            <a:chExt cx="5256584" cy="576064"/>
          </a:xfrm>
        </p:grpSpPr>
        <p:sp>
          <p:nvSpPr>
            <p:cNvPr id="46" name="Rectangle 1">
              <a:extLst>
                <a:ext uri="{FF2B5EF4-FFF2-40B4-BE49-F238E27FC236}">
                  <a16:creationId xmlns:a16="http://schemas.microsoft.com/office/drawing/2014/main" id="{7450C9EC-D9A6-A475-2A30-CD054FEF07B1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Right Triangle 4">
              <a:extLst>
                <a:ext uri="{FF2B5EF4-FFF2-40B4-BE49-F238E27FC236}">
                  <a16:creationId xmlns:a16="http://schemas.microsoft.com/office/drawing/2014/main" id="{78D941B5-1233-6291-A04C-27DDF548586F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CEDC941-AA20-89EF-2960-9D5149887E36}"/>
              </a:ext>
            </a:extLst>
          </p:cNvPr>
          <p:cNvSpPr txBox="1"/>
          <p:nvPr/>
        </p:nvSpPr>
        <p:spPr>
          <a:xfrm>
            <a:off x="3131840" y="2786979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9" name="Group 6">
            <a:extLst>
              <a:ext uri="{FF2B5EF4-FFF2-40B4-BE49-F238E27FC236}">
                <a16:creationId xmlns:a16="http://schemas.microsoft.com/office/drawing/2014/main" id="{945BC15B-2A55-6254-71DC-B0094E32E8A5}"/>
              </a:ext>
            </a:extLst>
          </p:cNvPr>
          <p:cNvGrpSpPr/>
          <p:nvPr/>
        </p:nvGrpSpPr>
        <p:grpSpPr>
          <a:xfrm>
            <a:off x="3851840" y="2867620"/>
            <a:ext cx="4392568" cy="519919"/>
            <a:chOff x="3851840" y="1356248"/>
            <a:chExt cx="4392568" cy="57621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70A737A-2F0A-448C-A2D2-AF71B93D5C69}"/>
                </a:ext>
              </a:extLst>
            </p:cNvPr>
            <p:cNvSpPr txBox="1"/>
            <p:nvPr/>
          </p:nvSpPr>
          <p:spPr>
            <a:xfrm>
              <a:off x="3851840" y="1356248"/>
              <a:ext cx="4392567" cy="34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메소드 </a:t>
              </a:r>
              <a:r>
                <a:rPr lang="ko-KR" alt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오버라이딩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26F67B-8788-148B-23C3-82B8CC8515F4}"/>
                </a:ext>
              </a:extLst>
            </p:cNvPr>
            <p:cNvSpPr txBox="1"/>
            <p:nvPr/>
          </p:nvSpPr>
          <p:spPr>
            <a:xfrm>
              <a:off x="3851840" y="1625473"/>
              <a:ext cx="4392568" cy="30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">
            <a:extLst>
              <a:ext uri="{FF2B5EF4-FFF2-40B4-BE49-F238E27FC236}">
                <a16:creationId xmlns:a16="http://schemas.microsoft.com/office/drawing/2014/main" id="{D2F21225-7279-95F3-A771-34D536CBC84D}"/>
              </a:ext>
            </a:extLst>
          </p:cNvPr>
          <p:cNvGrpSpPr/>
          <p:nvPr/>
        </p:nvGrpSpPr>
        <p:grpSpPr>
          <a:xfrm>
            <a:off x="3131840" y="3547057"/>
            <a:ext cx="5256584" cy="649652"/>
            <a:chOff x="3131840" y="1491630"/>
            <a:chExt cx="5256584" cy="576064"/>
          </a:xfrm>
        </p:grpSpPr>
        <p:sp>
          <p:nvSpPr>
            <p:cNvPr id="53" name="Rectangle 1">
              <a:extLst>
                <a:ext uri="{FF2B5EF4-FFF2-40B4-BE49-F238E27FC236}">
                  <a16:creationId xmlns:a16="http://schemas.microsoft.com/office/drawing/2014/main" id="{077E45A2-BBCA-7FF1-A3C7-34EC23F44DC0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Right Triangle 4">
              <a:extLst>
                <a:ext uri="{FF2B5EF4-FFF2-40B4-BE49-F238E27FC236}">
                  <a16:creationId xmlns:a16="http://schemas.microsoft.com/office/drawing/2014/main" id="{8D520E85-FA57-55E7-22CD-140A40EB36FF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DD2877E-5B04-144C-86D7-3859C3532FD4}"/>
              </a:ext>
            </a:extLst>
          </p:cNvPr>
          <p:cNvSpPr txBox="1"/>
          <p:nvPr/>
        </p:nvSpPr>
        <p:spPr>
          <a:xfrm>
            <a:off x="3131840" y="3547057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6" name="Group 6">
            <a:extLst>
              <a:ext uri="{FF2B5EF4-FFF2-40B4-BE49-F238E27FC236}">
                <a16:creationId xmlns:a16="http://schemas.microsoft.com/office/drawing/2014/main" id="{7A273993-7D00-7894-D35F-7C4BA0EBCDE3}"/>
              </a:ext>
            </a:extLst>
          </p:cNvPr>
          <p:cNvGrpSpPr/>
          <p:nvPr/>
        </p:nvGrpSpPr>
        <p:grpSpPr>
          <a:xfrm>
            <a:off x="3851840" y="3627698"/>
            <a:ext cx="4392568" cy="519918"/>
            <a:chOff x="3851840" y="1356248"/>
            <a:chExt cx="4392568" cy="57621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75F59C-8675-E787-669D-80279D3218A3}"/>
                </a:ext>
              </a:extLst>
            </p:cNvPr>
            <p:cNvSpPr txBox="1"/>
            <p:nvPr/>
          </p:nvSpPr>
          <p:spPr>
            <a:xfrm>
              <a:off x="3851840" y="1356248"/>
              <a:ext cx="4392567" cy="34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접근제한자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C6870EF-F2BF-607E-57DE-DCAC64D02536}"/>
                </a:ext>
              </a:extLst>
            </p:cNvPr>
            <p:cNvSpPr txBox="1"/>
            <p:nvPr/>
          </p:nvSpPr>
          <p:spPr>
            <a:xfrm>
              <a:off x="3851840" y="1625472"/>
              <a:ext cx="4392568" cy="30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final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클래스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메소드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protected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Group 5">
            <a:extLst>
              <a:ext uri="{FF2B5EF4-FFF2-40B4-BE49-F238E27FC236}">
                <a16:creationId xmlns:a16="http://schemas.microsoft.com/office/drawing/2014/main" id="{54FFD56C-7275-C69A-0885-1BE00720DD54}"/>
              </a:ext>
            </a:extLst>
          </p:cNvPr>
          <p:cNvGrpSpPr/>
          <p:nvPr/>
        </p:nvGrpSpPr>
        <p:grpSpPr>
          <a:xfrm>
            <a:off x="3116150" y="4320052"/>
            <a:ext cx="5256584" cy="649652"/>
            <a:chOff x="3131840" y="1491630"/>
            <a:chExt cx="5256584" cy="576064"/>
          </a:xfrm>
        </p:grpSpPr>
        <p:sp>
          <p:nvSpPr>
            <p:cNvPr id="60" name="Rectangle 1">
              <a:extLst>
                <a:ext uri="{FF2B5EF4-FFF2-40B4-BE49-F238E27FC236}">
                  <a16:creationId xmlns:a16="http://schemas.microsoft.com/office/drawing/2014/main" id="{9413CE2E-42DC-F007-073E-DD77D97AE6AC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Right Triangle 4">
              <a:extLst>
                <a:ext uri="{FF2B5EF4-FFF2-40B4-BE49-F238E27FC236}">
                  <a16:creationId xmlns:a16="http://schemas.microsoft.com/office/drawing/2014/main" id="{DFE93D71-BA61-8BBD-3353-D8045BB524F3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2654603-DF57-5D63-3D50-4D797AA229D3}"/>
              </a:ext>
            </a:extLst>
          </p:cNvPr>
          <p:cNvSpPr txBox="1"/>
          <p:nvPr/>
        </p:nvSpPr>
        <p:spPr>
          <a:xfrm>
            <a:off x="3116150" y="432005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3" name="Group 6">
            <a:extLst>
              <a:ext uri="{FF2B5EF4-FFF2-40B4-BE49-F238E27FC236}">
                <a16:creationId xmlns:a16="http://schemas.microsoft.com/office/drawing/2014/main" id="{11409D0A-F9A8-8284-9757-C7345A5A71CE}"/>
              </a:ext>
            </a:extLst>
          </p:cNvPr>
          <p:cNvGrpSpPr/>
          <p:nvPr/>
        </p:nvGrpSpPr>
        <p:grpSpPr>
          <a:xfrm>
            <a:off x="3836150" y="4400693"/>
            <a:ext cx="4392568" cy="519918"/>
            <a:chOff x="3851840" y="1356249"/>
            <a:chExt cx="4392568" cy="57621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38C473-5CC8-4101-10FB-BA62F7E69B3A}"/>
                </a:ext>
              </a:extLst>
            </p:cNvPr>
            <p:cNvSpPr txBox="1"/>
            <p:nvPr/>
          </p:nvSpPr>
          <p:spPr>
            <a:xfrm>
              <a:off x="3851840" y="1356249"/>
              <a:ext cx="4392567" cy="34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Abstract, sealed Class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EF948E0-E7AE-4331-22D9-982CAE60A38C}"/>
                </a:ext>
              </a:extLst>
            </p:cNvPr>
            <p:cNvSpPr txBox="1"/>
            <p:nvPr/>
          </p:nvSpPr>
          <p:spPr>
            <a:xfrm>
              <a:off x="3851840" y="1625473"/>
              <a:ext cx="4392568" cy="30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상속이란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C2333-C6C2-1083-1192-3ACD7A7F469E}"/>
              </a:ext>
            </a:extLst>
          </p:cNvPr>
          <p:cNvSpPr txBox="1"/>
          <p:nvPr/>
        </p:nvSpPr>
        <p:spPr>
          <a:xfrm>
            <a:off x="179512" y="987574"/>
            <a:ext cx="864096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상속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(inheritance)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이란 기존의 클래스에 기능을 추가하거나 재정의하여 새로운 클래스를 정의하는 것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기존에 정의되어 있는 클래스의 모든 필드와 메소드를 물려받아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,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새로운 클래스를 생성할 수 있다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기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존에 정의되어 있던 클래스를 부모 클래스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(parent class)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또는 상위 클래스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(super class),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기초 클래스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(base class)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라고 하고 상속을 통해 새롭게 작성되는 클래스를 자식 클래스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(child class)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또는 하위 클래스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(sub class),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파생 클래스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(derived class)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라고 한다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algn="l"/>
            <a:r>
              <a:rPr lang="ko-KR" altLang="en-US" sz="1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kr"/>
              </a:rPr>
              <a:t>상속의 장점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 </a:t>
            </a:r>
          </a:p>
          <a:p>
            <a:pPr algn="l" latinLnBrk="1"/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1.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기존에 작성된 클래스를 재활용할 수 있다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.</a:t>
            </a:r>
          </a:p>
          <a:p>
            <a:pPr algn="l" latinLnBrk="1"/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2.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자식 클래스 설계 시 중복되는 멤버를 미리 부모 클래스에 작성해 놓으면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, </a:t>
            </a:r>
          </a:p>
          <a:p>
            <a:pPr algn="l" latinLnBrk="1"/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 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자식 클래스에서는 해당 멤버를 작성하지 않아도 된다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.</a:t>
            </a:r>
          </a:p>
          <a:p>
            <a:pPr algn="l" latinLnBrk="1"/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3. 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클래스 간의 계층적 관계를 구성함으로써 다형성의 문법적 토대를 마련한다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286394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2. </a:t>
            </a:r>
            <a:r>
              <a:rPr lang="ko-KR" altLang="en-US" dirty="0"/>
              <a:t>클래스 상속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C2333-C6C2-1083-1192-3ACD7A7F469E}"/>
              </a:ext>
            </a:extLst>
          </p:cNvPr>
          <p:cNvSpPr txBox="1"/>
          <p:nvPr/>
        </p:nvSpPr>
        <p:spPr>
          <a:xfrm>
            <a:off x="179512" y="987574"/>
            <a:ext cx="86409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i="0" dirty="0">
                <a:solidFill>
                  <a:srgbClr val="0000FF"/>
                </a:solidFill>
                <a:effectLst/>
                <a:latin typeface="Nanum Gothic Coding"/>
              </a:rPr>
              <a:t>     class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anum Gothic Coding"/>
              </a:rPr>
              <a:t> 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anum Gothic Coding"/>
              </a:rPr>
              <a:t>자식클래스이름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anum Gothic Coding"/>
              </a:rPr>
              <a:t> 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anum Gothic Coding"/>
              </a:rPr>
              <a:t>extend </a:t>
            </a:r>
            <a:r>
              <a:rPr lang="ko-KR" altLang="en-US" sz="1600" b="0" i="0" dirty="0" err="1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anum Gothic Coding"/>
              </a:rPr>
              <a:t>부모클래스이름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anum Gothic Coding"/>
              </a:rPr>
              <a:t> 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anum Gothic Coding"/>
              </a:rPr>
              <a:t>{ ... }</a:t>
            </a:r>
            <a:endParaRPr lang="en-US" altLang="ko-KR" sz="16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  </a:t>
            </a:r>
          </a:p>
          <a:p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     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  <a:sym typeface="Wingdings" panose="05000000000000000000" pitchFamily="2" charset="2"/>
              </a:rPr>
              <a:t>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자식 클래스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(child class)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: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부모 클래스의 모든 특성을 물려받아 새롭게 작성된 클래스를 의미</a:t>
            </a: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92FB7A-D742-53F0-54BA-9726D63E5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67" y="1757015"/>
            <a:ext cx="3162741" cy="3096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3062FD-BA96-4F66-6BB8-43A249C0B378}"/>
              </a:ext>
            </a:extLst>
          </p:cNvPr>
          <p:cNvSpPr txBox="1"/>
          <p:nvPr/>
        </p:nvSpPr>
        <p:spPr>
          <a:xfrm>
            <a:off x="3848050" y="2163802"/>
            <a:ext cx="49685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ko-KR" altLang="en-US" sz="16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부모 클래스는 자식 클래스에 포함된다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부모 클래스에 새로운 필드를 하나 추가하면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, 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자식 클래스에도 자동으로 해당 필드가 추가된 것처럼 동작 한다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자식 클래스에는 부모 클래스의 필드와 메소드만이 상속되며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, </a:t>
            </a:r>
            <a:r>
              <a:rPr lang="ko-KR" altLang="en-US" sz="16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생성자와 초기화 블록은 상속되지 않는다</a:t>
            </a:r>
            <a:r>
              <a:rPr lang="en-US" altLang="ko-KR" sz="16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0C7EC-4073-199E-03BC-7A23B819E57B}"/>
              </a:ext>
            </a:extLst>
          </p:cNvPr>
          <p:cNvSpPr txBox="1"/>
          <p:nvPr/>
        </p:nvSpPr>
        <p:spPr>
          <a:xfrm>
            <a:off x="4139952" y="4371950"/>
            <a:ext cx="38164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i="0" dirty="0">
                <a:solidFill>
                  <a:srgbClr val="0000FF"/>
                </a:solidFill>
                <a:effectLst/>
                <a:latin typeface="Nanum Gothic Coding"/>
              </a:rPr>
              <a:t>* </a:t>
            </a:r>
            <a:r>
              <a:rPr lang="ko-KR" altLang="en-US" sz="1600" b="1" i="0" dirty="0">
                <a:solidFill>
                  <a:srgbClr val="0000FF"/>
                </a:solidFill>
                <a:effectLst/>
                <a:latin typeface="Nanum Gothic Coding"/>
              </a:rPr>
              <a:t>자바는 다중 상속을 허용하지 않는다</a:t>
            </a:r>
            <a:r>
              <a:rPr lang="en-US" altLang="ko-KR" sz="1600" b="1" i="0" dirty="0">
                <a:solidFill>
                  <a:srgbClr val="0000FF"/>
                </a:solidFill>
                <a:effectLst/>
                <a:latin typeface="Nanum Gothic Coding"/>
              </a:rPr>
              <a:t>.</a:t>
            </a: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</p:txBody>
      </p:sp>
    </p:spTree>
    <p:extLst>
      <p:ext uri="{BB962C8B-B14F-4D97-AF65-F5344CB8AC3E}">
        <p14:creationId xmlns:p14="http://schemas.microsoft.com/office/powerpoint/2010/main" val="110476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2.1 </a:t>
            </a:r>
            <a:r>
              <a:rPr lang="ko-KR" altLang="en-US" dirty="0"/>
              <a:t>클래스 상속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71D809-EA1B-C00C-44B7-6B2B8557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968" y="1070790"/>
            <a:ext cx="3388032" cy="3301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C32902-F403-6D95-A4CF-B7E083268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2" y="1129916"/>
            <a:ext cx="2988196" cy="34580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CDE8AF-39B5-FDA9-5B77-406162950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021" y="1161577"/>
            <a:ext cx="281811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6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3. </a:t>
            </a:r>
            <a:r>
              <a:rPr lang="ko-KR" altLang="en-US" dirty="0"/>
              <a:t>부모 생성자 호출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C2333-C6C2-1083-1192-3ACD7A7F469E}"/>
              </a:ext>
            </a:extLst>
          </p:cNvPr>
          <p:cNvSpPr txBox="1"/>
          <p:nvPr/>
        </p:nvSpPr>
        <p:spPr>
          <a:xfrm>
            <a:off x="467544" y="978198"/>
            <a:ext cx="763284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b="1" i="0" dirty="0">
                <a:solidFill>
                  <a:srgbClr val="0000FF"/>
                </a:solidFill>
                <a:effectLst/>
                <a:latin typeface="Nanum Gothic Coding"/>
              </a:rPr>
              <a:t> </a:t>
            </a:r>
            <a:r>
              <a:rPr lang="ko-KR" altLang="en-US" sz="1600" b="1" i="0" dirty="0">
                <a:solidFill>
                  <a:srgbClr val="0000FF"/>
                </a:solidFill>
                <a:effectLst/>
                <a:latin typeface="Nanum Gothic Coding"/>
              </a:rPr>
              <a:t>생성자 호출</a:t>
            </a:r>
            <a:endParaRPr lang="en-US" altLang="ko-KR" sz="16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인스턴스를 생성할 때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new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연산자를 이용해서 생성자를 호출 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생성자를 별도로 정의하지 않으면 컴파일러가 자동적으로 기본 생성자를 생성하고 호출 한다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매개변수를 갖는 생성자를 개발자가 정의하면 컴파일러는 더 이상 기본 생성자를 만들지 않는다</a:t>
            </a: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B31E92-6683-243F-61EA-9D7A4064CDA2}"/>
              </a:ext>
            </a:extLst>
          </p:cNvPr>
          <p:cNvSpPr txBox="1"/>
          <p:nvPr/>
        </p:nvSpPr>
        <p:spPr>
          <a:xfrm>
            <a:off x="395536" y="2009988"/>
            <a:ext cx="3528392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class </a:t>
            </a:r>
            <a:r>
              <a:rPr lang="en-US" altLang="ko-KR" sz="1000" dirty="0" err="1"/>
              <a:t>SuperClass</a:t>
            </a:r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    public </a:t>
            </a:r>
            <a:r>
              <a:rPr lang="en-US" altLang="ko-KR" sz="1000" dirty="0" err="1"/>
              <a:t>SuperClass</a:t>
            </a:r>
            <a:r>
              <a:rPr lang="en-US" altLang="ko-KR" sz="1000" dirty="0"/>
              <a:t>() { // </a:t>
            </a:r>
            <a:r>
              <a:rPr lang="ko-KR" altLang="en-US" sz="1000" dirty="0"/>
              <a:t>부모 생성자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("</a:t>
            </a:r>
            <a:r>
              <a:rPr lang="ko-KR" altLang="en-US" sz="1000" dirty="0"/>
              <a:t>부모 생성자 호출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class </a:t>
            </a:r>
            <a:r>
              <a:rPr lang="en-US" altLang="ko-KR" sz="1000" dirty="0" err="1"/>
              <a:t>SubClass</a:t>
            </a:r>
            <a:r>
              <a:rPr lang="en-US" altLang="ko-KR" sz="1000" dirty="0"/>
              <a:t> extends </a:t>
            </a:r>
            <a:r>
              <a:rPr lang="en-US" altLang="ko-KR" sz="1000" dirty="0" err="1"/>
              <a:t>SuperClass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public </a:t>
            </a:r>
            <a:r>
              <a:rPr lang="en-US" altLang="ko-KR" sz="1000" dirty="0" err="1"/>
              <a:t>SubClass</a:t>
            </a:r>
            <a:r>
              <a:rPr lang="en-US" altLang="ko-KR" sz="1000" dirty="0"/>
              <a:t>() { // </a:t>
            </a:r>
            <a:r>
              <a:rPr lang="ko-KR" altLang="en-US" sz="1000" dirty="0"/>
              <a:t>자식 생성자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System.out.println</a:t>
            </a:r>
            <a:r>
              <a:rPr lang="en-US" altLang="ko-KR" sz="1000" dirty="0"/>
              <a:t>("</a:t>
            </a:r>
            <a:r>
              <a:rPr lang="ko-KR" altLang="en-US" sz="1000" dirty="0"/>
              <a:t>자식 생성자 호출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  <a:p>
            <a:endParaRPr lang="en-US" altLang="ko-KR" sz="1000" dirty="0"/>
          </a:p>
          <a:p>
            <a:r>
              <a:rPr lang="en-US" altLang="ko-KR" sz="1000" dirty="0"/>
              <a:t>public class InheritanceConstructorEx01 {</a:t>
            </a:r>
          </a:p>
          <a:p>
            <a:r>
              <a:rPr lang="en-US" altLang="ko-KR" sz="1000" dirty="0"/>
              <a:t>    public static void main(String[] </a:t>
            </a:r>
            <a:r>
              <a:rPr lang="en-US" altLang="ko-KR" sz="1000" dirty="0" err="1"/>
              <a:t>args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SubClass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sc</a:t>
            </a:r>
            <a:r>
              <a:rPr lang="en-US" altLang="ko-KR" sz="1000" dirty="0"/>
              <a:t> = new </a:t>
            </a:r>
            <a:r>
              <a:rPr lang="en-US" altLang="ko-KR" sz="1000" dirty="0" err="1"/>
              <a:t>SubClass</a:t>
            </a:r>
            <a:r>
              <a:rPr lang="en-US" altLang="ko-KR" sz="1000" dirty="0"/>
              <a:t>(); // </a:t>
            </a:r>
            <a:r>
              <a:rPr lang="ko-KR" altLang="en-US" sz="1000" dirty="0"/>
              <a:t>자식 인스턴스 생성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4AF3E0-C8F3-0975-0AA2-366BD9E50EE1}"/>
              </a:ext>
            </a:extLst>
          </p:cNvPr>
          <p:cNvSpPr txBox="1"/>
          <p:nvPr/>
        </p:nvSpPr>
        <p:spPr>
          <a:xfrm>
            <a:off x="3635896" y="2478545"/>
            <a:ext cx="46640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생성자는 상속이 되지 않는다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자식 클래스로 인스턴스를 생성할 때 부모 클래스의 기본 생성자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 super()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를 자동으로 호출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93541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4201</TotalTime>
  <Words>1684</Words>
  <Application>Microsoft Office PowerPoint</Application>
  <PresentationFormat>화면 슬라이드 쇼(16:9)</PresentationFormat>
  <Paragraphs>276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48" baseType="lpstr">
      <vt:lpstr>AppleSDGothicNeo</vt:lpstr>
      <vt:lpstr>-apple-system</vt:lpstr>
      <vt:lpstr>Arial Unicode MS</vt:lpstr>
      <vt:lpstr>Nanum Gothic Coding</vt:lpstr>
      <vt:lpstr>Noto Sans KR</vt:lpstr>
      <vt:lpstr>notokr</vt:lpstr>
      <vt:lpstr>Spoqa Han Sans</vt:lpstr>
      <vt:lpstr>나눔고딕</vt:lpstr>
      <vt:lpstr>맑은 고딕</vt:lpstr>
      <vt:lpstr>Arial</vt:lpstr>
      <vt:lpstr>Fira Mono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만석 하</cp:lastModifiedBy>
  <cp:revision>303</cp:revision>
  <dcterms:created xsi:type="dcterms:W3CDTF">2016-12-05T23:26:54Z</dcterms:created>
  <dcterms:modified xsi:type="dcterms:W3CDTF">2024-10-28T22:26:46Z</dcterms:modified>
</cp:coreProperties>
</file>