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HARIT YADAV"/>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A76EC4-C45F-48C3-A53D-10B6A597D9B1}">
  <a:tblStyle styleId="{6BA76EC4-C45F-48C3-A53D-10B6A597D9B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9-24T05:49:35.661">
    <p:pos x="6000" y="0"/>
    <p:text>pehla page shi h kya?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9c8c595af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9c8c595af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9c8c595af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9c8c595af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9c8c595af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9c8c595af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9c8c595af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9c8c595af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9c8c595af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9c8c595af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9c8c595af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9c8c595af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9c8c595af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9c8c595af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9c8c595af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9c8c595af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9c8c595a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9c8c595a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9c8c595af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9c8c595af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99c8c595af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99c8c595af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9c8c595a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99c8c595a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9c8c595af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9c8c595af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99c8c595af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99c8c595af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9c8c595af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99c8c595af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9c8c595af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99c8c595af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9c8c595af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9c8c595af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9c8c595af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99c8c595af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99c8c595af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99c8c595af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99c8c595af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99c8c595af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9c8c595af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99c8c595af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99c8c595af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99c8c595a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9c8c595a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9c8c595a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9c8c595a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9c8c595a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9c8c595a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9c8c595a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9c8c595a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9c8c595a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9c8c595af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9c8c595af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9c8c595af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9c8c595af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ncbi.nlm.nih.gov/pmc/articles/PMC7065426/" TargetMode="External"/><Relationship Id="rId4" Type="http://schemas.openxmlformats.org/officeDocument/2006/relationships/hyperlink" Target="https://research.ijcaonline.org/volume113/number18/pxc3902069.pdf" TargetMode="External"/><Relationship Id="rId5" Type="http://schemas.openxmlformats.org/officeDocument/2006/relationships/hyperlink" Target="https://research.ijcaonline.org/volume113/number18/pxc3902069.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1" Type="http://schemas.openxmlformats.org/officeDocument/2006/relationships/hyperlink" Target="https://www.ncbi.nlm.nih.gov/pmc/articles/PMC4390287/" TargetMode="External"/><Relationship Id="rId10" Type="http://schemas.openxmlformats.org/officeDocument/2006/relationships/hyperlink" Target="https://scholar.google.com/scholar_lookup?journal=Chest&amp;title=Assessment+of+plasma+proteomics+biomarker%E2%80%99s+ability+to+distinguish+benign+from+malignant+lung+nodules:+Results+of+the+PANOPTIC+(Pulmonary+Nodule+Plasma+Proteomic+Classifier)+trial&amp;author=G.A.+Silvestri&amp;author=N.T.+Tanner&amp;author=P.+Kearney&amp;author=A.+Vachani&amp;author=P.P.+Massion&amp;volume=154&amp;publication_year=2018&amp;pages=491-500&amp;pmid=29496499&amp;doi=10.1016/j.chest.2018.02.012&amp;" TargetMode="External"/><Relationship Id="rId13" Type="http://schemas.openxmlformats.org/officeDocument/2006/relationships/hyperlink" Target="https://scholar.google.com/scholar_lookup?journal=PLoS+ONE&amp;title=A+new+method+of+detecting+pulmonary+nodules+with+PET/CT+based+on+an+improved+watershed+algorithm&amp;author=Z.+Shi&amp;author=J.+Zhao&amp;author=X.+Han&amp;author=B.+Pei&amp;author=G.+Ji&amp;volume=10&amp;publication_year=2015&amp;pages=e0123694&amp;pmid=25853496&amp;" TargetMode="External"/><Relationship Id="rId12" Type="http://schemas.openxmlformats.org/officeDocument/2006/relationships/hyperlink" Target="https://www.ncbi.nlm.nih.gov/pubmed/25853496" TargetMode="External"/><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ncbi.nlm.nih.gov/pmc/articles/PMC1927095/" TargetMode="External"/><Relationship Id="rId4" Type="http://schemas.openxmlformats.org/officeDocument/2006/relationships/hyperlink" Target="https://www.ncbi.nlm.nih.gov/pubmed/17132354" TargetMode="External"/><Relationship Id="rId9" Type="http://schemas.openxmlformats.org/officeDocument/2006/relationships/hyperlink" Target="https://www.ncbi.nlm.nih.gov/pubmed/29496499" TargetMode="External"/><Relationship Id="rId15" Type="http://schemas.openxmlformats.org/officeDocument/2006/relationships/hyperlink" Target="https://scholar.google.com/scholar_lookup?journal=Radiology&amp;title=Incidental+Pulmonary+Nodules+Detected+on+CT+Images:+Fleischner+2017&amp;author=K.S.+Lee&amp;author=J.R.+Mayo&amp;author=A.C.+Mehta&amp;author=C.A.+Powell&amp;author=G.D.+Rubin&amp;volume=284&amp;publication_year=2017&amp;pages=228-243&amp;pmid=28240562&amp;" TargetMode="External"/><Relationship Id="rId14" Type="http://schemas.openxmlformats.org/officeDocument/2006/relationships/hyperlink" Target="https://www.ncbi.nlm.nih.gov/pubmed/28240562" TargetMode="External"/><Relationship Id="rId5" Type="http://schemas.openxmlformats.org/officeDocument/2006/relationships/hyperlink" Target="https://scholar.google.com/scholar_lookup?journal=Br.+J.+Gen.+Pract.&amp;title=Delay+in+diagnosis+of+lung+cancer+in+general+practice&amp;author=M.+Bjerager&amp;author=T.+Palshof&amp;author=R.+Dahl&amp;author=P.+Vedsted&amp;author=F.+Olesen&amp;volume=56&amp;publication_year=2006&amp;pages=863-868&amp;pmid=17132354&amp;" TargetMode="External"/><Relationship Id="rId6" Type="http://schemas.openxmlformats.org/officeDocument/2006/relationships/hyperlink" Target="https://www.ncbi.nlm.nih.gov/pubmed/29428478" TargetMode="External"/><Relationship Id="rId7" Type="http://schemas.openxmlformats.org/officeDocument/2006/relationships/hyperlink" Target="https://scholar.google.com/scholar_lookup?journal=Semin.+Cancer+Biol.&amp;title=Cancer+molecular+markers:+A+guide+to+cancer+detection+and+management&amp;author=M.+Nair&amp;author=S.S.+Sandhu&amp;author=A.K.+Sharma&amp;volume=52&amp;publication_year=2018&amp;pages=39-55&amp;pmid=29428478&amp;doi=10.1016/j.semcancer.2018.02.002&amp;" TargetMode="External"/><Relationship Id="rId8" Type="http://schemas.openxmlformats.org/officeDocument/2006/relationships/hyperlink" Target="https://www.ncbi.nlm.nih.gov/pmc/articles/PMC6689113/" TargetMode="External"/></Relationships>
</file>

<file path=ppt/slides/_rels/slide25.xml.rels><?xml version="1.0" encoding="UTF-8" standalone="yes"?><Relationships xmlns="http://schemas.openxmlformats.org/package/2006/relationships"><Relationship Id="rId11" Type="http://schemas.openxmlformats.org/officeDocument/2006/relationships/hyperlink" Target="https://scholar.google.com/scholar_lookup?journal=Clin.+Radiol.&amp;title=A+review+of+lung+cancer+screening+and+the+role+of+computer-aided+detection&amp;author=B.+Al+Mohammad&amp;author=P.C.+Brennan&amp;author=C.+Mello-Thoms&amp;volume=72&amp;publication_year=2017&amp;pages=433-442&amp;pmid=28185635&amp;doi=10.1016/j.crad.2017.01.002&amp;" TargetMode="External"/><Relationship Id="rId10" Type="http://schemas.openxmlformats.org/officeDocument/2006/relationships/hyperlink" Target="https://www.ncbi.nlm.nih.gov/pubmed/28185635" TargetMode="External"/><Relationship Id="rId12" Type="http://schemas.openxmlformats.org/officeDocument/2006/relationships/hyperlink" Target="https://www.ncbi.nlm.nih.gov/pmc/articles/PMC6749467/#sec2-sensors-19-03722title" TargetMode="External"/><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ncbi.nlm.nih.gov/pubmed/15526207" TargetMode="External"/><Relationship Id="rId4" Type="http://schemas.openxmlformats.org/officeDocument/2006/relationships/hyperlink" Target="https://scholar.google.com/scholar_lookup?journal=Eur.+Radiol.&amp;title=Detection+of+pulmonary+nodules+at+multirow-detector+CT:+Effectiveness+of+double+reading+to+improve+sensitivity+at+standard-dose+and+low-dose+chest+CT&amp;author=S.+Diederich&amp;author=W.+Heindel&amp;author=F.+Beyer&amp;author=K.+Ludwig&amp;author=D.+Wormanns&amp;volume=15&amp;publication_year=2004&amp;pages=14-22&amp;pmid=15526207&amp;" TargetMode="External"/><Relationship Id="rId9" Type="http://schemas.openxmlformats.org/officeDocument/2006/relationships/hyperlink" Target="https://scholar.google.com/scholar_lookup?journal=J.+Digit.+Imaging&amp;title=Impact+of+a+computer-aided+detection+(CAD)+system+integrated+into+a+picture+archiving+and+communication+system+(PACS)+on+reader+sensitivity+and+efficiency+for+the+detection+of+lung+nodules+in+thoracic+CT+exams&amp;author=L.+Bogoni&amp;author=J.P.+Ko&amp;author=J.+Alpert&amp;author=V.+Anand&amp;author=J.+Fantauzzi&amp;volume=25&amp;publication_year=2012&amp;pages=771-781&amp;pmid=22710985&amp;doi=10.1007/s10278-012-9496-0&amp;" TargetMode="External"/><Relationship Id="rId5" Type="http://schemas.openxmlformats.org/officeDocument/2006/relationships/hyperlink" Target="https://www.ncbi.nlm.nih.gov/pubmed/26405880" TargetMode="External"/><Relationship Id="rId6" Type="http://schemas.openxmlformats.org/officeDocument/2006/relationships/hyperlink" Target="https://scholar.google.com/scholar_lookup?journal=Bio-Med.+Mater.+Eng.&amp;title=Computer-aided+detection+of+lung+nodules+using+outer+surface+features&amp;author=%C3%96.+Demir&amp;author=A.Y.+%C3%87amurcu&amp;volume=26&amp;publication_year=2015&amp;pages=S1213-S1222&amp;doi=10.3233/BME-151418&amp;" TargetMode="External"/><Relationship Id="rId7" Type="http://schemas.openxmlformats.org/officeDocument/2006/relationships/hyperlink" Target="https://www.ncbi.nlm.nih.gov/pmc/articles/PMC3491162/" TargetMode="External"/><Relationship Id="rId8" Type="http://schemas.openxmlformats.org/officeDocument/2006/relationships/hyperlink" Target="https://www.ncbi.nlm.nih.gov/pubmed/22710985" TargetMode="External"/></Relationships>
</file>

<file path=ppt/slides/_rels/slide26.xml.rels><?xml version="1.0" encoding="UTF-8" standalone="yes"?><Relationships xmlns="http://schemas.openxmlformats.org/package/2006/relationships"><Relationship Id="rId11" Type="http://schemas.openxmlformats.org/officeDocument/2006/relationships/hyperlink" Target="https://scholar.google.com/scholar_lookup?journal=J.+Biomed.+Inform.&amp;title=Computer-Assisted+Decision+Support+System+in+Pulmonary+Cancer+detection+and+stage+classification+on+CT+images&amp;author=A.+Masood&amp;author=B.+Sheng&amp;author=P.+Li&amp;author=X.+Hou&amp;author=X.+Wei&amp;volume=79&amp;publication_year=2018&amp;pages=117-128&amp;pmid=29366586&amp;doi=10.1016/j.jbi.2018.01.005&amp;" TargetMode="External"/><Relationship Id="rId10" Type="http://schemas.openxmlformats.org/officeDocument/2006/relationships/hyperlink" Target="https://www.ncbi.nlm.nih.gov/pubmed/29366586" TargetMode="External"/><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ncbi.nlm.nih.gov/pubmed/28732268" TargetMode="External"/><Relationship Id="rId4" Type="http://schemas.openxmlformats.org/officeDocument/2006/relationships/hyperlink" Target="https://scholar.google.com/scholar_lookup?journal=Med.+Image+Anal.&amp;title=Validation,+comparison,+and+combination+of+algorithms+for+automatic+detection+of+pulmonary+nodules+in+computed+tomography+images:+The+LUNA16+challenge&amp;author=A.A.A.+Setio&amp;author=A.+Traverso&amp;author=T.+de+Bel&amp;author=M.S.N.+Berens&amp;author=C.+van+den+Bogaard&amp;volume=42&amp;publication_year=2017&amp;pages=1-13&amp;pmid=28732268&amp;doi=10.1016/j.media.2017.06.015&amp;" TargetMode="External"/><Relationship Id="rId9" Type="http://schemas.openxmlformats.org/officeDocument/2006/relationships/hyperlink" Target="https://scholar.google.com/scholar_lookup?journal=IEEE+J.+Biomed.+Heal.+Inform.&amp;title=An+automatic+detection+system+of+lung+nodule+based+on+multigroup+patch-based+deep+learning+network&amp;author=H.+Jiang&amp;author=H.+Ma&amp;author=W.+Qian&amp;author=M.+Gao&amp;author=Y.+Li&amp;volume=22&amp;publication_year=2018&amp;pages=1227-1237&amp;doi=10.1109/JBHI.2017.2725903&amp;" TargetMode="External"/><Relationship Id="rId5" Type="http://schemas.openxmlformats.org/officeDocument/2006/relationships/hyperlink" Target="https://scholar.google.com/scholar_lookup?journal=Proceedings+of+the+IEEE+Winter+Conference+on+Applications+of+Computer+Vision+(WACV)&amp;title=DeepLung:+Deep+3D+dual+path+nets+for+automated+pulmonary+nodule+detection+and+classification&amp;author=W.+Zhu&amp;author=C.+Liu&amp;author=W.+Fan&amp;author=X.+Xie&amp;pages=673-681&amp;" TargetMode="External"/><Relationship Id="rId6" Type="http://schemas.openxmlformats.org/officeDocument/2006/relationships/hyperlink" Target="https://www.ncbi.nlm.nih.gov/pubmed/27295650" TargetMode="External"/><Relationship Id="rId7" Type="http://schemas.openxmlformats.org/officeDocument/2006/relationships/hyperlink" Target="https://scholar.google.com/scholar_lookup?journal=IEEE+Trans.+Pattern+Anal.+Mach.+Intell.&amp;title=Faster+R-CNN:+Towards+real-time+object+detection+with+region+proposal+networks&amp;author=S.+Ren&amp;author=K.+He&amp;author=R.+Girshick&amp;author=J.+Sun&amp;volume=39&amp;publication_year=2017&amp;pages=1137-1149&amp;pmid=27295650&amp;doi=10.1109/TPAMI.2016.2577031&amp;" TargetMode="External"/><Relationship Id="rId8" Type="http://schemas.openxmlformats.org/officeDocument/2006/relationships/hyperlink" Target="https://www.ncbi.nlm.nih.gov/pubmed/28715341" TargetMode="External"/></Relationships>
</file>

<file path=ppt/slides/_rels/slide27.xml.rels><?xml version="1.0" encoding="UTF-8" standalone="yes"?><Relationships xmlns="http://schemas.openxmlformats.org/package/2006/relationships"><Relationship Id="rId11" Type="http://schemas.openxmlformats.org/officeDocument/2006/relationships/hyperlink" Target="https://scholar.google.com/scholar_lookup?title=Pattern+Recognition+and+Tracking+XXX&amp;author=N.+Nasrullah&amp;author=J.+Sang&amp;author=M.S.+Alam&amp;author=H.+Xiang&amp;publication_year=2019&amp;" TargetMode="External"/><Relationship Id="rId10" Type="http://schemas.openxmlformats.org/officeDocument/2006/relationships/hyperlink" Target="https://scholar.google.com/scholar_lookup?journal=aiXiv&amp;title=Mixed+link+networks&amp;author=W.+Wang&amp;author=X.+Li&amp;author=T.+Lu&amp;author=J.+Yang&amp;publication_year=2018&amp;" TargetMode="External"/><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ncbi.nlm.nih.gov/pubmed/30390571" TargetMode="External"/><Relationship Id="rId4" Type="http://schemas.openxmlformats.org/officeDocument/2006/relationships/hyperlink" Target="https://dx.doi.org/10.1016%2Fj.compbiomed.2018.10.011" TargetMode="External"/><Relationship Id="rId9" Type="http://schemas.openxmlformats.org/officeDocument/2006/relationships/hyperlink" Target="https://scholar.google.com/scholar_lookup?title=Advances+in+Neural+Information+Processing+Systems&amp;author=Y.+Chen&amp;author=J.+Li&amp;author=H.+Xiao&amp;author=X.+Jin&amp;author=S.+Yan&amp;publication_year=2017&amp;" TargetMode="External"/><Relationship Id="rId5" Type="http://schemas.openxmlformats.org/officeDocument/2006/relationships/hyperlink" Target="https://scholar.google.com/scholar_lookup?journal=Comput.+Biol.+Med.&amp;title=Automatic+lung+nodule+detection+using+a+3D+deep+convolutional+neural+network+combined+with+a+multi-scale+prediction+strategy+in+chest+CTs&amp;author=Y.+Gu&amp;author=X.+Lu&amp;author=L.+Yang&amp;author=B.+Zhang&amp;author=D.+Yu&amp;volume=103&amp;publication_year=2018&amp;pages=220-231&amp;pmid=30390571&amp;doi=10.1016/j.compbiomed.2018.10.011&amp;" TargetMode="External"/><Relationship Id="rId6" Type="http://schemas.openxmlformats.org/officeDocument/2006/relationships/hyperlink" Target="https://www.ncbi.nlm.nih.gov/pubmed/28113302" TargetMode="External"/><Relationship Id="rId7" Type="http://schemas.openxmlformats.org/officeDocument/2006/relationships/hyperlink" Target="https://scholar.google.com/scholar_lookup?journal=IEEE+Trans.+Biomed.+Eng.&amp;title=Multilevel+contextual+3-D+CNNs+for+false+positive+reduction+in+pulmonary+nodule+detection&amp;author=L.+Yu&amp;author=Q.+Dou&amp;author=H.+Chen&amp;author=P.-A.+Heng&amp;author=J.+Qin&amp;volume=64&amp;publication_year=2016&amp;pages=1558-1567&amp;pmid=28113302&amp;" TargetMode="External"/><Relationship Id="rId8" Type="http://schemas.openxmlformats.org/officeDocument/2006/relationships/hyperlink" Target="https://scholar.google.com/scholar_lookup?journal=Proceedings+of+the+IEEE+conference+on+computer+vision+and+pattern+recognition&amp;title=Densely+connected+convolutional+networks&amp;author=G.+Huang&amp;author=Z.+Liu&amp;author=L.+Van+Der+Maaten&amp;author=K.Q.+Weinberger&amp;pages=2261-2269&amp;"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drive.google.com/drive/folders/1HWfLFxyCSEbG7_8gEup6Z0KiDU0YTYWj?usp=sharin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1.xml"/><Relationship Id="rId4" Type="http://schemas.openxmlformats.org/officeDocument/2006/relationships/image" Target="../media/image16.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997325" y="2302200"/>
            <a:ext cx="7364400" cy="100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solidFill>
                  <a:srgbClr val="000000"/>
                </a:solidFill>
              </a:rPr>
              <a:t>LUNG CANCER DETECTION</a:t>
            </a:r>
            <a:endParaRPr sz="4000">
              <a:solidFill>
                <a:srgbClr val="000000"/>
              </a:solidFill>
            </a:endParaRPr>
          </a:p>
        </p:txBody>
      </p:sp>
      <p:pic>
        <p:nvPicPr>
          <p:cNvPr id="55" name="Google Shape;55;p13"/>
          <p:cNvPicPr preferRelativeResize="0"/>
          <p:nvPr/>
        </p:nvPicPr>
        <p:blipFill>
          <a:blip r:embed="rId3">
            <a:alphaModFix/>
          </a:blip>
          <a:stretch>
            <a:fillRect/>
          </a:stretch>
        </p:blipFill>
        <p:spPr>
          <a:xfrm>
            <a:off x="3568446" y="907675"/>
            <a:ext cx="1701554" cy="1664075"/>
          </a:xfrm>
          <a:prstGeom prst="rect">
            <a:avLst/>
          </a:prstGeom>
          <a:noFill/>
          <a:ln>
            <a:noFill/>
          </a:ln>
        </p:spPr>
      </p:pic>
      <p:sp>
        <p:nvSpPr>
          <p:cNvPr id="56" name="Google Shape;56;p13"/>
          <p:cNvSpPr txBox="1"/>
          <p:nvPr/>
        </p:nvSpPr>
        <p:spPr>
          <a:xfrm>
            <a:off x="1826550" y="3821200"/>
            <a:ext cx="1232700" cy="7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5750300" y="3615975"/>
            <a:ext cx="3104100" cy="11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Submitted by:-</a:t>
            </a:r>
            <a:endParaRPr/>
          </a:p>
          <a:p>
            <a:pPr indent="0" lvl="0" marL="0" rtl="0" algn="l">
              <a:spcBef>
                <a:spcPts val="0"/>
              </a:spcBef>
              <a:spcAft>
                <a:spcPts val="0"/>
              </a:spcAft>
              <a:buNone/>
            </a:pPr>
            <a:r>
              <a:rPr lang="en"/>
              <a:t>  Harit Yadav (17MI418)</a:t>
            </a:r>
            <a:endParaRPr/>
          </a:p>
          <a:p>
            <a:pPr indent="0" lvl="0" marL="0" rtl="0" algn="l">
              <a:spcBef>
                <a:spcPts val="0"/>
              </a:spcBef>
              <a:spcAft>
                <a:spcPts val="0"/>
              </a:spcAft>
              <a:buNone/>
            </a:pPr>
            <a:r>
              <a:rPr lang="en"/>
              <a:t>  Divyanshu Bhaik (17MI446)</a:t>
            </a:r>
            <a:endParaRPr/>
          </a:p>
        </p:txBody>
      </p:sp>
      <p:sp>
        <p:nvSpPr>
          <p:cNvPr id="58" name="Google Shape;58;p13"/>
          <p:cNvSpPr txBox="1"/>
          <p:nvPr/>
        </p:nvSpPr>
        <p:spPr>
          <a:xfrm>
            <a:off x="1154200" y="123275"/>
            <a:ext cx="6701100" cy="582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3000"/>
              <a:t>   INDUSTRIAL TRAINING VIVA</a:t>
            </a:r>
            <a:r>
              <a:rPr lang="en" sz="3000"/>
              <a:t> </a:t>
            </a:r>
            <a:endParaRPr sz="3000"/>
          </a:p>
        </p:txBody>
      </p:sp>
      <p:sp>
        <p:nvSpPr>
          <p:cNvPr id="59" name="Google Shape;59;p13"/>
          <p:cNvSpPr txBox="1"/>
          <p:nvPr/>
        </p:nvSpPr>
        <p:spPr>
          <a:xfrm>
            <a:off x="997325" y="3615975"/>
            <a:ext cx="2390400" cy="8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Submitted to :-</a:t>
            </a:r>
            <a:endParaRPr/>
          </a:p>
          <a:p>
            <a:pPr indent="0" lvl="0" marL="0" rtl="0" algn="l">
              <a:spcBef>
                <a:spcPts val="0"/>
              </a:spcBef>
              <a:spcAft>
                <a:spcPts val="0"/>
              </a:spcAft>
              <a:buNone/>
            </a:pPr>
            <a:r>
              <a:rPr lang="en"/>
              <a:t>  Gagnesh kumar</a:t>
            </a:r>
            <a:endParaRPr/>
          </a:p>
          <a:p>
            <a:pPr indent="0" lvl="0" marL="0" rtl="0" algn="l">
              <a:spcBef>
                <a:spcPts val="0"/>
              </a:spcBef>
              <a:spcAft>
                <a:spcPts val="0"/>
              </a:spcAft>
              <a:buNone/>
            </a:pPr>
            <a:r>
              <a:rPr lang="en"/>
              <a:t>  (Assistant </a:t>
            </a:r>
            <a:r>
              <a:rPr lang="en"/>
              <a:t>professor</a:t>
            </a:r>
            <a:r>
              <a:rPr lang="en"/>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idx="1" type="body"/>
          </p:nvPr>
        </p:nvSpPr>
        <p:spPr>
          <a:xfrm>
            <a:off x="311700" y="295225"/>
            <a:ext cx="8520600" cy="1087200"/>
          </a:xfrm>
          <a:prstGeom prst="rect">
            <a:avLst/>
          </a:prstGeom>
        </p:spPr>
        <p:txBody>
          <a:bodyPr anchorCtr="0" anchor="t" bIns="91425" lIns="91425" spcFirstLastPara="1" rIns="91425" wrap="square" tIns="91425">
            <a:noAutofit/>
          </a:bodyPr>
          <a:lstStyle/>
          <a:p>
            <a:pPr indent="0" lvl="0" marL="0" rtl="0" algn="just">
              <a:spcBef>
                <a:spcPts val="800"/>
              </a:spcBef>
              <a:spcAft>
                <a:spcPts val="0"/>
              </a:spcAft>
              <a:buNone/>
            </a:pPr>
            <a:r>
              <a:rPr lang="en" sz="1300">
                <a:solidFill>
                  <a:schemeClr val="dk1"/>
                </a:solidFill>
                <a:latin typeface="Times New Roman"/>
                <a:ea typeface="Times New Roman"/>
                <a:cs typeface="Times New Roman"/>
                <a:sym typeface="Times New Roman"/>
              </a:rPr>
              <a:t>Our first model “Sequential_1” is the basic simple approach of using the convolution layers, flatten fully connected layers, max pooling and dropout in the middle layers, which performs significantly well on the number classification problem.</a:t>
            </a:r>
            <a:endParaRPr sz="1300">
              <a:solidFill>
                <a:schemeClr val="dk1"/>
              </a:solidFill>
              <a:latin typeface="Times New Roman"/>
              <a:ea typeface="Times New Roman"/>
              <a:cs typeface="Times New Roman"/>
              <a:sym typeface="Times New Roman"/>
            </a:endParaRPr>
          </a:p>
          <a:p>
            <a:pPr indent="0" lvl="0" marL="0" rtl="0" algn="just">
              <a:spcBef>
                <a:spcPts val="800"/>
              </a:spcBef>
              <a:spcAft>
                <a:spcPts val="800"/>
              </a:spcAft>
              <a:buClr>
                <a:schemeClr val="dk1"/>
              </a:buClr>
              <a:buSzPts val="1100"/>
              <a:buFont typeface="Arial"/>
              <a:buNone/>
            </a:pPr>
            <a:r>
              <a:rPr lang="en" sz="1300">
                <a:solidFill>
                  <a:schemeClr val="dk1"/>
                </a:solidFill>
                <a:latin typeface="Times New Roman"/>
                <a:ea typeface="Times New Roman"/>
                <a:cs typeface="Times New Roman"/>
                <a:sym typeface="Times New Roman"/>
              </a:rPr>
              <a:t>Summary of model is given below:</a:t>
            </a:r>
            <a:endParaRPr sz="1400">
              <a:solidFill>
                <a:schemeClr val="dk1"/>
              </a:solidFill>
              <a:latin typeface="Times New Roman"/>
              <a:ea typeface="Times New Roman"/>
              <a:cs typeface="Times New Roman"/>
              <a:sym typeface="Times New Roman"/>
            </a:endParaRPr>
          </a:p>
        </p:txBody>
      </p:sp>
      <p:pic>
        <p:nvPicPr>
          <p:cNvPr id="117" name="Google Shape;117;p22"/>
          <p:cNvPicPr preferRelativeResize="0"/>
          <p:nvPr/>
        </p:nvPicPr>
        <p:blipFill>
          <a:blip r:embed="rId3">
            <a:alphaModFix/>
          </a:blip>
          <a:stretch>
            <a:fillRect/>
          </a:stretch>
        </p:blipFill>
        <p:spPr>
          <a:xfrm>
            <a:off x="3047625" y="1382425"/>
            <a:ext cx="3048744" cy="3456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idx="1" type="body"/>
          </p:nvPr>
        </p:nvSpPr>
        <p:spPr>
          <a:xfrm>
            <a:off x="311700" y="252350"/>
            <a:ext cx="8520600" cy="1280100"/>
          </a:xfrm>
          <a:prstGeom prst="rect">
            <a:avLst/>
          </a:prstGeom>
        </p:spPr>
        <p:txBody>
          <a:bodyPr anchorCtr="0" anchor="t" bIns="91425" lIns="91425" spcFirstLastPara="1" rIns="91425" wrap="square" tIns="91425">
            <a:noAutofit/>
          </a:bodyPr>
          <a:lstStyle/>
          <a:p>
            <a:pPr indent="0" lvl="0" marL="0" rtl="0" algn="just">
              <a:spcBef>
                <a:spcPts val="800"/>
              </a:spcBef>
              <a:spcAft>
                <a:spcPts val="0"/>
              </a:spcAft>
              <a:buNone/>
            </a:pPr>
            <a:r>
              <a:rPr lang="en" sz="1300">
                <a:solidFill>
                  <a:schemeClr val="dk1"/>
                </a:solidFill>
                <a:latin typeface="Times New Roman"/>
                <a:ea typeface="Times New Roman"/>
                <a:cs typeface="Times New Roman"/>
                <a:sym typeface="Times New Roman"/>
              </a:rPr>
              <a:t>Our second model “Sequential_2” is the Deep Convolutional Neural Network with Max Pooling and Fully connected layers in the end. This model with specified number of elements and layers performed best in many research papers with different datasets.</a:t>
            </a:r>
            <a:endParaRPr sz="1300">
              <a:solidFill>
                <a:schemeClr val="dk1"/>
              </a:solidFill>
              <a:latin typeface="Times New Roman"/>
              <a:ea typeface="Times New Roman"/>
              <a:cs typeface="Times New Roman"/>
              <a:sym typeface="Times New Roman"/>
            </a:endParaRPr>
          </a:p>
          <a:p>
            <a:pPr indent="0" lvl="0" marL="0" rtl="0" algn="just">
              <a:spcBef>
                <a:spcPts val="800"/>
              </a:spcBef>
              <a:spcAft>
                <a:spcPts val="0"/>
              </a:spcAft>
              <a:buNone/>
            </a:pPr>
            <a:r>
              <a:rPr lang="en" sz="1300">
                <a:solidFill>
                  <a:schemeClr val="dk1"/>
                </a:solidFill>
                <a:latin typeface="Times New Roman"/>
                <a:ea typeface="Times New Roman"/>
                <a:cs typeface="Times New Roman"/>
                <a:sym typeface="Times New Roman"/>
              </a:rPr>
              <a:t>Summary of model is given below:</a:t>
            </a:r>
            <a:endParaRPr sz="1300">
              <a:solidFill>
                <a:schemeClr val="dk1"/>
              </a:solidFill>
              <a:latin typeface="Times New Roman"/>
              <a:ea typeface="Times New Roman"/>
              <a:cs typeface="Times New Roman"/>
              <a:sym typeface="Times New Roman"/>
            </a:endParaRPr>
          </a:p>
          <a:p>
            <a:pPr indent="0" lvl="0" marL="0" rtl="0" algn="just">
              <a:spcBef>
                <a:spcPts val="800"/>
              </a:spcBef>
              <a:spcAft>
                <a:spcPts val="80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pic>
        <p:nvPicPr>
          <p:cNvPr id="123" name="Google Shape;123;p23"/>
          <p:cNvPicPr preferRelativeResize="0"/>
          <p:nvPr/>
        </p:nvPicPr>
        <p:blipFill>
          <a:blip r:embed="rId3">
            <a:alphaModFix/>
          </a:blip>
          <a:stretch>
            <a:fillRect/>
          </a:stretch>
        </p:blipFill>
        <p:spPr>
          <a:xfrm>
            <a:off x="1790775" y="1532450"/>
            <a:ext cx="2781224" cy="3306251"/>
          </a:xfrm>
          <a:prstGeom prst="rect">
            <a:avLst/>
          </a:prstGeom>
          <a:noFill/>
          <a:ln>
            <a:noFill/>
          </a:ln>
        </p:spPr>
      </p:pic>
      <p:pic>
        <p:nvPicPr>
          <p:cNvPr id="124" name="Google Shape;124;p23"/>
          <p:cNvPicPr preferRelativeResize="0"/>
          <p:nvPr/>
        </p:nvPicPr>
        <p:blipFill>
          <a:blip r:embed="rId4">
            <a:alphaModFix/>
          </a:blip>
          <a:stretch>
            <a:fillRect/>
          </a:stretch>
        </p:blipFill>
        <p:spPr>
          <a:xfrm>
            <a:off x="4572000" y="1674125"/>
            <a:ext cx="3549175" cy="1150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idx="1" type="body"/>
          </p:nvPr>
        </p:nvSpPr>
        <p:spPr>
          <a:xfrm>
            <a:off x="311700" y="198800"/>
            <a:ext cx="8520600" cy="1119300"/>
          </a:xfrm>
          <a:prstGeom prst="rect">
            <a:avLst/>
          </a:prstGeom>
        </p:spPr>
        <p:txBody>
          <a:bodyPr anchorCtr="0" anchor="t" bIns="91425" lIns="91425" spcFirstLastPara="1" rIns="91425" wrap="square" tIns="91425">
            <a:noAutofit/>
          </a:bodyPr>
          <a:lstStyle/>
          <a:p>
            <a:pPr indent="0" lvl="0" marL="0" rtl="0" algn="just">
              <a:spcBef>
                <a:spcPts val="800"/>
              </a:spcBef>
              <a:spcAft>
                <a:spcPts val="0"/>
              </a:spcAft>
              <a:buNone/>
            </a:pPr>
            <a:r>
              <a:rPr lang="en" sz="1300">
                <a:solidFill>
                  <a:schemeClr val="dk1"/>
                </a:solidFill>
                <a:latin typeface="Times New Roman"/>
                <a:ea typeface="Times New Roman"/>
                <a:cs typeface="Times New Roman"/>
                <a:sym typeface="Times New Roman"/>
              </a:rPr>
              <a:t>Our third and the last model approach was to use transfer learning on VGG-16 with some changes in the last three layers which are fully connected. This model gives appreciable results in object classification.</a:t>
            </a:r>
            <a:endParaRPr sz="1300">
              <a:solidFill>
                <a:schemeClr val="dk1"/>
              </a:solidFill>
              <a:latin typeface="Times New Roman"/>
              <a:ea typeface="Times New Roman"/>
              <a:cs typeface="Times New Roman"/>
              <a:sym typeface="Times New Roman"/>
            </a:endParaRPr>
          </a:p>
          <a:p>
            <a:pPr indent="0" lvl="0" marL="0" rtl="0" algn="just">
              <a:spcBef>
                <a:spcPts val="800"/>
              </a:spcBef>
              <a:spcAft>
                <a:spcPts val="800"/>
              </a:spcAft>
              <a:buClr>
                <a:schemeClr val="dk1"/>
              </a:buClr>
              <a:buSzPts val="1100"/>
              <a:buFont typeface="Arial"/>
              <a:buNone/>
            </a:pPr>
            <a:r>
              <a:rPr lang="en" sz="1300">
                <a:solidFill>
                  <a:schemeClr val="dk1"/>
                </a:solidFill>
                <a:latin typeface="Times New Roman"/>
                <a:ea typeface="Times New Roman"/>
                <a:cs typeface="Times New Roman"/>
                <a:sym typeface="Times New Roman"/>
              </a:rPr>
              <a:t>Summary of model is given below:</a:t>
            </a:r>
            <a:endParaRPr sz="1300">
              <a:solidFill>
                <a:schemeClr val="dk1"/>
              </a:solidFill>
              <a:latin typeface="Times New Roman"/>
              <a:ea typeface="Times New Roman"/>
              <a:cs typeface="Times New Roman"/>
              <a:sym typeface="Times New Roman"/>
            </a:endParaRPr>
          </a:p>
        </p:txBody>
      </p:sp>
      <p:pic>
        <p:nvPicPr>
          <p:cNvPr id="130" name="Google Shape;130;p24"/>
          <p:cNvPicPr preferRelativeResize="0"/>
          <p:nvPr/>
        </p:nvPicPr>
        <p:blipFill>
          <a:blip r:embed="rId3">
            <a:alphaModFix/>
          </a:blip>
          <a:stretch>
            <a:fillRect/>
          </a:stretch>
        </p:blipFill>
        <p:spPr>
          <a:xfrm>
            <a:off x="1619550" y="1470500"/>
            <a:ext cx="2952448" cy="3520600"/>
          </a:xfrm>
          <a:prstGeom prst="rect">
            <a:avLst/>
          </a:prstGeom>
          <a:noFill/>
          <a:ln>
            <a:noFill/>
          </a:ln>
        </p:spPr>
      </p:pic>
      <p:pic>
        <p:nvPicPr>
          <p:cNvPr id="131" name="Google Shape;131;p24"/>
          <p:cNvPicPr preferRelativeResize="0"/>
          <p:nvPr/>
        </p:nvPicPr>
        <p:blipFill>
          <a:blip r:embed="rId4">
            <a:alphaModFix/>
          </a:blip>
          <a:stretch>
            <a:fillRect/>
          </a:stretch>
        </p:blipFill>
        <p:spPr>
          <a:xfrm>
            <a:off x="4572001" y="1470500"/>
            <a:ext cx="3455875" cy="2944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idx="1" type="body"/>
          </p:nvPr>
        </p:nvSpPr>
        <p:spPr>
          <a:xfrm>
            <a:off x="311700" y="263075"/>
            <a:ext cx="8520600" cy="3416400"/>
          </a:xfrm>
          <a:prstGeom prst="rect">
            <a:avLst/>
          </a:prstGeom>
        </p:spPr>
        <p:txBody>
          <a:bodyPr anchorCtr="0" anchor="t" bIns="91425" lIns="91425" spcFirstLastPara="1" rIns="91425" wrap="square" tIns="91425">
            <a:noAutofit/>
          </a:bodyPr>
          <a:lstStyle/>
          <a:p>
            <a:pPr indent="0" lvl="0" marL="0" rtl="0" algn="just">
              <a:spcBef>
                <a:spcPts val="80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Important Information regarding the training model:</a:t>
            </a:r>
            <a:endParaRPr sz="1300">
              <a:solidFill>
                <a:schemeClr val="dk1"/>
              </a:solidFill>
              <a:latin typeface="Times New Roman"/>
              <a:ea typeface="Times New Roman"/>
              <a:cs typeface="Times New Roman"/>
              <a:sym typeface="Times New Roman"/>
            </a:endParaRPr>
          </a:p>
          <a:p>
            <a:pPr indent="0" lvl="0" marL="0" rtl="0" algn="just">
              <a:spcBef>
                <a:spcPts val="80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After making successful binary lung segmented masks, we train models on segmented lungs with a batch size of 32 for image data generator and using 100 images in each epoch for 30 epochs with exception of 500 images in each epoch for VGG-16. We are training images with the shape of (512,512,1) for the first two models and the shape of (512,512,3) for VGG-16. For a better result data augmentation is used to train models on different augmentation like shear range , zoom range , horizontal flip , rotation range , centre shift etc. For the end layer we used a single node for binary classification as we want to classify between cancer and non- cancer lungs.</a:t>
            </a:r>
            <a:endParaRPr sz="1300">
              <a:solidFill>
                <a:schemeClr val="dk1"/>
              </a:solidFill>
              <a:latin typeface="Times New Roman"/>
              <a:ea typeface="Times New Roman"/>
              <a:cs typeface="Times New Roman"/>
              <a:sym typeface="Times New Roman"/>
            </a:endParaRPr>
          </a:p>
          <a:p>
            <a:pPr indent="0" lvl="0" marL="0" rtl="0" algn="just">
              <a:spcBef>
                <a:spcPts val="800"/>
              </a:spcBef>
              <a:spcAft>
                <a:spcPts val="800"/>
              </a:spcAft>
              <a:buClr>
                <a:schemeClr val="dk1"/>
              </a:buClr>
              <a:buSzPts val="1100"/>
              <a:buFont typeface="Arial"/>
              <a:buNone/>
            </a:pPr>
            <a:r>
              <a:rPr lang="en" sz="1300">
                <a:solidFill>
                  <a:schemeClr val="dk1"/>
                </a:solidFill>
                <a:latin typeface="Times New Roman"/>
                <a:ea typeface="Times New Roman"/>
                <a:cs typeface="Times New Roman"/>
                <a:sym typeface="Times New Roman"/>
              </a:rPr>
              <a:t>Also we used the callbacks from tensorflow keras to save the best accuracy model so that we can run a complete 50 epoch training session to plot the comparison graphs.</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sz="2200" u="sng">
                <a:latin typeface="Times New Roman"/>
                <a:ea typeface="Times New Roman"/>
                <a:cs typeface="Times New Roman"/>
                <a:sym typeface="Times New Roman"/>
              </a:rPr>
              <a:t>TRANSFER LEARNING : VGG16-NET</a:t>
            </a:r>
            <a:endParaRPr sz="3600"/>
          </a:p>
        </p:txBody>
      </p:sp>
      <p:sp>
        <p:nvSpPr>
          <p:cNvPr id="142" name="Google Shape;142;p26"/>
          <p:cNvSpPr txBox="1"/>
          <p:nvPr>
            <p:ph idx="1" type="body"/>
          </p:nvPr>
        </p:nvSpPr>
        <p:spPr>
          <a:xfrm>
            <a:off x="311700" y="1152475"/>
            <a:ext cx="8520600" cy="182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300">
                <a:solidFill>
                  <a:srgbClr val="222222"/>
                </a:solidFill>
                <a:highlight>
                  <a:srgbClr val="FFFFFF"/>
                </a:highlight>
                <a:latin typeface="Times New Roman"/>
                <a:ea typeface="Times New Roman"/>
                <a:cs typeface="Times New Roman"/>
                <a:sym typeface="Times New Roman"/>
              </a:rPr>
              <a:t>VGG Net is the name of a pre-trained convolutional neural network (CNN) invented by Simonyan and Zisserman from Visual Geometry Group (VGG) at University of Oxford in 2014 and it was able to be the 1st runner-up of the ILSVRC (ImageNet Large Scale Visual Recognition Competition) 2014 in the classification task. VGG Net has been trained on ImageNet ILSVRC dataset which includes images of 1000 classes split into three sets of 1.3 million training images, 100,000 testing images and 50,000 validation images. The model obtained 92.7% test accuracy in ImageNet. VGG Net has been successful in many real world applications such as estimating the heart rate based on the body motion, and pavement distress detection </a:t>
            </a:r>
            <a:endParaRPr sz="1900"/>
          </a:p>
        </p:txBody>
      </p:sp>
      <p:pic>
        <p:nvPicPr>
          <p:cNvPr id="143" name="Google Shape;143;p26"/>
          <p:cNvPicPr preferRelativeResize="0"/>
          <p:nvPr/>
        </p:nvPicPr>
        <p:blipFill>
          <a:blip r:embed="rId3">
            <a:alphaModFix/>
          </a:blip>
          <a:stretch>
            <a:fillRect/>
          </a:stretch>
        </p:blipFill>
        <p:spPr>
          <a:xfrm>
            <a:off x="1960425" y="3113625"/>
            <a:ext cx="5223153" cy="1859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idx="1" type="body"/>
          </p:nvPr>
        </p:nvSpPr>
        <p:spPr>
          <a:xfrm>
            <a:off x="311700" y="809575"/>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300">
                <a:solidFill>
                  <a:srgbClr val="222222"/>
                </a:solidFill>
                <a:highlight>
                  <a:srgbClr val="FFFFFF"/>
                </a:highlight>
                <a:latin typeface="Times New Roman"/>
                <a:ea typeface="Times New Roman"/>
                <a:cs typeface="Times New Roman"/>
                <a:sym typeface="Times New Roman"/>
              </a:rPr>
              <a:t>VGG Net has learned to extract the features (feature extractor) that can distinguish the objects and is used to classify unseen objects. VGG was invented with the purpose of enhancing classification accuracy by increasing the depth of the CNNs. VGG 16 and VGG 19, having 16 and 19 weight layers, respectively, have been used for object recognition. VGG Net takes input of 224×224 RGB images and passes them through a stack of convolutional layers with the fixed filter size of 3×3 and the stride of 1. There are five max pooling filters embedded between convolutional layers in order to down-sample the input representation (image, hidden-layer output matrix, etc.). The stack of convolutional layers are followed by 3 fully connected layers, having 4096, 4096 and 1000 channels, respectively. The last layer is a soft-max layer . Below figure shows VGG network structure.</a:t>
            </a:r>
            <a:endParaRPr sz="1300">
              <a:solidFill>
                <a:srgbClr val="222222"/>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 sz="1300">
                <a:solidFill>
                  <a:srgbClr val="222222"/>
                </a:solidFill>
                <a:highlight>
                  <a:srgbClr val="FFFFFF"/>
                </a:highlight>
                <a:latin typeface="Times New Roman"/>
                <a:ea typeface="Times New Roman"/>
                <a:cs typeface="Times New Roman"/>
                <a:sym typeface="Times New Roman"/>
              </a:rPr>
              <a:t>But in our approach we have images with the shape of (512,512) . so we build our own model using vgg16-net architecture. And compile the model with a powerful adam optimizer , learning rate is 0.0001 , entropy is binary_crossentropy and accuracy metrics. The  below  figure shows model summary , convolution layers, max-pooling layers and params.</a:t>
            </a:r>
            <a:endParaRPr sz="1300">
              <a:solidFill>
                <a:srgbClr val="222222"/>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8"/>
          <p:cNvPicPr preferRelativeResize="0"/>
          <p:nvPr/>
        </p:nvPicPr>
        <p:blipFill>
          <a:blip r:embed="rId3">
            <a:alphaModFix/>
          </a:blip>
          <a:stretch>
            <a:fillRect/>
          </a:stretch>
        </p:blipFill>
        <p:spPr>
          <a:xfrm>
            <a:off x="152400" y="152400"/>
            <a:ext cx="4001625" cy="4838700"/>
          </a:xfrm>
          <a:prstGeom prst="rect">
            <a:avLst/>
          </a:prstGeom>
          <a:noFill/>
          <a:ln>
            <a:noFill/>
          </a:ln>
        </p:spPr>
      </p:pic>
      <p:pic>
        <p:nvPicPr>
          <p:cNvPr id="154" name="Google Shape;154;p28"/>
          <p:cNvPicPr preferRelativeResize="0"/>
          <p:nvPr/>
        </p:nvPicPr>
        <p:blipFill>
          <a:blip r:embed="rId4">
            <a:alphaModFix/>
          </a:blip>
          <a:stretch>
            <a:fillRect/>
          </a:stretch>
        </p:blipFill>
        <p:spPr>
          <a:xfrm>
            <a:off x="4306425" y="152400"/>
            <a:ext cx="4685175" cy="338064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1795050" y="445025"/>
            <a:ext cx="7037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CONCLUSION AND RESULTS</a:t>
            </a:r>
            <a:endParaRPr/>
          </a:p>
        </p:txBody>
      </p:sp>
      <p:sp>
        <p:nvSpPr>
          <p:cNvPr id="160" name="Google Shape;160;p29"/>
          <p:cNvSpPr txBox="1"/>
          <p:nvPr>
            <p:ph idx="1" type="body"/>
          </p:nvPr>
        </p:nvSpPr>
        <p:spPr>
          <a:xfrm>
            <a:off x="311700" y="1152475"/>
            <a:ext cx="8520600" cy="62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1400">
                <a:solidFill>
                  <a:schemeClr val="dk1"/>
                </a:solidFill>
                <a:latin typeface="Times New Roman"/>
                <a:ea typeface="Times New Roman"/>
                <a:cs typeface="Times New Roman"/>
                <a:sym typeface="Times New Roman"/>
              </a:rPr>
              <a:t>After training Lung cancer dataset on proposed models, we make a graph of accuracy and loss with respect to epochs. And a tabular comparison between proposed models on basis of accuracy and loss.</a:t>
            </a:r>
            <a:endParaRPr/>
          </a:p>
        </p:txBody>
      </p:sp>
      <p:graphicFrame>
        <p:nvGraphicFramePr>
          <p:cNvPr id="161" name="Google Shape;161;p29"/>
          <p:cNvGraphicFramePr/>
          <p:nvPr/>
        </p:nvGraphicFramePr>
        <p:xfrm>
          <a:off x="797150" y="2211075"/>
          <a:ext cx="3000000" cy="3000000"/>
        </p:xfrm>
        <a:graphic>
          <a:graphicData uri="http://schemas.openxmlformats.org/drawingml/2006/table">
            <a:tbl>
              <a:tblPr>
                <a:noFill/>
                <a:tableStyleId>{6BA76EC4-C45F-48C3-A53D-10B6A597D9B1}</a:tableStyleId>
              </a:tblPr>
              <a:tblGrid>
                <a:gridCol w="1094325"/>
                <a:gridCol w="1318675"/>
                <a:gridCol w="1206500"/>
                <a:gridCol w="1206500"/>
                <a:gridCol w="1206500"/>
                <a:gridCol w="1206500"/>
              </a:tblGrid>
              <a:tr h="542800">
                <a:tc>
                  <a:txBody>
                    <a:bodyPr/>
                    <a:lstStyle/>
                    <a:p>
                      <a:pPr indent="0" lvl="0" marL="0" rtl="0" algn="ctr">
                        <a:spcBef>
                          <a:spcPts val="0"/>
                        </a:spcBef>
                        <a:spcAft>
                          <a:spcPts val="0"/>
                        </a:spcAft>
                        <a:buNone/>
                      </a:pPr>
                      <a:r>
                        <a:rPr lang="en"/>
                        <a:t>Index</a:t>
                      </a:r>
                      <a:endParaRPr/>
                    </a:p>
                  </a:txBody>
                  <a:tcPr marT="91425" marB="91425" marR="91425" marL="91425"/>
                </a:tc>
                <a:tc>
                  <a:txBody>
                    <a:bodyPr/>
                    <a:lstStyle/>
                    <a:p>
                      <a:pPr indent="0" lvl="0" marL="0" rtl="0" algn="ctr">
                        <a:spcBef>
                          <a:spcPts val="0"/>
                        </a:spcBef>
                        <a:spcAft>
                          <a:spcPts val="0"/>
                        </a:spcAft>
                        <a:buNone/>
                      </a:pPr>
                      <a:r>
                        <a:rPr lang="en"/>
                        <a:t>Models</a:t>
                      </a:r>
                      <a:endParaRPr/>
                    </a:p>
                  </a:txBody>
                  <a:tcPr marT="91425" marB="91425" marR="91425" marL="91425"/>
                </a:tc>
                <a:tc>
                  <a:txBody>
                    <a:bodyPr/>
                    <a:lstStyle/>
                    <a:p>
                      <a:pPr indent="0" lvl="0" marL="0" rtl="0" algn="ctr">
                        <a:spcBef>
                          <a:spcPts val="0"/>
                        </a:spcBef>
                        <a:spcAft>
                          <a:spcPts val="0"/>
                        </a:spcAft>
                        <a:buNone/>
                      </a:pPr>
                      <a:r>
                        <a:rPr lang="en"/>
                        <a:t>Training accuracy</a:t>
                      </a:r>
                      <a:endParaRPr/>
                    </a:p>
                  </a:txBody>
                  <a:tcPr marT="91425" marB="91425" marR="91425" marL="91425"/>
                </a:tc>
                <a:tc>
                  <a:txBody>
                    <a:bodyPr/>
                    <a:lstStyle/>
                    <a:p>
                      <a:pPr indent="0" lvl="0" marL="0" rtl="0" algn="ctr">
                        <a:spcBef>
                          <a:spcPts val="0"/>
                        </a:spcBef>
                        <a:spcAft>
                          <a:spcPts val="0"/>
                        </a:spcAft>
                        <a:buNone/>
                      </a:pPr>
                      <a:r>
                        <a:rPr lang="en"/>
                        <a:t>Training</a:t>
                      </a:r>
                      <a:endParaRPr/>
                    </a:p>
                    <a:p>
                      <a:pPr indent="0" lvl="0" marL="0" rtl="0" algn="ctr">
                        <a:spcBef>
                          <a:spcPts val="0"/>
                        </a:spcBef>
                        <a:spcAft>
                          <a:spcPts val="0"/>
                        </a:spcAft>
                        <a:buNone/>
                      </a:pPr>
                      <a:r>
                        <a:rPr lang="en"/>
                        <a:t>loss</a:t>
                      </a:r>
                      <a:endParaRPr/>
                    </a:p>
                  </a:txBody>
                  <a:tcPr marT="91425" marB="91425" marR="91425" marL="91425"/>
                </a:tc>
                <a:tc>
                  <a:txBody>
                    <a:bodyPr/>
                    <a:lstStyle/>
                    <a:p>
                      <a:pPr indent="0" lvl="0" marL="0" rtl="0" algn="ctr">
                        <a:spcBef>
                          <a:spcPts val="0"/>
                        </a:spcBef>
                        <a:spcAft>
                          <a:spcPts val="0"/>
                        </a:spcAft>
                        <a:buNone/>
                      </a:pPr>
                      <a:r>
                        <a:rPr lang="en"/>
                        <a:t>Validation</a:t>
                      </a:r>
                      <a:endParaRPr/>
                    </a:p>
                    <a:p>
                      <a:pPr indent="0" lvl="0" marL="0" rtl="0" algn="ctr">
                        <a:spcBef>
                          <a:spcPts val="0"/>
                        </a:spcBef>
                        <a:spcAft>
                          <a:spcPts val="0"/>
                        </a:spcAft>
                        <a:buNone/>
                      </a:pPr>
                      <a:r>
                        <a:rPr lang="en"/>
                        <a:t>accuracy</a:t>
                      </a:r>
                      <a:endParaRPr/>
                    </a:p>
                  </a:txBody>
                  <a:tcPr marT="91425" marB="91425" marR="91425" marL="91425"/>
                </a:tc>
                <a:tc>
                  <a:txBody>
                    <a:bodyPr/>
                    <a:lstStyle/>
                    <a:p>
                      <a:pPr indent="0" lvl="0" marL="0" rtl="0" algn="ctr">
                        <a:spcBef>
                          <a:spcPts val="0"/>
                        </a:spcBef>
                        <a:spcAft>
                          <a:spcPts val="0"/>
                        </a:spcAft>
                        <a:buNone/>
                      </a:pPr>
                      <a:r>
                        <a:rPr lang="en"/>
                        <a:t>Validation loss</a:t>
                      </a:r>
                      <a:endParaRPr/>
                    </a:p>
                  </a:txBody>
                  <a:tcPr marT="91425" marB="91425" marR="91425" marL="91425"/>
                </a:tc>
              </a:tr>
              <a:tr h="542800">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Sequential-1</a:t>
                      </a:r>
                      <a:endParaRPr/>
                    </a:p>
                  </a:txBody>
                  <a:tcPr marT="91425" marB="91425" marR="91425" marL="91425"/>
                </a:tc>
                <a:tc>
                  <a:txBody>
                    <a:bodyPr/>
                    <a:lstStyle/>
                    <a:p>
                      <a:pPr indent="0" lvl="0" marL="0" rtl="0" algn="ctr">
                        <a:spcBef>
                          <a:spcPts val="0"/>
                        </a:spcBef>
                        <a:spcAft>
                          <a:spcPts val="0"/>
                        </a:spcAft>
                        <a:buNone/>
                      </a:pPr>
                      <a:r>
                        <a:rPr lang="en"/>
                        <a:t>90.77%</a:t>
                      </a:r>
                      <a:endParaRPr/>
                    </a:p>
                  </a:txBody>
                  <a:tcPr marT="91425" marB="91425" marR="91425" marL="91425"/>
                </a:tc>
                <a:tc>
                  <a:txBody>
                    <a:bodyPr/>
                    <a:lstStyle/>
                    <a:p>
                      <a:pPr indent="0" lvl="0" marL="0" rtl="0" algn="ctr">
                        <a:spcBef>
                          <a:spcPts val="0"/>
                        </a:spcBef>
                        <a:spcAft>
                          <a:spcPts val="0"/>
                        </a:spcAft>
                        <a:buNone/>
                      </a:pPr>
                      <a:r>
                        <a:rPr lang="en"/>
                        <a:t>0.2242</a:t>
                      </a:r>
                      <a:endParaRPr/>
                    </a:p>
                  </a:txBody>
                  <a:tcPr marT="91425" marB="91425" marR="91425" marL="91425"/>
                </a:tc>
                <a:tc>
                  <a:txBody>
                    <a:bodyPr/>
                    <a:lstStyle/>
                    <a:p>
                      <a:pPr indent="0" lvl="0" marL="0" rtl="0" algn="ctr">
                        <a:spcBef>
                          <a:spcPts val="0"/>
                        </a:spcBef>
                        <a:spcAft>
                          <a:spcPts val="0"/>
                        </a:spcAft>
                        <a:buNone/>
                      </a:pPr>
                      <a:r>
                        <a:rPr lang="en"/>
                        <a:t>81.19%</a:t>
                      </a:r>
                      <a:endParaRPr/>
                    </a:p>
                  </a:txBody>
                  <a:tcPr marT="91425" marB="91425" marR="91425" marL="91425"/>
                </a:tc>
                <a:tc>
                  <a:txBody>
                    <a:bodyPr/>
                    <a:lstStyle/>
                    <a:p>
                      <a:pPr indent="0" lvl="0" marL="0" rtl="0" algn="ctr">
                        <a:spcBef>
                          <a:spcPts val="0"/>
                        </a:spcBef>
                        <a:spcAft>
                          <a:spcPts val="0"/>
                        </a:spcAft>
                        <a:buNone/>
                      </a:pPr>
                      <a:r>
                        <a:rPr lang="en"/>
                        <a:t>712.0875</a:t>
                      </a:r>
                      <a:endParaRPr/>
                    </a:p>
                  </a:txBody>
                  <a:tcPr marT="91425" marB="91425" marR="91425" marL="91425"/>
                </a:tc>
              </a:tr>
              <a:tr h="542800">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Sequential_2</a:t>
                      </a:r>
                      <a:endParaRPr/>
                    </a:p>
                  </a:txBody>
                  <a:tcPr marT="91425" marB="91425" marR="91425" marL="91425"/>
                </a:tc>
                <a:tc>
                  <a:txBody>
                    <a:bodyPr/>
                    <a:lstStyle/>
                    <a:p>
                      <a:pPr indent="0" lvl="0" marL="0" rtl="0" algn="ctr">
                        <a:spcBef>
                          <a:spcPts val="0"/>
                        </a:spcBef>
                        <a:spcAft>
                          <a:spcPts val="0"/>
                        </a:spcAft>
                        <a:buNone/>
                      </a:pPr>
                      <a:r>
                        <a:rPr lang="en"/>
                        <a:t>98.53%</a:t>
                      </a:r>
                      <a:endParaRPr/>
                    </a:p>
                  </a:txBody>
                  <a:tcPr marT="91425" marB="91425" marR="91425" marL="91425"/>
                </a:tc>
                <a:tc>
                  <a:txBody>
                    <a:bodyPr/>
                    <a:lstStyle/>
                    <a:p>
                      <a:pPr indent="0" lvl="0" marL="0" rtl="0" algn="ctr">
                        <a:spcBef>
                          <a:spcPts val="0"/>
                        </a:spcBef>
                        <a:spcAft>
                          <a:spcPts val="0"/>
                        </a:spcAft>
                        <a:buNone/>
                      </a:pPr>
                      <a:r>
                        <a:rPr lang="en"/>
                        <a:t>0.0442</a:t>
                      </a:r>
                      <a:endParaRPr/>
                    </a:p>
                  </a:txBody>
                  <a:tcPr marT="91425" marB="91425" marR="91425" marL="91425"/>
                </a:tc>
                <a:tc>
                  <a:txBody>
                    <a:bodyPr/>
                    <a:lstStyle/>
                    <a:p>
                      <a:pPr indent="0" lvl="0" marL="0" rtl="0" algn="ctr">
                        <a:spcBef>
                          <a:spcPts val="0"/>
                        </a:spcBef>
                        <a:spcAft>
                          <a:spcPts val="0"/>
                        </a:spcAft>
                        <a:buNone/>
                      </a:pPr>
                      <a:r>
                        <a:rPr lang="en"/>
                        <a:t>93.07%</a:t>
                      </a:r>
                      <a:endParaRPr/>
                    </a:p>
                  </a:txBody>
                  <a:tcPr marT="91425" marB="91425" marR="91425" marL="91425"/>
                </a:tc>
                <a:tc>
                  <a:txBody>
                    <a:bodyPr/>
                    <a:lstStyle/>
                    <a:p>
                      <a:pPr indent="0" lvl="0" marL="0" rtl="0" algn="ctr">
                        <a:spcBef>
                          <a:spcPts val="0"/>
                        </a:spcBef>
                        <a:spcAft>
                          <a:spcPts val="0"/>
                        </a:spcAft>
                        <a:buNone/>
                      </a:pPr>
                      <a:r>
                        <a:rPr lang="en"/>
                        <a:t>74.5244</a:t>
                      </a:r>
                      <a:endParaRPr/>
                    </a:p>
                  </a:txBody>
                  <a:tcPr marT="91425" marB="91425" marR="91425" marL="91425"/>
                </a:tc>
              </a:tr>
              <a:tr h="542800">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VGG_16</a:t>
                      </a:r>
                      <a:endParaRPr/>
                    </a:p>
                  </a:txBody>
                  <a:tcPr marT="91425" marB="91425" marR="91425" marL="91425"/>
                </a:tc>
                <a:tc>
                  <a:txBody>
                    <a:bodyPr/>
                    <a:lstStyle/>
                    <a:p>
                      <a:pPr indent="0" lvl="0" marL="0" rtl="0" algn="ctr">
                        <a:spcBef>
                          <a:spcPts val="0"/>
                        </a:spcBef>
                        <a:spcAft>
                          <a:spcPts val="0"/>
                        </a:spcAft>
                        <a:buNone/>
                      </a:pPr>
                      <a:r>
                        <a:rPr lang="en"/>
                        <a:t>99.84%</a:t>
                      </a:r>
                      <a:endParaRPr/>
                    </a:p>
                  </a:txBody>
                  <a:tcPr marT="91425" marB="91425" marR="91425" marL="91425"/>
                </a:tc>
                <a:tc>
                  <a:txBody>
                    <a:bodyPr/>
                    <a:lstStyle/>
                    <a:p>
                      <a:pPr indent="0" lvl="0" marL="0" rtl="0" algn="ctr">
                        <a:spcBef>
                          <a:spcPts val="0"/>
                        </a:spcBef>
                        <a:spcAft>
                          <a:spcPts val="0"/>
                        </a:spcAft>
                        <a:buNone/>
                      </a:pPr>
                      <a:r>
                        <a:rPr lang="en"/>
                        <a:t>0.0046</a:t>
                      </a:r>
                      <a:endParaRPr/>
                    </a:p>
                  </a:txBody>
                  <a:tcPr marT="91425" marB="91425" marR="91425" marL="91425"/>
                </a:tc>
                <a:tc>
                  <a:txBody>
                    <a:bodyPr/>
                    <a:lstStyle/>
                    <a:p>
                      <a:pPr indent="0" lvl="0" marL="0" rtl="0" algn="ctr">
                        <a:spcBef>
                          <a:spcPts val="0"/>
                        </a:spcBef>
                        <a:spcAft>
                          <a:spcPts val="0"/>
                        </a:spcAft>
                        <a:buNone/>
                      </a:pPr>
                      <a:r>
                        <a:rPr lang="en"/>
                        <a:t>88.00%</a:t>
                      </a:r>
                      <a:endParaRPr/>
                    </a:p>
                  </a:txBody>
                  <a:tcPr marT="91425" marB="91425" marR="91425" marL="91425"/>
                </a:tc>
                <a:tc>
                  <a:txBody>
                    <a:bodyPr/>
                    <a:lstStyle/>
                    <a:p>
                      <a:pPr indent="0" lvl="0" marL="0" rtl="0" algn="ctr">
                        <a:spcBef>
                          <a:spcPts val="0"/>
                        </a:spcBef>
                        <a:spcAft>
                          <a:spcPts val="0"/>
                        </a:spcAft>
                        <a:buNone/>
                      </a:pPr>
                      <a:r>
                        <a:rPr lang="en"/>
                        <a:t>28.2614</a:t>
                      </a:r>
                      <a:endParaRPr/>
                    </a:p>
                  </a:txBody>
                  <a:tcPr marT="91425" marB="91425" marR="91425" marL="91425"/>
                </a:tc>
              </a:tr>
            </a:tbl>
          </a:graphicData>
        </a:graphic>
      </p:graphicFrame>
      <p:sp>
        <p:nvSpPr>
          <p:cNvPr id="162" name="Google Shape;162;p29"/>
          <p:cNvSpPr txBox="1"/>
          <p:nvPr/>
        </p:nvSpPr>
        <p:spPr>
          <a:xfrm>
            <a:off x="681775" y="4651600"/>
            <a:ext cx="7637700" cy="3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666666"/>
                </a:solidFill>
              </a:rPr>
              <a:t>(Table 1, Tabular </a:t>
            </a:r>
            <a:r>
              <a:rPr lang="en" sz="1200">
                <a:solidFill>
                  <a:srgbClr val="666666"/>
                </a:solidFill>
              </a:rPr>
              <a:t>Comparison</a:t>
            </a:r>
            <a:r>
              <a:rPr lang="en" sz="1200">
                <a:solidFill>
                  <a:srgbClr val="666666"/>
                </a:solidFill>
              </a:rPr>
              <a:t> of proposed models)</a:t>
            </a:r>
            <a:endParaRPr sz="1200">
              <a:solidFill>
                <a:srgbClr val="66666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idx="1" type="body"/>
          </p:nvPr>
        </p:nvSpPr>
        <p:spPr>
          <a:xfrm>
            <a:off x="311700" y="817900"/>
            <a:ext cx="8520600" cy="8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400">
              <a:solidFill>
                <a:srgbClr val="000000"/>
              </a:solidFill>
              <a:latin typeface="Times New Roman"/>
              <a:ea typeface="Times New Roman"/>
              <a:cs typeface="Times New Roman"/>
              <a:sym typeface="Times New Roman"/>
            </a:endParaRPr>
          </a:p>
        </p:txBody>
      </p:sp>
      <p:sp>
        <p:nvSpPr>
          <p:cNvPr id="168" name="Google Shape;168;p30"/>
          <p:cNvSpPr txBox="1"/>
          <p:nvPr/>
        </p:nvSpPr>
        <p:spPr>
          <a:xfrm>
            <a:off x="568875" y="346600"/>
            <a:ext cx="3216000" cy="471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Sequential_1</a:t>
            </a:r>
            <a:endParaRPr sz="2000"/>
          </a:p>
        </p:txBody>
      </p:sp>
      <p:pic>
        <p:nvPicPr>
          <p:cNvPr id="169" name="Google Shape;169;p30"/>
          <p:cNvPicPr preferRelativeResize="0"/>
          <p:nvPr/>
        </p:nvPicPr>
        <p:blipFill>
          <a:blip r:embed="rId3">
            <a:alphaModFix/>
          </a:blip>
          <a:stretch>
            <a:fillRect/>
          </a:stretch>
        </p:blipFill>
        <p:spPr>
          <a:xfrm>
            <a:off x="469625" y="1452187"/>
            <a:ext cx="3315250" cy="2581825"/>
          </a:xfrm>
          <a:prstGeom prst="rect">
            <a:avLst/>
          </a:prstGeom>
          <a:noFill/>
          <a:ln>
            <a:noFill/>
          </a:ln>
        </p:spPr>
      </p:pic>
      <p:pic>
        <p:nvPicPr>
          <p:cNvPr id="170" name="Google Shape;170;p30"/>
          <p:cNvPicPr preferRelativeResize="0"/>
          <p:nvPr/>
        </p:nvPicPr>
        <p:blipFill>
          <a:blip r:embed="rId4">
            <a:alphaModFix/>
          </a:blip>
          <a:stretch>
            <a:fillRect/>
          </a:stretch>
        </p:blipFill>
        <p:spPr>
          <a:xfrm>
            <a:off x="4480075" y="1452174"/>
            <a:ext cx="3705225" cy="2487025"/>
          </a:xfrm>
          <a:prstGeom prst="rect">
            <a:avLst/>
          </a:prstGeom>
          <a:noFill/>
          <a:ln>
            <a:noFill/>
          </a:ln>
        </p:spPr>
      </p:pic>
      <p:sp>
        <p:nvSpPr>
          <p:cNvPr id="171" name="Google Shape;171;p30"/>
          <p:cNvSpPr txBox="1"/>
          <p:nvPr/>
        </p:nvSpPr>
        <p:spPr>
          <a:xfrm>
            <a:off x="750825" y="4228725"/>
            <a:ext cx="7663500" cy="61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66666"/>
                </a:solidFill>
              </a:rPr>
              <a:t>( Fig 11, accuracy and loss graph of model sequential_1)</a:t>
            </a:r>
            <a:endParaRPr sz="1000">
              <a:solidFill>
                <a:srgbClr val="6666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idx="1" type="body"/>
          </p:nvPr>
        </p:nvSpPr>
        <p:spPr>
          <a:xfrm>
            <a:off x="311700" y="370225"/>
            <a:ext cx="8520600" cy="73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2. Sequential_2</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pic>
        <p:nvPicPr>
          <p:cNvPr id="177" name="Google Shape;177;p31"/>
          <p:cNvPicPr preferRelativeResize="0"/>
          <p:nvPr/>
        </p:nvPicPr>
        <p:blipFill>
          <a:blip r:embed="rId3">
            <a:alphaModFix/>
          </a:blip>
          <a:stretch>
            <a:fillRect/>
          </a:stretch>
        </p:blipFill>
        <p:spPr>
          <a:xfrm>
            <a:off x="354575" y="1471900"/>
            <a:ext cx="3733800" cy="2647950"/>
          </a:xfrm>
          <a:prstGeom prst="rect">
            <a:avLst/>
          </a:prstGeom>
          <a:noFill/>
          <a:ln>
            <a:noFill/>
          </a:ln>
        </p:spPr>
      </p:pic>
      <p:pic>
        <p:nvPicPr>
          <p:cNvPr id="178" name="Google Shape;178;p31"/>
          <p:cNvPicPr preferRelativeResize="0"/>
          <p:nvPr/>
        </p:nvPicPr>
        <p:blipFill>
          <a:blip r:embed="rId4">
            <a:alphaModFix/>
          </a:blip>
          <a:stretch>
            <a:fillRect/>
          </a:stretch>
        </p:blipFill>
        <p:spPr>
          <a:xfrm>
            <a:off x="4405313" y="1471900"/>
            <a:ext cx="3762375" cy="2647950"/>
          </a:xfrm>
          <a:prstGeom prst="rect">
            <a:avLst/>
          </a:prstGeom>
          <a:noFill/>
          <a:ln>
            <a:noFill/>
          </a:ln>
        </p:spPr>
      </p:pic>
      <p:sp>
        <p:nvSpPr>
          <p:cNvPr id="179" name="Google Shape;179;p31"/>
          <p:cNvSpPr txBox="1"/>
          <p:nvPr/>
        </p:nvSpPr>
        <p:spPr>
          <a:xfrm>
            <a:off x="776700" y="4487625"/>
            <a:ext cx="7585800" cy="61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rgbClr val="666666"/>
                </a:solidFill>
              </a:rPr>
              <a:t>( Fig 12, accuracy and loss graph of model sequential_2)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2300">
                <a:solidFill>
                  <a:srgbClr val="333333"/>
                </a:solidFill>
                <a:highlight>
                  <a:srgbClr val="FFFFFF"/>
                </a:highlight>
                <a:latin typeface="Times New Roman"/>
                <a:ea typeface="Times New Roman"/>
                <a:cs typeface="Times New Roman"/>
                <a:sym typeface="Times New Roman"/>
              </a:rPr>
              <a:t>                                      </a:t>
            </a:r>
            <a:r>
              <a:rPr b="1" lang="en" sz="2300" u="sng">
                <a:solidFill>
                  <a:srgbClr val="333333"/>
                </a:solidFill>
                <a:highlight>
                  <a:srgbClr val="FFFFFF"/>
                </a:highlight>
                <a:latin typeface="Times New Roman"/>
                <a:ea typeface="Times New Roman"/>
                <a:cs typeface="Times New Roman"/>
                <a:sym typeface="Times New Roman"/>
              </a:rPr>
              <a:t>ACKNOWLEDGEMENT</a:t>
            </a:r>
            <a:r>
              <a:rPr b="1" lang="en" sz="2300">
                <a:solidFill>
                  <a:srgbClr val="333333"/>
                </a:solidFill>
                <a:highlight>
                  <a:srgbClr val="FFFFFF"/>
                </a:highlight>
                <a:latin typeface="Times New Roman"/>
                <a:ea typeface="Times New Roman"/>
                <a:cs typeface="Times New Roman"/>
                <a:sym typeface="Times New Roman"/>
              </a:rPr>
              <a:t> </a:t>
            </a:r>
            <a:endParaRPr b="1" sz="23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300">
                <a:solidFill>
                  <a:srgbClr val="333333"/>
                </a:solidFill>
                <a:highlight>
                  <a:srgbClr val="FFFFFF"/>
                </a:highlight>
                <a:latin typeface="Times New Roman"/>
                <a:ea typeface="Times New Roman"/>
                <a:cs typeface="Times New Roman"/>
                <a:sym typeface="Times New Roman"/>
              </a:rPr>
              <a:t>This project has seen contributions from various individuals. It has been an honor to work under our guide, Dr Aman Kumar, Assistant Professor,Department of Electronics and Communication,NIT Hamirpur. We are extremely thankful to him for his support and mentorship throughout the project. This project would not have had better supervisors than him.</a:t>
            </a:r>
            <a:endParaRPr sz="1300">
              <a:solidFill>
                <a:srgbClr val="333333"/>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300">
              <a:solidFill>
                <a:srgbClr val="333333"/>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 sz="1300">
                <a:solidFill>
                  <a:srgbClr val="333333"/>
                </a:solidFill>
                <a:highlight>
                  <a:srgbClr val="FFFFFF"/>
                </a:highlight>
                <a:latin typeface="Times New Roman"/>
                <a:ea typeface="Times New Roman"/>
                <a:cs typeface="Times New Roman"/>
                <a:sym typeface="Times New Roman"/>
              </a:rPr>
              <a:t>We would also like to thank Dr. Aman Kumar  for giving us an opportunity to work under their guidance and blessing.</a:t>
            </a:r>
            <a:endParaRPr sz="1300">
              <a:solidFill>
                <a:srgbClr val="333333"/>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300">
              <a:solidFill>
                <a:srgbClr val="333333"/>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 sz="1300">
                <a:solidFill>
                  <a:srgbClr val="333333"/>
                </a:solidFill>
                <a:highlight>
                  <a:srgbClr val="FFFFFF"/>
                </a:highlight>
                <a:latin typeface="Times New Roman"/>
                <a:ea typeface="Times New Roman"/>
                <a:cs typeface="Times New Roman"/>
                <a:sym typeface="Times New Roman"/>
              </a:rPr>
              <a:t>Lastly, we would like to thank my family and friends for their kind support. I feel grateful to Lord Almighty who has showered His graces upon me during this period.</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3. VGG_16</a:t>
            </a:r>
            <a:endParaRPr sz="1800"/>
          </a:p>
        </p:txBody>
      </p:sp>
      <p:pic>
        <p:nvPicPr>
          <p:cNvPr id="185" name="Google Shape;185;p32"/>
          <p:cNvPicPr preferRelativeResize="0"/>
          <p:nvPr/>
        </p:nvPicPr>
        <p:blipFill>
          <a:blip r:embed="rId3">
            <a:alphaModFix/>
          </a:blip>
          <a:stretch>
            <a:fillRect/>
          </a:stretch>
        </p:blipFill>
        <p:spPr>
          <a:xfrm>
            <a:off x="425250" y="1471900"/>
            <a:ext cx="3676650" cy="2647950"/>
          </a:xfrm>
          <a:prstGeom prst="rect">
            <a:avLst/>
          </a:prstGeom>
          <a:noFill/>
          <a:ln>
            <a:noFill/>
          </a:ln>
        </p:spPr>
      </p:pic>
      <p:pic>
        <p:nvPicPr>
          <p:cNvPr id="186" name="Google Shape;186;p32"/>
          <p:cNvPicPr preferRelativeResize="0"/>
          <p:nvPr/>
        </p:nvPicPr>
        <p:blipFill>
          <a:blip r:embed="rId4">
            <a:alphaModFix/>
          </a:blip>
          <a:stretch>
            <a:fillRect/>
          </a:stretch>
        </p:blipFill>
        <p:spPr>
          <a:xfrm>
            <a:off x="4456325" y="1536700"/>
            <a:ext cx="3705225" cy="2583150"/>
          </a:xfrm>
          <a:prstGeom prst="rect">
            <a:avLst/>
          </a:prstGeom>
          <a:noFill/>
          <a:ln>
            <a:noFill/>
          </a:ln>
        </p:spPr>
      </p:pic>
      <p:sp>
        <p:nvSpPr>
          <p:cNvPr id="187" name="Google Shape;187;p32"/>
          <p:cNvSpPr txBox="1"/>
          <p:nvPr/>
        </p:nvSpPr>
        <p:spPr>
          <a:xfrm>
            <a:off x="837125" y="4461725"/>
            <a:ext cx="7508100" cy="5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rgbClr val="666666"/>
                </a:solidFill>
              </a:rPr>
              <a:t>( Fig 13, accuracy and loss graph of model VGG_16)</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sz="1300" u="sng">
                <a:solidFill>
                  <a:schemeClr val="dk1"/>
                </a:solidFill>
                <a:latin typeface="Times New Roman"/>
                <a:ea typeface="Times New Roman"/>
                <a:cs typeface="Times New Roman"/>
                <a:sym typeface="Times New Roman"/>
              </a:rPr>
              <a:t>Results:</a:t>
            </a:r>
            <a:endParaRPr b="1" sz="1300" u="sng">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From the Results shown adobe in graphs and the comparison table we can conclude the following things:</a:t>
            </a:r>
            <a:endParaRPr sz="1300">
              <a:solidFill>
                <a:schemeClr val="dk1"/>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The Sequential_1 model is performing the worst overall and even getting over trained without reaching the satisfactory amount of validation accuracy though the validation loss is least but this is a classification problem so it focuses more on accuracy.</a:t>
            </a:r>
            <a:endParaRPr sz="1300">
              <a:solidFill>
                <a:schemeClr val="dk1"/>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Sequential_2 and VGG_16 are performing good when training the model and reaching appreciable levels of test accuracy and test loss but in validation Sequential is performing better in terms of accuracy as compared to VGG_16 but loss is less in VGG_16.</a:t>
            </a:r>
            <a:endParaRPr sz="1300">
              <a:solidFill>
                <a:schemeClr val="dk1"/>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The poor performance of transfer learning can be due to 2 main reasons, which are less amount of training data in one epoch due to limited amount of resources and time and bad data input to the VGG_16. Both the topics are discussed in the Challenges Section.</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idx="1" type="body"/>
          </p:nvPr>
        </p:nvSpPr>
        <p:spPr>
          <a:xfrm>
            <a:off x="311700" y="327375"/>
            <a:ext cx="8520600" cy="6477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300">
                <a:solidFill>
                  <a:schemeClr val="dk1"/>
                </a:solidFill>
                <a:latin typeface="Times New Roman"/>
                <a:ea typeface="Times New Roman"/>
                <a:cs typeface="Times New Roman"/>
                <a:sym typeface="Times New Roman"/>
              </a:rPr>
              <a:t>Tabular comparison of the best accuracy model with some other models from from other research papers for binary classification:</a:t>
            </a:r>
            <a:endParaRPr sz="13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p:txBody>
      </p:sp>
      <p:graphicFrame>
        <p:nvGraphicFramePr>
          <p:cNvPr id="198" name="Google Shape;198;p34"/>
          <p:cNvGraphicFramePr/>
          <p:nvPr/>
        </p:nvGraphicFramePr>
        <p:xfrm>
          <a:off x="952500" y="1019175"/>
          <a:ext cx="3000000" cy="3000000"/>
        </p:xfrm>
        <a:graphic>
          <a:graphicData uri="http://schemas.openxmlformats.org/drawingml/2006/table">
            <a:tbl>
              <a:tblPr>
                <a:noFill/>
                <a:tableStyleId>{6BA76EC4-C45F-48C3-A53D-10B6A597D9B1}</a:tableStyleId>
              </a:tblPr>
              <a:tblGrid>
                <a:gridCol w="2413000"/>
                <a:gridCol w="2413000"/>
                <a:gridCol w="2413000"/>
              </a:tblGrid>
              <a:tr h="381000">
                <a:tc>
                  <a:txBody>
                    <a:bodyPr/>
                    <a:lstStyle/>
                    <a:p>
                      <a:pPr indent="0" lvl="0" marL="0" rtl="0" algn="just">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Index</a:t>
                      </a:r>
                      <a:endParaRPr/>
                    </a:p>
                  </a:txBody>
                  <a:tcPr marT="91425" marB="91425" marR="91425" marL="91425"/>
                </a:tc>
                <a:tc>
                  <a:txBody>
                    <a:bodyPr/>
                    <a:lstStyle/>
                    <a:p>
                      <a:pPr indent="0" lvl="0" marL="0" rtl="0" algn="just">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Model </a:t>
                      </a:r>
                      <a:endParaRPr/>
                    </a:p>
                  </a:txBody>
                  <a:tcPr marT="91425" marB="91425" marR="91425" marL="91425"/>
                </a:tc>
                <a:tc>
                  <a:txBody>
                    <a:bodyPr/>
                    <a:lstStyle/>
                    <a:p>
                      <a:pPr indent="0" lvl="0" marL="0" rtl="0" algn="just">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Accuracy</a:t>
                      </a:r>
                      <a:endParaRPr/>
                    </a:p>
                  </a:txBody>
                  <a:tcPr marT="91425" marB="91425" marR="91425" marL="91425"/>
                </a:tc>
              </a:tr>
              <a:tr h="381000">
                <a:tc>
                  <a:txBody>
                    <a:bodyPr/>
                    <a:lstStyle/>
                    <a:p>
                      <a:pPr indent="-317500" lvl="0" marL="457200" rtl="0" algn="l">
                        <a:spcBef>
                          <a:spcPts val="0"/>
                        </a:spcBef>
                        <a:spcAft>
                          <a:spcPts val="0"/>
                        </a:spcAft>
                        <a:buSzPts val="1400"/>
                        <a:buAutoNum type="arabicPeriod"/>
                      </a:pPr>
                      <a:r>
                        <a:rPr lang="en"/>
                        <a:t> </a:t>
                      </a:r>
                      <a:endParaRPr/>
                    </a:p>
                  </a:txBody>
                  <a:tcPr marT="91425" marB="91425" marR="91425" marL="91425"/>
                </a:tc>
                <a:tc>
                  <a:txBody>
                    <a:bodyPr/>
                    <a:lstStyle/>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Sequential_2 (best model from project)</a:t>
                      </a:r>
                      <a:endParaRPr/>
                    </a:p>
                  </a:txBody>
                  <a:tcPr marT="91425" marB="91425" marR="91425" marL="91425"/>
                </a:tc>
                <a:tc>
                  <a:txBody>
                    <a:bodyPr/>
                    <a:lstStyle/>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93.07%</a:t>
                      </a:r>
                      <a:endParaRPr/>
                    </a:p>
                  </a:txBody>
                  <a:tcPr marT="91425" marB="91425" marR="91425" marL="91425"/>
                </a:tc>
              </a:tr>
              <a:tr h="381000">
                <a:tc>
                  <a:txBody>
                    <a:bodyPr/>
                    <a:lstStyle/>
                    <a:p>
                      <a:pPr indent="0" lvl="0" marL="0" rtl="0" algn="l">
                        <a:spcBef>
                          <a:spcPts val="0"/>
                        </a:spcBef>
                        <a:spcAft>
                          <a:spcPts val="0"/>
                        </a:spcAft>
                        <a:buNone/>
                      </a:pPr>
                      <a:r>
                        <a:rPr lang="en"/>
                        <a:t>  2.</a:t>
                      </a:r>
                      <a:endParaRPr/>
                    </a:p>
                  </a:txBody>
                  <a:tcPr marT="91425" marB="91425" marR="91425" marL="91425"/>
                </a:tc>
                <a:tc>
                  <a:txBody>
                    <a:bodyPr/>
                    <a:lstStyle/>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Deep Residual Network</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Link to paper</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93.25%</a:t>
                      </a:r>
                      <a:endParaRPr/>
                    </a:p>
                  </a:txBody>
                  <a:tcPr marT="91425" marB="91425" marR="91425" marL="91425"/>
                </a:tc>
              </a:tr>
              <a:tr h="381000">
                <a:tc>
                  <a:txBody>
                    <a:bodyPr/>
                    <a:lstStyle/>
                    <a:p>
                      <a:pPr indent="0" lvl="0" marL="0" rtl="0" algn="l">
                        <a:spcBef>
                          <a:spcPts val="0"/>
                        </a:spcBef>
                        <a:spcAft>
                          <a:spcPts val="0"/>
                        </a:spcAft>
                        <a:buNone/>
                      </a:pPr>
                      <a:r>
                        <a:rPr lang="en"/>
                        <a:t>  3. </a:t>
                      </a:r>
                      <a:endParaRPr/>
                    </a:p>
                  </a:txBody>
                  <a:tcPr marT="91425" marB="91425" marR="91425" marL="91425"/>
                </a:tc>
                <a:tc>
                  <a:txBody>
                    <a:bodyPr/>
                    <a:lstStyle/>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ACO_SVM</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Link to paper</a:t>
                      </a:r>
                      <a:endParaRPr/>
                    </a:p>
                  </a:txBody>
                  <a:tcPr marT="91425" marB="91425" marR="91425" marL="91425"/>
                </a:tc>
                <a:tc>
                  <a:txBody>
                    <a:bodyPr/>
                    <a:lstStyle/>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93.2%</a:t>
                      </a:r>
                      <a:endParaRPr/>
                    </a:p>
                  </a:txBody>
                  <a:tcPr marT="91425" marB="91425" marR="91425" marL="91425"/>
                </a:tc>
              </a:tr>
              <a:tr h="381000">
                <a:tc>
                  <a:txBody>
                    <a:bodyPr/>
                    <a:lstStyle/>
                    <a:p>
                      <a:pPr indent="0" lvl="0" marL="0" rtl="0" algn="l">
                        <a:spcBef>
                          <a:spcPts val="0"/>
                        </a:spcBef>
                        <a:spcAft>
                          <a:spcPts val="0"/>
                        </a:spcAft>
                        <a:buNone/>
                      </a:pPr>
                      <a:r>
                        <a:rPr lang="en"/>
                        <a:t>  4. </a:t>
                      </a:r>
                      <a:endParaRPr/>
                    </a:p>
                  </a:txBody>
                  <a:tcPr marT="91425" marB="91425" marR="91425" marL="91425"/>
                </a:tc>
                <a:tc>
                  <a:txBody>
                    <a:bodyPr/>
                    <a:lstStyle/>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ACO_ANN</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2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Link to paper</a:t>
                      </a:r>
                      <a:endParaRPr/>
                    </a:p>
                  </a:txBody>
                  <a:tcPr marT="91425" marB="91425" marR="91425" marL="91425"/>
                </a:tc>
                <a:tc>
                  <a:txBody>
                    <a:bodyPr/>
                    <a:lstStyle/>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98.40%</a:t>
                      </a:r>
                      <a:endParaRPr/>
                    </a:p>
                  </a:txBody>
                  <a:tcPr marT="91425" marB="91425" marR="91425" marL="91425"/>
                </a:tc>
              </a:tr>
            </a:tbl>
          </a:graphicData>
        </a:graphic>
      </p:graphicFrame>
      <p:sp>
        <p:nvSpPr>
          <p:cNvPr id="199" name="Google Shape;199;p34"/>
          <p:cNvSpPr txBox="1"/>
          <p:nvPr/>
        </p:nvSpPr>
        <p:spPr>
          <a:xfrm>
            <a:off x="886950" y="4462175"/>
            <a:ext cx="7370100" cy="4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NOTE: Accuracy compared in table is Validation Accuracy.</a:t>
            </a:r>
            <a:endParaRPr sz="1300"/>
          </a:p>
        </p:txBody>
      </p:sp>
      <p:sp>
        <p:nvSpPr>
          <p:cNvPr id="200" name="Google Shape;200;p34"/>
          <p:cNvSpPr txBox="1"/>
          <p:nvPr/>
        </p:nvSpPr>
        <p:spPr>
          <a:xfrm>
            <a:off x="2164550" y="3921925"/>
            <a:ext cx="4822200" cy="289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Table 2. Tabular comparison of proposed model with previous models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1907375" y="246550"/>
            <a:ext cx="5765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               </a:t>
            </a:r>
            <a:r>
              <a:rPr b="1" lang="en" sz="2600" u="sng"/>
              <a:t>FUTURE WORK</a:t>
            </a:r>
            <a:endParaRPr b="1" sz="2600" u="sng"/>
          </a:p>
        </p:txBody>
      </p:sp>
      <p:sp>
        <p:nvSpPr>
          <p:cNvPr id="206" name="Google Shape;20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Times New Roman"/>
                <a:ea typeface="Times New Roman"/>
                <a:cs typeface="Times New Roman"/>
                <a:sym typeface="Times New Roman"/>
              </a:rPr>
              <a:t>From the study done above we came to the conclusions that the model is not working as accepted with the given dataset.</a:t>
            </a:r>
            <a:endParaRPr sz="1300">
              <a:latin typeface="Times New Roman"/>
              <a:ea typeface="Times New Roman"/>
              <a:cs typeface="Times New Roman"/>
              <a:sym typeface="Times New Roman"/>
            </a:endParaRPr>
          </a:p>
          <a:p>
            <a:pPr indent="0" lvl="0" marL="0" rtl="0" algn="l">
              <a:spcBef>
                <a:spcPts val="1600"/>
              </a:spcBef>
              <a:spcAft>
                <a:spcPts val="0"/>
              </a:spcAft>
              <a:buNone/>
            </a:pPr>
            <a:r>
              <a:rPr lang="en" sz="1300">
                <a:latin typeface="Times New Roman"/>
                <a:ea typeface="Times New Roman"/>
                <a:cs typeface="Times New Roman"/>
                <a:sym typeface="Times New Roman"/>
              </a:rPr>
              <a:t>So, in order to increase the accuracy more efficient data-preprocessing techniques are to be implemented now after and before the image segmentation process which will mainly focus on efficient division of data into cancerous and non-cancerous classes and making the dataset </a:t>
            </a:r>
            <a:r>
              <a:rPr lang="en" sz="1300">
                <a:latin typeface="Times New Roman"/>
                <a:ea typeface="Times New Roman"/>
                <a:cs typeface="Times New Roman"/>
                <a:sym typeface="Times New Roman"/>
              </a:rPr>
              <a:t>compatible</a:t>
            </a:r>
            <a:r>
              <a:rPr lang="en" sz="1300">
                <a:latin typeface="Times New Roman"/>
                <a:ea typeface="Times New Roman"/>
                <a:cs typeface="Times New Roman"/>
                <a:sym typeface="Times New Roman"/>
              </a:rPr>
              <a:t> to be  processed with computer vision library of python otherwise implementing the algorithms on the dataset from self defined functions.</a:t>
            </a:r>
            <a:endParaRPr sz="1300">
              <a:latin typeface="Times New Roman"/>
              <a:ea typeface="Times New Roman"/>
              <a:cs typeface="Times New Roman"/>
              <a:sym typeface="Times New Roman"/>
            </a:endParaRPr>
          </a:p>
          <a:p>
            <a:pPr indent="0" lvl="0" marL="0" rtl="0" algn="l">
              <a:spcBef>
                <a:spcPts val="1600"/>
              </a:spcBef>
              <a:spcAft>
                <a:spcPts val="0"/>
              </a:spcAft>
              <a:buNone/>
            </a:pPr>
            <a:r>
              <a:rPr lang="en" sz="1300">
                <a:latin typeface="Times New Roman"/>
                <a:ea typeface="Times New Roman"/>
                <a:cs typeface="Times New Roman"/>
                <a:sym typeface="Times New Roman"/>
              </a:rPr>
              <a:t>Also a new data processing, training and classification pipeline is to be proposed which will help the models to predict the data more </a:t>
            </a:r>
            <a:r>
              <a:rPr lang="en" sz="1300">
                <a:latin typeface="Times New Roman"/>
                <a:ea typeface="Times New Roman"/>
                <a:cs typeface="Times New Roman"/>
                <a:sym typeface="Times New Roman"/>
              </a:rPr>
              <a:t>accurately</a:t>
            </a:r>
            <a:r>
              <a:rPr lang="en"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0" lvl="0" marL="0" rtl="0" algn="l">
              <a:spcBef>
                <a:spcPts val="1600"/>
              </a:spcBef>
              <a:spcAft>
                <a:spcPts val="1600"/>
              </a:spcAft>
              <a:buNone/>
            </a:pPr>
            <a:r>
              <a:rPr lang="en" sz="1300">
                <a:latin typeface="Times New Roman"/>
                <a:ea typeface="Times New Roman"/>
                <a:cs typeface="Times New Roman"/>
                <a:sym typeface="Times New Roman"/>
              </a:rPr>
              <a:t>Current</a:t>
            </a:r>
            <a:r>
              <a:rPr lang="en" sz="1300">
                <a:latin typeface="Times New Roman"/>
                <a:ea typeface="Times New Roman"/>
                <a:cs typeface="Times New Roman"/>
                <a:sym typeface="Times New Roman"/>
              </a:rPr>
              <a:t> Suggestions includes the use of some other </a:t>
            </a:r>
            <a:r>
              <a:rPr lang="en" sz="1300">
                <a:latin typeface="Times New Roman"/>
                <a:ea typeface="Times New Roman"/>
                <a:cs typeface="Times New Roman"/>
                <a:sym typeface="Times New Roman"/>
              </a:rPr>
              <a:t>transfer learning</a:t>
            </a:r>
            <a:r>
              <a:rPr lang="en" sz="1300">
                <a:latin typeface="Times New Roman"/>
                <a:ea typeface="Times New Roman"/>
                <a:cs typeface="Times New Roman"/>
                <a:sym typeface="Times New Roman"/>
              </a:rPr>
              <a:t> models from imagenet in </a:t>
            </a:r>
            <a:r>
              <a:rPr lang="en" sz="1300">
                <a:latin typeface="Times New Roman"/>
                <a:ea typeface="Times New Roman"/>
                <a:cs typeface="Times New Roman"/>
                <a:sym typeface="Times New Roman"/>
              </a:rPr>
              <a:t>keras including</a:t>
            </a:r>
            <a:r>
              <a:rPr lang="en" sz="1300">
                <a:latin typeface="Times New Roman"/>
                <a:ea typeface="Times New Roman"/>
                <a:cs typeface="Times New Roman"/>
                <a:sym typeface="Times New Roman"/>
              </a:rPr>
              <a:t> the one proposed above and implementation of Feature Extraction Algorithms like BRISK and SIFT from C</a:t>
            </a:r>
            <a:r>
              <a:rPr lang="en" sz="1300">
                <a:latin typeface="Times New Roman"/>
                <a:ea typeface="Times New Roman"/>
                <a:cs typeface="Times New Roman"/>
                <a:sym typeface="Times New Roman"/>
              </a:rPr>
              <a:t>omputer Vision</a:t>
            </a:r>
            <a:r>
              <a:rPr lang="en" sz="1300">
                <a:latin typeface="Times New Roman"/>
                <a:ea typeface="Times New Roman"/>
                <a:cs typeface="Times New Roman"/>
                <a:sym typeface="Times New Roman"/>
              </a:rPr>
              <a:t> Library and also integrating the ML training methods. </a:t>
            </a:r>
            <a:endParaRPr sz="13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400">
                <a:latin typeface="Times New Roman"/>
                <a:ea typeface="Times New Roman"/>
                <a:cs typeface="Times New Roman"/>
                <a:sym typeface="Times New Roman"/>
              </a:rPr>
              <a:t>                                                                      </a:t>
            </a:r>
            <a:r>
              <a:rPr b="1" lang="en" sz="2300" u="sng">
                <a:latin typeface="Times New Roman"/>
                <a:ea typeface="Times New Roman"/>
                <a:cs typeface="Times New Roman"/>
                <a:sym typeface="Times New Roman"/>
              </a:rPr>
              <a:t>REFERENCES</a:t>
            </a:r>
            <a:endParaRPr sz="3700"/>
          </a:p>
        </p:txBody>
      </p:sp>
      <p:sp>
        <p:nvSpPr>
          <p:cNvPr id="212" name="Google Shape;212;p36"/>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8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1. Bjerager M., Palshof T., Dahl R., Vedsted P., Olesen F. Delay in diagnosis of lung cancer in general practice. Br. J. Gen. Pract. 2006;56:863–868. [</a:t>
            </a:r>
            <a:r>
              <a:rPr lang="en" sz="1200">
                <a:solidFill>
                  <a:srgbClr val="642A8F"/>
                </a:solidFill>
                <a:uFill>
                  <a:noFill/>
                </a:uFill>
                <a:latin typeface="Times New Roman"/>
                <a:ea typeface="Times New Roman"/>
                <a:cs typeface="Times New Roman"/>
                <a:sym typeface="Times New Roman"/>
                <a:hlinkClick r:id="rId3">
                  <a:extLst>
                    <a:ext uri="{A12FA001-AC4F-418D-AE19-62706E023703}">
                      <ahyp:hlinkClr val="tx"/>
                    </a:ext>
                  </a:extLst>
                </a:hlinkClick>
              </a:rPr>
              <a:t>PMC free article</a:t>
            </a:r>
            <a:r>
              <a:rPr lang="en" sz="1200">
                <a:solidFill>
                  <a:schemeClr val="dk1"/>
                </a:solidFill>
                <a:latin typeface="Times New Roman"/>
                <a:ea typeface="Times New Roman"/>
                <a:cs typeface="Times New Roman"/>
                <a:sym typeface="Times New Roman"/>
              </a:rPr>
              <a:t>] [</a:t>
            </a:r>
            <a:r>
              <a:rPr lang="en" sz="1200">
                <a:solidFill>
                  <a:srgbClr val="642A8F"/>
                </a:solidFill>
                <a:uFill>
                  <a:noFill/>
                </a:uFill>
                <a:latin typeface="Times New Roman"/>
                <a:ea typeface="Times New Roman"/>
                <a:cs typeface="Times New Roman"/>
                <a:sym typeface="Times New Roman"/>
                <a:hlinkClick r:id="rId4">
                  <a:extLst>
                    <a:ext uri="{A12FA001-AC4F-418D-AE19-62706E023703}">
                      <ahyp:hlinkClr val="tx"/>
                    </a:ext>
                  </a:extLst>
                </a:hlinkClick>
              </a:rPr>
              <a:t>PubMed</a:t>
            </a:r>
            <a:r>
              <a:rPr lang="en" sz="1200">
                <a:solidFill>
                  <a:schemeClr val="dk1"/>
                </a:solidFill>
                <a:latin typeface="Times New Roman"/>
                <a:ea typeface="Times New Roman"/>
                <a:cs typeface="Times New Roman"/>
                <a:sym typeface="Times New Roman"/>
              </a:rPr>
              <a:t>] [</a:t>
            </a:r>
            <a:r>
              <a:rPr lang="en" sz="1200">
                <a:solidFill>
                  <a:srgbClr val="642A8F"/>
                </a:solidFill>
                <a:uFill>
                  <a:noFill/>
                </a:uFill>
                <a:latin typeface="Times New Roman"/>
                <a:ea typeface="Times New Roman"/>
                <a:cs typeface="Times New Roman"/>
                <a:sym typeface="Times New Roman"/>
                <a:hlinkClick r:id="rId5">
                  <a:extLst>
                    <a:ext uri="{A12FA001-AC4F-418D-AE19-62706E023703}">
                      <ahyp:hlinkClr val="tx"/>
                    </a:ext>
                  </a:extLst>
                </a:hlinkClick>
              </a:rPr>
              <a:t>Google Scholar</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2. Nair M., Sandhu S.S., Sharma A.K. Cancer molecular markers: A guide to cancer detection and management. Semin. Cancer Biol. 2018;52:39–55. doi: 10.1016/j.semcancer.2018.02.002. [</a:t>
            </a:r>
            <a:r>
              <a:rPr lang="en" sz="1200">
                <a:solidFill>
                  <a:srgbClr val="642A8F"/>
                </a:solidFill>
                <a:uFill>
                  <a:noFill/>
                </a:uFill>
                <a:latin typeface="Times New Roman"/>
                <a:ea typeface="Times New Roman"/>
                <a:cs typeface="Times New Roman"/>
                <a:sym typeface="Times New Roman"/>
                <a:hlinkClick r:id="rId6">
                  <a:extLst>
                    <a:ext uri="{A12FA001-AC4F-418D-AE19-62706E023703}">
                      <ahyp:hlinkClr val="tx"/>
                    </a:ext>
                  </a:extLst>
                </a:hlinkClick>
              </a:rPr>
              <a:t>PubMed</a:t>
            </a:r>
            <a:r>
              <a:rPr lang="en" sz="1200">
                <a:solidFill>
                  <a:schemeClr val="dk1"/>
                </a:solidFill>
                <a:latin typeface="Times New Roman"/>
                <a:ea typeface="Times New Roman"/>
                <a:cs typeface="Times New Roman"/>
                <a:sym typeface="Times New Roman"/>
              </a:rPr>
              <a:t>] [</a:t>
            </a:r>
            <a:r>
              <a:rPr lang="en" sz="1200">
                <a:solidFill>
                  <a:srgbClr val="642A8F"/>
                </a:solidFill>
                <a:uFill>
                  <a:noFill/>
                </a:uFill>
                <a:latin typeface="Times New Roman"/>
                <a:ea typeface="Times New Roman"/>
                <a:cs typeface="Times New Roman"/>
                <a:sym typeface="Times New Roman"/>
                <a:hlinkClick r:id="rId7">
                  <a:extLst>
                    <a:ext uri="{A12FA001-AC4F-418D-AE19-62706E023703}">
                      <ahyp:hlinkClr val="tx"/>
                    </a:ext>
                  </a:extLst>
                </a:hlinkClick>
              </a:rPr>
              <a:t>Google Scholar</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3. Silvestri G.A., Tanner N.T., Kearney P., Vachani A., Massion P.P., Porter A., Springmeyer S.C., Fang K.C., Midthun D., Mazzone P.J. Assessment of plasma proteomics biomarker’s ability to distinguish benign from malignant lung nodules: Results of the PANOPTIC (Pulmonary Nodule Plasma Proteomic Classifier) trial. Chest. 2018;154:491–500. doi: 10.1016/j.chest.2018.02.012. [</a:t>
            </a:r>
            <a:r>
              <a:rPr lang="en" sz="1200" u="sng">
                <a:solidFill>
                  <a:srgbClr val="642A8F"/>
                </a:solidFill>
                <a:highlight>
                  <a:srgbClr val="FFFFFF"/>
                </a:highlight>
                <a:latin typeface="Times New Roman"/>
                <a:ea typeface="Times New Roman"/>
                <a:cs typeface="Times New Roman"/>
                <a:sym typeface="Times New Roman"/>
                <a:hlinkClick r:id="rId8">
                  <a:extLst>
                    <a:ext uri="{A12FA001-AC4F-418D-AE19-62706E023703}">
                      <ahyp:hlinkClr val="tx"/>
                    </a:ext>
                  </a:extLst>
                </a:hlinkClick>
              </a:rPr>
              <a:t>PMC free article</a:t>
            </a:r>
            <a:r>
              <a:rPr lang="en" sz="1200">
                <a:solidFill>
                  <a:schemeClr val="dk1"/>
                </a:solidFill>
                <a:highlight>
                  <a:srgbClr val="FFFFFF"/>
                </a:highlight>
                <a:latin typeface="Times New Roman"/>
                <a:ea typeface="Times New Roman"/>
                <a:cs typeface="Times New Roman"/>
                <a:sym typeface="Times New Roman"/>
              </a:rPr>
              <a:t>] [</a:t>
            </a:r>
            <a:r>
              <a:rPr lang="en" sz="1200" u="sng">
                <a:solidFill>
                  <a:srgbClr val="642A8F"/>
                </a:solidFill>
                <a:highlight>
                  <a:srgbClr val="FFFFFF"/>
                </a:highlight>
                <a:latin typeface="Times New Roman"/>
                <a:ea typeface="Times New Roman"/>
                <a:cs typeface="Times New Roman"/>
                <a:sym typeface="Times New Roman"/>
                <a:hlinkClick r:id="rId9">
                  <a:extLst>
                    <a:ext uri="{A12FA001-AC4F-418D-AE19-62706E023703}">
                      <ahyp:hlinkClr val="tx"/>
                    </a:ext>
                  </a:extLst>
                </a:hlinkClick>
              </a:rPr>
              <a:t>PubMed</a:t>
            </a:r>
            <a:r>
              <a:rPr lang="en" sz="1200">
                <a:solidFill>
                  <a:schemeClr val="dk1"/>
                </a:solidFill>
                <a:highlight>
                  <a:srgbClr val="FFFFFF"/>
                </a:highlight>
                <a:latin typeface="Times New Roman"/>
                <a:ea typeface="Times New Roman"/>
                <a:cs typeface="Times New Roman"/>
                <a:sym typeface="Times New Roman"/>
              </a:rPr>
              <a:t>] [</a:t>
            </a:r>
            <a:r>
              <a:rPr lang="en" sz="1200" u="sng">
                <a:solidFill>
                  <a:srgbClr val="642A8F"/>
                </a:solidFill>
                <a:highlight>
                  <a:srgbClr val="FFFFFF"/>
                </a:highlight>
                <a:latin typeface="Times New Roman"/>
                <a:ea typeface="Times New Roman"/>
                <a:cs typeface="Times New Roman"/>
                <a:sym typeface="Times New Roman"/>
                <a:hlinkClick r:id="rId10">
                  <a:extLst>
                    <a:ext uri="{A12FA001-AC4F-418D-AE19-62706E023703}">
                      <ahyp:hlinkClr val="tx"/>
                    </a:ext>
                  </a:extLst>
                </a:hlinkClick>
              </a:rPr>
              <a:t>Google Scholar</a:t>
            </a:r>
            <a:r>
              <a:rPr lang="en" sz="1200">
                <a:solidFill>
                  <a:schemeClr val="dk1"/>
                </a:solidFill>
                <a:highlight>
                  <a:srgbClr val="FFFFFF"/>
                </a:highlight>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4. Shi Z., Zhao J., Han X., Pei B., Ji G., Qiang Y. A new method of detecting pulmonary nodules with PET/CT based on an improved watershed algorithm. PLoS ONE. 2015;10:e0123694. [</a:t>
            </a:r>
            <a:r>
              <a:rPr lang="en" sz="1200">
                <a:solidFill>
                  <a:srgbClr val="642A8F"/>
                </a:solidFill>
                <a:uFill>
                  <a:noFill/>
                </a:uFill>
                <a:latin typeface="Times New Roman"/>
                <a:ea typeface="Times New Roman"/>
                <a:cs typeface="Times New Roman"/>
                <a:sym typeface="Times New Roman"/>
                <a:hlinkClick r:id="rId11">
                  <a:extLst>
                    <a:ext uri="{A12FA001-AC4F-418D-AE19-62706E023703}">
                      <ahyp:hlinkClr val="tx"/>
                    </a:ext>
                  </a:extLst>
                </a:hlinkClick>
              </a:rPr>
              <a:t>PMC free article</a:t>
            </a:r>
            <a:r>
              <a:rPr lang="en" sz="1200">
                <a:solidFill>
                  <a:schemeClr val="dk1"/>
                </a:solidFill>
                <a:latin typeface="Times New Roman"/>
                <a:ea typeface="Times New Roman"/>
                <a:cs typeface="Times New Roman"/>
                <a:sym typeface="Times New Roman"/>
              </a:rPr>
              <a:t>] [</a:t>
            </a:r>
            <a:r>
              <a:rPr lang="en" sz="1200">
                <a:solidFill>
                  <a:srgbClr val="642A8F"/>
                </a:solidFill>
                <a:uFill>
                  <a:noFill/>
                </a:uFill>
                <a:latin typeface="Times New Roman"/>
                <a:ea typeface="Times New Roman"/>
                <a:cs typeface="Times New Roman"/>
                <a:sym typeface="Times New Roman"/>
                <a:hlinkClick r:id="rId12">
                  <a:extLst>
                    <a:ext uri="{A12FA001-AC4F-418D-AE19-62706E023703}">
                      <ahyp:hlinkClr val="tx"/>
                    </a:ext>
                  </a:extLst>
                </a:hlinkClick>
              </a:rPr>
              <a:t>PubMed</a:t>
            </a:r>
            <a:r>
              <a:rPr lang="en" sz="1200">
                <a:solidFill>
                  <a:schemeClr val="dk1"/>
                </a:solidFill>
                <a:latin typeface="Times New Roman"/>
                <a:ea typeface="Times New Roman"/>
                <a:cs typeface="Times New Roman"/>
                <a:sym typeface="Times New Roman"/>
              </a:rPr>
              <a:t>] [</a:t>
            </a:r>
            <a:r>
              <a:rPr lang="en" sz="1200">
                <a:solidFill>
                  <a:srgbClr val="642A8F"/>
                </a:solidFill>
                <a:uFill>
                  <a:noFill/>
                </a:uFill>
                <a:latin typeface="Times New Roman"/>
                <a:ea typeface="Times New Roman"/>
                <a:cs typeface="Times New Roman"/>
                <a:sym typeface="Times New Roman"/>
                <a:hlinkClick r:id="rId13">
                  <a:extLst>
                    <a:ext uri="{A12FA001-AC4F-418D-AE19-62706E023703}">
                      <ahyp:hlinkClr val="tx"/>
                    </a:ext>
                  </a:extLst>
                </a:hlinkClick>
              </a:rPr>
              <a:t>Google Scholar</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5. Lee K.S., Mayo J.R., Mehta A.C., Powell C.A., Rubin G.D., Prokop C.M.S., Travis W.D. Incidental Pulmonary Nodules Detected on CT Images: Fleischner 2017. Radiology. 2017;284:228–243. [</a:t>
            </a:r>
            <a:r>
              <a:rPr lang="en" sz="1200">
                <a:solidFill>
                  <a:srgbClr val="642A8F"/>
                </a:solidFill>
                <a:uFill>
                  <a:noFill/>
                </a:uFill>
                <a:latin typeface="Times New Roman"/>
                <a:ea typeface="Times New Roman"/>
                <a:cs typeface="Times New Roman"/>
                <a:sym typeface="Times New Roman"/>
                <a:hlinkClick r:id="rId14">
                  <a:extLst>
                    <a:ext uri="{A12FA001-AC4F-418D-AE19-62706E023703}">
                      <ahyp:hlinkClr val="tx"/>
                    </a:ext>
                  </a:extLst>
                </a:hlinkClick>
              </a:rPr>
              <a:t>PubMed</a:t>
            </a:r>
            <a:r>
              <a:rPr lang="en" sz="1200">
                <a:solidFill>
                  <a:schemeClr val="dk1"/>
                </a:solidFill>
                <a:latin typeface="Times New Roman"/>
                <a:ea typeface="Times New Roman"/>
                <a:cs typeface="Times New Roman"/>
                <a:sym typeface="Times New Roman"/>
              </a:rPr>
              <a:t>] [</a:t>
            </a:r>
            <a:r>
              <a:rPr lang="en" sz="1200">
                <a:solidFill>
                  <a:srgbClr val="642A8F"/>
                </a:solidFill>
                <a:uFill>
                  <a:noFill/>
                </a:uFill>
                <a:latin typeface="Times New Roman"/>
                <a:ea typeface="Times New Roman"/>
                <a:cs typeface="Times New Roman"/>
                <a:sym typeface="Times New Roman"/>
                <a:hlinkClick r:id="rId15">
                  <a:extLst>
                    <a:ext uri="{A12FA001-AC4F-418D-AE19-62706E023703}">
                      <ahyp:hlinkClr val="tx"/>
                    </a:ext>
                  </a:extLst>
                </a:hlinkClick>
              </a:rPr>
              <a:t>Google Scholar</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idx="1" type="body"/>
          </p:nvPr>
        </p:nvSpPr>
        <p:spPr>
          <a:xfrm>
            <a:off x="311700" y="402400"/>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80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6. Diederich S., Heindel W., Beyer F., Ludwig K., Wormanns D. Detection of pulmonary nodules at multirow-detector CT: Effectiveness of double reading to improve sensitivity at standard-dose and low-dose chest CT. Eur. Radiol. 2004;15:14–22. [</a:t>
            </a:r>
            <a:r>
              <a:rPr lang="en" sz="1200" u="sng">
                <a:solidFill>
                  <a:srgbClr val="642A8F"/>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PubMed</a:t>
            </a:r>
            <a:r>
              <a:rPr lang="en" sz="1200">
                <a:solidFill>
                  <a:schemeClr val="dk1"/>
                </a:solidFill>
                <a:highlight>
                  <a:srgbClr val="FFFFFF"/>
                </a:highlight>
                <a:latin typeface="Times New Roman"/>
                <a:ea typeface="Times New Roman"/>
                <a:cs typeface="Times New Roman"/>
                <a:sym typeface="Times New Roman"/>
              </a:rPr>
              <a:t>] [</a:t>
            </a:r>
            <a:r>
              <a:rPr lang="en" sz="1200" u="sng">
                <a:solidFill>
                  <a:srgbClr val="642A8F"/>
                </a:solidFill>
                <a:highlight>
                  <a:srgbClr val="FFFFFF"/>
                </a:highlight>
                <a:latin typeface="Times New Roman"/>
                <a:ea typeface="Times New Roman"/>
                <a:cs typeface="Times New Roman"/>
                <a:sym typeface="Times New Roman"/>
                <a:hlinkClick r:id="rId4">
                  <a:extLst>
                    <a:ext uri="{A12FA001-AC4F-418D-AE19-62706E023703}">
                      <ahyp:hlinkClr val="tx"/>
                    </a:ext>
                  </a:extLst>
                </a:hlinkClick>
              </a:rPr>
              <a:t>Google Scholar</a:t>
            </a:r>
            <a:r>
              <a:rPr lang="en" sz="1200">
                <a:solidFill>
                  <a:schemeClr val="dk1"/>
                </a:solidFill>
                <a:highlight>
                  <a:srgbClr val="FFFFFF"/>
                </a:highlight>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7. Demir Ö., Çamurcu A.Y. Computer-aided detection of lung nodules using outer surface features. Bio-Med. Mater. Eng. 2015;26:S1213–S1222. doi: 10.3233/BME-151418. [</a:t>
            </a:r>
            <a:r>
              <a:rPr lang="en" sz="1200">
                <a:solidFill>
                  <a:srgbClr val="642A8F"/>
                </a:solidFill>
                <a:uFill>
                  <a:noFill/>
                </a:uFill>
                <a:latin typeface="Times New Roman"/>
                <a:ea typeface="Times New Roman"/>
                <a:cs typeface="Times New Roman"/>
                <a:sym typeface="Times New Roman"/>
                <a:hlinkClick r:id="rId5">
                  <a:extLst>
                    <a:ext uri="{A12FA001-AC4F-418D-AE19-62706E023703}">
                      <ahyp:hlinkClr val="tx"/>
                    </a:ext>
                  </a:extLst>
                </a:hlinkClick>
              </a:rPr>
              <a:t>PubMed</a:t>
            </a:r>
            <a:r>
              <a:rPr lang="en" sz="1200">
                <a:solidFill>
                  <a:schemeClr val="dk1"/>
                </a:solidFill>
                <a:latin typeface="Times New Roman"/>
                <a:ea typeface="Times New Roman"/>
                <a:cs typeface="Times New Roman"/>
                <a:sym typeface="Times New Roman"/>
              </a:rPr>
              <a:t>]  [</a:t>
            </a:r>
            <a:r>
              <a:rPr lang="en" sz="1200">
                <a:solidFill>
                  <a:srgbClr val="642A8F"/>
                </a:solidFill>
                <a:uFill>
                  <a:noFill/>
                </a:uFill>
                <a:latin typeface="Times New Roman"/>
                <a:ea typeface="Times New Roman"/>
                <a:cs typeface="Times New Roman"/>
                <a:sym typeface="Times New Roman"/>
                <a:hlinkClick r:id="rId6">
                  <a:extLst>
                    <a:ext uri="{A12FA001-AC4F-418D-AE19-62706E023703}">
                      <ahyp:hlinkClr val="tx"/>
                    </a:ext>
                  </a:extLst>
                </a:hlinkClick>
              </a:rPr>
              <a:t>Google Scholar</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8. Bogoni L., Ko J.P., Alpert J., Anand V., Fantauzzi J., Florin C.H., Koo C.W., Mason D., Rom W., Shiau M., et al. Impact of a computer-aided detection (CAD) system integrated into a picture archiving and communication system (PACS) on reader sensitivity and efficiency for the detection of lung nodules in thoracic CT exams. J. Digit. Imaging. 2012;25:771–781. doi: 10.1007/s10278-012-9496-0. [</a:t>
            </a:r>
            <a:r>
              <a:rPr lang="en" sz="1200">
                <a:solidFill>
                  <a:srgbClr val="642A8F"/>
                </a:solidFill>
                <a:uFill>
                  <a:noFill/>
                </a:uFill>
                <a:latin typeface="Times New Roman"/>
                <a:ea typeface="Times New Roman"/>
                <a:cs typeface="Times New Roman"/>
                <a:sym typeface="Times New Roman"/>
                <a:hlinkClick r:id="rId7">
                  <a:extLst>
                    <a:ext uri="{A12FA001-AC4F-418D-AE19-62706E023703}">
                      <ahyp:hlinkClr val="tx"/>
                    </a:ext>
                  </a:extLst>
                </a:hlinkClick>
              </a:rPr>
              <a:t>PMC free article</a:t>
            </a:r>
            <a:r>
              <a:rPr lang="en" sz="1200">
                <a:solidFill>
                  <a:schemeClr val="dk1"/>
                </a:solidFill>
                <a:latin typeface="Times New Roman"/>
                <a:ea typeface="Times New Roman"/>
                <a:cs typeface="Times New Roman"/>
                <a:sym typeface="Times New Roman"/>
              </a:rPr>
              <a:t>] [</a:t>
            </a:r>
            <a:r>
              <a:rPr lang="en" sz="1200">
                <a:solidFill>
                  <a:srgbClr val="642A8F"/>
                </a:solidFill>
                <a:uFill>
                  <a:noFill/>
                </a:uFill>
                <a:latin typeface="Times New Roman"/>
                <a:ea typeface="Times New Roman"/>
                <a:cs typeface="Times New Roman"/>
                <a:sym typeface="Times New Roman"/>
                <a:hlinkClick r:id="rId8">
                  <a:extLst>
                    <a:ext uri="{A12FA001-AC4F-418D-AE19-62706E023703}">
                      <ahyp:hlinkClr val="tx"/>
                    </a:ext>
                  </a:extLst>
                </a:hlinkClick>
              </a:rPr>
              <a:t>PubMed</a:t>
            </a:r>
            <a:r>
              <a:rPr lang="en" sz="1200">
                <a:solidFill>
                  <a:schemeClr val="dk1"/>
                </a:solidFill>
                <a:latin typeface="Times New Roman"/>
                <a:ea typeface="Times New Roman"/>
                <a:cs typeface="Times New Roman"/>
                <a:sym typeface="Times New Roman"/>
              </a:rPr>
              <a:t>] [</a:t>
            </a:r>
            <a:r>
              <a:rPr lang="en" sz="1200">
                <a:solidFill>
                  <a:srgbClr val="642A8F"/>
                </a:solidFill>
                <a:uFill>
                  <a:noFill/>
                </a:uFill>
                <a:latin typeface="Times New Roman"/>
                <a:ea typeface="Times New Roman"/>
                <a:cs typeface="Times New Roman"/>
                <a:sym typeface="Times New Roman"/>
                <a:hlinkClick r:id="rId9">
                  <a:extLst>
                    <a:ext uri="{A12FA001-AC4F-418D-AE19-62706E023703}">
                      <ahyp:hlinkClr val="tx"/>
                    </a:ext>
                  </a:extLst>
                </a:hlinkClick>
              </a:rPr>
              <a:t>Google Scholar</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9. Al Mohammad B., Brennan P.C., Mello-Thoms C. A review of lung cancer screening and the role of computer-aided detection. Clin. Radiol. 2017;72:433–442. doi: 10.1016/j.crad.2017.01.002. [</a:t>
            </a:r>
            <a:r>
              <a:rPr lang="en" sz="1200">
                <a:solidFill>
                  <a:srgbClr val="642A8F"/>
                </a:solidFill>
                <a:uFill>
                  <a:noFill/>
                </a:uFill>
                <a:latin typeface="Times New Roman"/>
                <a:ea typeface="Times New Roman"/>
                <a:cs typeface="Times New Roman"/>
                <a:sym typeface="Times New Roman"/>
                <a:hlinkClick r:id="rId10">
                  <a:extLst>
                    <a:ext uri="{A12FA001-AC4F-418D-AE19-62706E023703}">
                      <ahyp:hlinkClr val="tx"/>
                    </a:ext>
                  </a:extLst>
                </a:hlinkClick>
              </a:rPr>
              <a:t>PubMed</a:t>
            </a:r>
            <a:r>
              <a:rPr lang="en" sz="1200">
                <a:solidFill>
                  <a:schemeClr val="dk1"/>
                </a:solidFill>
                <a:latin typeface="Times New Roman"/>
                <a:ea typeface="Times New Roman"/>
                <a:cs typeface="Times New Roman"/>
                <a:sym typeface="Times New Roman"/>
              </a:rPr>
              <a:t>] [</a:t>
            </a:r>
            <a:r>
              <a:rPr lang="en" sz="1200">
                <a:solidFill>
                  <a:srgbClr val="642A8F"/>
                </a:solidFill>
                <a:uFill>
                  <a:noFill/>
                </a:uFill>
                <a:latin typeface="Times New Roman"/>
                <a:ea typeface="Times New Roman"/>
                <a:cs typeface="Times New Roman"/>
                <a:sym typeface="Times New Roman"/>
                <a:hlinkClick r:id="rId11">
                  <a:extLst>
                    <a:ext uri="{A12FA001-AC4F-418D-AE19-62706E023703}">
                      <ahyp:hlinkClr val="tx"/>
                    </a:ext>
                  </a:extLst>
                </a:hlinkClick>
              </a:rPr>
              <a:t>Google Scholar</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10. Automated Lung Nodule Detection and Classification Using Deep Learning Combined with Multiple Strategies. Nasraullah Nasrullah, Jun Sang, Mohammad S. Alam, Muhammad Mateen, Bin Cai and Haibo Hu. [</a:t>
            </a:r>
            <a:r>
              <a:rPr lang="en" sz="1200" u="sng">
                <a:solidFill>
                  <a:srgbClr val="1155CC"/>
                </a:solidFill>
                <a:latin typeface="Times New Roman"/>
                <a:ea typeface="Times New Roman"/>
                <a:cs typeface="Times New Roman"/>
                <a:sym typeface="Times New Roman"/>
                <a:hlinkClick r:id="rId12">
                  <a:extLst>
                    <a:ext uri="{A12FA001-AC4F-418D-AE19-62706E023703}">
                      <ahyp:hlinkClr val="tx"/>
                    </a:ext>
                  </a:extLst>
                </a:hlinkClick>
              </a:rPr>
              <a:t>PMC</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idx="1" type="body"/>
          </p:nvPr>
        </p:nvSpPr>
        <p:spPr>
          <a:xfrm>
            <a:off x="311700" y="263075"/>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80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11. Setio A.A.A., Traverso A., de Bel T., Berens M.S.N., van den Bogaard C., Cerello P., Chen H., Dou Q., Fantacci M.E., Geurts B., et al. Validation, comparison, and combination of algorithms for automatic detection of pulmonary nodules in computed tomography images: The LUNA16 challenge. Med. Image Anal. 2017;42:1–13. doi: 10.1016/j.media.2017.06.015. [</a:t>
            </a:r>
            <a:r>
              <a:rPr lang="en" sz="1200" u="sng">
                <a:solidFill>
                  <a:srgbClr val="642A8F"/>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PubMed</a:t>
            </a:r>
            <a:r>
              <a:rPr lang="en" sz="1200">
                <a:solidFill>
                  <a:schemeClr val="dk1"/>
                </a:solidFill>
                <a:highlight>
                  <a:srgbClr val="FFFFFF"/>
                </a:highlight>
                <a:latin typeface="Times New Roman"/>
                <a:ea typeface="Times New Roman"/>
                <a:cs typeface="Times New Roman"/>
                <a:sym typeface="Times New Roman"/>
              </a:rPr>
              <a:t>] [</a:t>
            </a:r>
            <a:r>
              <a:rPr lang="en" sz="1200" u="sng">
                <a:solidFill>
                  <a:srgbClr val="642A8F"/>
                </a:solidFill>
                <a:highlight>
                  <a:srgbClr val="FFFFFF"/>
                </a:highlight>
                <a:latin typeface="Times New Roman"/>
                <a:ea typeface="Times New Roman"/>
                <a:cs typeface="Times New Roman"/>
                <a:sym typeface="Times New Roman"/>
                <a:hlinkClick r:id="rId4">
                  <a:extLst>
                    <a:ext uri="{A12FA001-AC4F-418D-AE19-62706E023703}">
                      <ahyp:hlinkClr val="tx"/>
                    </a:ext>
                  </a:extLst>
                </a:hlinkClick>
              </a:rPr>
              <a:t>Google Scholar</a:t>
            </a:r>
            <a:r>
              <a:rPr lang="en" sz="1200">
                <a:solidFill>
                  <a:schemeClr val="dk1"/>
                </a:solidFill>
                <a:highlight>
                  <a:srgbClr val="FFFFFF"/>
                </a:highlight>
                <a:latin typeface="Times New Roman"/>
                <a:ea typeface="Times New Roman"/>
                <a:cs typeface="Times New Roman"/>
                <a:sym typeface="Times New Roman"/>
              </a:rPr>
              <a:t>]</a:t>
            </a:r>
            <a:endParaRPr sz="1200">
              <a:solidFill>
                <a:schemeClr val="dk1"/>
              </a:solidFill>
              <a:highlight>
                <a:srgbClr val="FFFFFF"/>
              </a:highlight>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12. Zhu W., Liu C., Fan W., Xie X. DeepLung: Deep 3D dual path nets for automated pulmonary nodule detection and classification; Proceedings of the IEEE Winter Conference on Applications of Computer Vision (WACV); Lake Tahoe, NV, USA. 12–15 March 2018; pp. 673–681. [</a:t>
            </a:r>
            <a:r>
              <a:rPr lang="en" sz="1200" u="sng">
                <a:solidFill>
                  <a:srgbClr val="642A8F"/>
                </a:solidFill>
                <a:highlight>
                  <a:srgbClr val="FFFFFF"/>
                </a:highlight>
                <a:latin typeface="Times New Roman"/>
                <a:ea typeface="Times New Roman"/>
                <a:cs typeface="Times New Roman"/>
                <a:sym typeface="Times New Roman"/>
                <a:hlinkClick r:id="rId5">
                  <a:extLst>
                    <a:ext uri="{A12FA001-AC4F-418D-AE19-62706E023703}">
                      <ahyp:hlinkClr val="tx"/>
                    </a:ext>
                  </a:extLst>
                </a:hlinkClick>
              </a:rPr>
              <a:t>Google Scholar</a:t>
            </a:r>
            <a:r>
              <a:rPr lang="en" sz="1200">
                <a:solidFill>
                  <a:schemeClr val="dk1"/>
                </a:solidFill>
                <a:highlight>
                  <a:srgbClr val="FFFFFF"/>
                </a:highlight>
                <a:latin typeface="Times New Roman"/>
                <a:ea typeface="Times New Roman"/>
                <a:cs typeface="Times New Roman"/>
                <a:sym typeface="Times New Roman"/>
              </a:rPr>
              <a:t>]</a:t>
            </a:r>
            <a:endParaRPr sz="1200">
              <a:solidFill>
                <a:schemeClr val="dk1"/>
              </a:solidFill>
              <a:highlight>
                <a:srgbClr val="FFFFFF"/>
              </a:highlight>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13. Ren S., He K., Girshick R., Sun J. Faster R-CNN: Towards real-time object detection with region proposal networks. IEEE Trans. Pattern Anal. Mach. Intell. 2017;39:1137–1149. doi: 10.1109/TPAMI.2016.2577031. [</a:t>
            </a:r>
            <a:r>
              <a:rPr lang="en" sz="1200" u="sng">
                <a:solidFill>
                  <a:srgbClr val="642A8F"/>
                </a:solidFill>
                <a:highlight>
                  <a:srgbClr val="FFFFFF"/>
                </a:highlight>
                <a:latin typeface="Times New Roman"/>
                <a:ea typeface="Times New Roman"/>
                <a:cs typeface="Times New Roman"/>
                <a:sym typeface="Times New Roman"/>
                <a:hlinkClick r:id="rId6">
                  <a:extLst>
                    <a:ext uri="{A12FA001-AC4F-418D-AE19-62706E023703}">
                      <ahyp:hlinkClr val="tx"/>
                    </a:ext>
                  </a:extLst>
                </a:hlinkClick>
              </a:rPr>
              <a:t>PubMed</a:t>
            </a:r>
            <a:r>
              <a:rPr lang="en" sz="1200">
                <a:solidFill>
                  <a:schemeClr val="dk1"/>
                </a:solidFill>
                <a:highlight>
                  <a:srgbClr val="FFFFFF"/>
                </a:highlight>
                <a:latin typeface="Times New Roman"/>
                <a:ea typeface="Times New Roman"/>
                <a:cs typeface="Times New Roman"/>
                <a:sym typeface="Times New Roman"/>
              </a:rPr>
              <a:t>] [</a:t>
            </a:r>
            <a:r>
              <a:rPr lang="en" sz="1200" u="sng">
                <a:solidFill>
                  <a:srgbClr val="642A8F"/>
                </a:solidFill>
                <a:highlight>
                  <a:srgbClr val="FFFFFF"/>
                </a:highlight>
                <a:latin typeface="Times New Roman"/>
                <a:ea typeface="Times New Roman"/>
                <a:cs typeface="Times New Roman"/>
                <a:sym typeface="Times New Roman"/>
                <a:hlinkClick r:id="rId7">
                  <a:extLst>
                    <a:ext uri="{A12FA001-AC4F-418D-AE19-62706E023703}">
                      <ahyp:hlinkClr val="tx"/>
                    </a:ext>
                  </a:extLst>
                </a:hlinkClick>
              </a:rPr>
              <a:t>Google Scholar</a:t>
            </a:r>
            <a:r>
              <a:rPr lang="en" sz="1200">
                <a:solidFill>
                  <a:schemeClr val="dk1"/>
                </a:solidFill>
                <a:highlight>
                  <a:srgbClr val="FFFFFF"/>
                </a:highlight>
                <a:latin typeface="Times New Roman"/>
                <a:ea typeface="Times New Roman"/>
                <a:cs typeface="Times New Roman"/>
                <a:sym typeface="Times New Roman"/>
              </a:rPr>
              <a:t>]</a:t>
            </a:r>
            <a:endParaRPr sz="1200">
              <a:solidFill>
                <a:schemeClr val="dk1"/>
              </a:solidFill>
              <a:highlight>
                <a:srgbClr val="FFFFFF"/>
              </a:highlight>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14. Jiang H., Ma H., Qian W., Gao M., Li Y. An automatic detection system of lung nodules based on a multigroup patch-based deep learning network. IEEE J. Biomed. Heal. Inform. 2018;22:1227–1237. doi: 10.1109/JBHI.2017.2725903. [</a:t>
            </a:r>
            <a:r>
              <a:rPr lang="en" sz="1200" u="sng">
                <a:solidFill>
                  <a:srgbClr val="642A8F"/>
                </a:solidFill>
                <a:highlight>
                  <a:srgbClr val="FFFFFF"/>
                </a:highlight>
                <a:latin typeface="Times New Roman"/>
                <a:ea typeface="Times New Roman"/>
                <a:cs typeface="Times New Roman"/>
                <a:sym typeface="Times New Roman"/>
                <a:hlinkClick r:id="rId8">
                  <a:extLst>
                    <a:ext uri="{A12FA001-AC4F-418D-AE19-62706E023703}">
                      <ahyp:hlinkClr val="tx"/>
                    </a:ext>
                  </a:extLst>
                </a:hlinkClick>
              </a:rPr>
              <a:t>PubMed</a:t>
            </a:r>
            <a:r>
              <a:rPr lang="en" sz="1200">
                <a:solidFill>
                  <a:schemeClr val="dk1"/>
                </a:solidFill>
                <a:highlight>
                  <a:srgbClr val="FFFFFF"/>
                </a:highlight>
                <a:latin typeface="Times New Roman"/>
                <a:ea typeface="Times New Roman"/>
                <a:cs typeface="Times New Roman"/>
                <a:sym typeface="Times New Roman"/>
              </a:rPr>
              <a:t>] [</a:t>
            </a:r>
            <a:r>
              <a:rPr lang="en" sz="1200" u="sng">
                <a:solidFill>
                  <a:srgbClr val="642A8F"/>
                </a:solidFill>
                <a:highlight>
                  <a:srgbClr val="FFFFFF"/>
                </a:highlight>
                <a:latin typeface="Times New Roman"/>
                <a:ea typeface="Times New Roman"/>
                <a:cs typeface="Times New Roman"/>
                <a:sym typeface="Times New Roman"/>
                <a:hlinkClick r:id="rId9">
                  <a:extLst>
                    <a:ext uri="{A12FA001-AC4F-418D-AE19-62706E023703}">
                      <ahyp:hlinkClr val="tx"/>
                    </a:ext>
                  </a:extLst>
                </a:hlinkClick>
              </a:rPr>
              <a:t>Google Scholar</a:t>
            </a:r>
            <a:r>
              <a:rPr lang="en" sz="1200">
                <a:solidFill>
                  <a:schemeClr val="dk1"/>
                </a:solidFill>
                <a:highlight>
                  <a:srgbClr val="FFFFFF"/>
                </a:highlight>
                <a:latin typeface="Times New Roman"/>
                <a:ea typeface="Times New Roman"/>
                <a:cs typeface="Times New Roman"/>
                <a:sym typeface="Times New Roman"/>
              </a:rPr>
              <a:t>]</a:t>
            </a:r>
            <a:endParaRPr sz="1200">
              <a:solidFill>
                <a:schemeClr val="dk1"/>
              </a:solidFill>
              <a:highlight>
                <a:srgbClr val="FFFFFF"/>
              </a:highlight>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15. Masood A., Sheng B., Li P., Hou X., Wei X., Qin J., Feng D. Computer-Assisted Decision Support System in Pulmonary Cancer detection and stage classification on CT images. J. Biomed. Inform. 2018;79:117–128. doi: 10.1016/j.jbi.2018.01.005. [</a:t>
            </a:r>
            <a:r>
              <a:rPr lang="en" sz="1200" u="sng">
                <a:solidFill>
                  <a:srgbClr val="642A8F"/>
                </a:solidFill>
                <a:highlight>
                  <a:srgbClr val="FFFFFF"/>
                </a:highlight>
                <a:latin typeface="Times New Roman"/>
                <a:ea typeface="Times New Roman"/>
                <a:cs typeface="Times New Roman"/>
                <a:sym typeface="Times New Roman"/>
                <a:hlinkClick r:id="rId10">
                  <a:extLst>
                    <a:ext uri="{A12FA001-AC4F-418D-AE19-62706E023703}">
                      <ahyp:hlinkClr val="tx"/>
                    </a:ext>
                  </a:extLst>
                </a:hlinkClick>
              </a:rPr>
              <a:t>PubMed</a:t>
            </a:r>
            <a:r>
              <a:rPr lang="en" sz="1200">
                <a:solidFill>
                  <a:schemeClr val="dk1"/>
                </a:solidFill>
                <a:highlight>
                  <a:srgbClr val="FFFFFF"/>
                </a:highlight>
                <a:latin typeface="Times New Roman"/>
                <a:ea typeface="Times New Roman"/>
                <a:cs typeface="Times New Roman"/>
                <a:sym typeface="Times New Roman"/>
              </a:rPr>
              <a:t>] [</a:t>
            </a:r>
            <a:r>
              <a:rPr lang="en" sz="1200" u="sng">
                <a:solidFill>
                  <a:srgbClr val="642A8F"/>
                </a:solidFill>
                <a:highlight>
                  <a:srgbClr val="FFFFFF"/>
                </a:highlight>
                <a:latin typeface="Times New Roman"/>
                <a:ea typeface="Times New Roman"/>
                <a:cs typeface="Times New Roman"/>
                <a:sym typeface="Times New Roman"/>
                <a:hlinkClick r:id="rId11">
                  <a:extLst>
                    <a:ext uri="{A12FA001-AC4F-418D-AE19-62706E023703}">
                      <ahyp:hlinkClr val="tx"/>
                    </a:ext>
                  </a:extLst>
                </a:hlinkClick>
              </a:rPr>
              <a:t>Google Scholar</a:t>
            </a:r>
            <a:r>
              <a:rPr lang="en" sz="1200">
                <a:solidFill>
                  <a:schemeClr val="dk1"/>
                </a:solidFill>
                <a:highlight>
                  <a:srgbClr val="FFFFFF"/>
                </a:highlight>
                <a:latin typeface="Times New Roman"/>
                <a:ea typeface="Times New Roman"/>
                <a:cs typeface="Times New Roman"/>
                <a:sym typeface="Times New Roman"/>
              </a:rPr>
              <a:t>]</a:t>
            </a:r>
            <a:endParaRPr sz="1200">
              <a:solidFill>
                <a:schemeClr val="dk1"/>
              </a:solidFill>
              <a:highlight>
                <a:srgbClr val="FFFFFF"/>
              </a:highlight>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ph idx="1" type="body"/>
          </p:nvPr>
        </p:nvSpPr>
        <p:spPr>
          <a:xfrm>
            <a:off x="311700" y="225025"/>
            <a:ext cx="8520600" cy="4344000"/>
          </a:xfrm>
          <a:prstGeom prst="rect">
            <a:avLst/>
          </a:prstGeom>
        </p:spPr>
        <p:txBody>
          <a:bodyPr anchorCtr="0" anchor="t" bIns="91425" lIns="91425" spcFirstLastPara="1" rIns="91425" wrap="square" tIns="91425">
            <a:noAutofit/>
          </a:bodyPr>
          <a:lstStyle/>
          <a:p>
            <a:pPr indent="0" lvl="0" marL="0" rtl="0" algn="just">
              <a:lnSpc>
                <a:spcPct val="150000"/>
              </a:lnSpc>
              <a:spcBef>
                <a:spcPts val="80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16. Gu Y., Lu X., Yang L., Zhang B., Yu D., Zhao Y., Gao L., Wu L., Zhou T. Automatic lung nodule detection using a 3D deep convolutional neural network combined with a multi-scale prediction strategy in chest CTs. Comput. Biol. Med. 2018;103:220–231. doi: 10.1016/j.compbiomed.2018.10.011. [</a:t>
            </a:r>
            <a:r>
              <a:rPr lang="en" sz="1200" u="sng">
                <a:solidFill>
                  <a:srgbClr val="642A8F"/>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PubMed</a:t>
            </a:r>
            <a:r>
              <a:rPr lang="en" sz="1200">
                <a:solidFill>
                  <a:schemeClr val="dk1"/>
                </a:solidFill>
                <a:highlight>
                  <a:srgbClr val="FFFFFF"/>
                </a:highlight>
                <a:latin typeface="Times New Roman"/>
                <a:ea typeface="Times New Roman"/>
                <a:cs typeface="Times New Roman"/>
                <a:sym typeface="Times New Roman"/>
              </a:rPr>
              <a:t>] [</a:t>
            </a:r>
            <a:r>
              <a:rPr lang="en" sz="1200" u="sng">
                <a:solidFill>
                  <a:srgbClr val="642A8F"/>
                </a:solidFill>
                <a:highlight>
                  <a:srgbClr val="FFFFFF"/>
                </a:highlight>
                <a:latin typeface="Times New Roman"/>
                <a:ea typeface="Times New Roman"/>
                <a:cs typeface="Times New Roman"/>
                <a:sym typeface="Times New Roman"/>
                <a:hlinkClick r:id="rId4">
                  <a:extLst>
                    <a:ext uri="{A12FA001-AC4F-418D-AE19-62706E023703}">
                      <ahyp:hlinkClr val="tx"/>
                    </a:ext>
                  </a:extLst>
                </a:hlinkClick>
              </a:rPr>
              <a:t>CrossRef</a:t>
            </a:r>
            <a:r>
              <a:rPr lang="en" sz="1200">
                <a:solidFill>
                  <a:schemeClr val="dk1"/>
                </a:solidFill>
                <a:highlight>
                  <a:srgbClr val="FFFFFF"/>
                </a:highlight>
                <a:latin typeface="Times New Roman"/>
                <a:ea typeface="Times New Roman"/>
                <a:cs typeface="Times New Roman"/>
                <a:sym typeface="Times New Roman"/>
              </a:rPr>
              <a:t>] [</a:t>
            </a:r>
            <a:r>
              <a:rPr lang="en" sz="1200" u="sng">
                <a:solidFill>
                  <a:srgbClr val="642A8F"/>
                </a:solidFill>
                <a:highlight>
                  <a:srgbClr val="FFFFFF"/>
                </a:highlight>
                <a:latin typeface="Times New Roman"/>
                <a:ea typeface="Times New Roman"/>
                <a:cs typeface="Times New Roman"/>
                <a:sym typeface="Times New Roman"/>
                <a:hlinkClick r:id="rId5">
                  <a:extLst>
                    <a:ext uri="{A12FA001-AC4F-418D-AE19-62706E023703}">
                      <ahyp:hlinkClr val="tx"/>
                    </a:ext>
                  </a:extLst>
                </a:hlinkClick>
              </a:rPr>
              <a:t>Google Scholar</a:t>
            </a:r>
            <a:r>
              <a:rPr lang="en" sz="1200">
                <a:solidFill>
                  <a:schemeClr val="dk1"/>
                </a:solidFill>
                <a:highlight>
                  <a:srgbClr val="FFFFFF"/>
                </a:highlight>
                <a:latin typeface="Times New Roman"/>
                <a:ea typeface="Times New Roman"/>
                <a:cs typeface="Times New Roman"/>
                <a:sym typeface="Times New Roman"/>
              </a:rPr>
              <a:t>]</a:t>
            </a:r>
            <a:endParaRPr sz="1200">
              <a:solidFill>
                <a:schemeClr val="dk1"/>
              </a:solidFill>
              <a:highlight>
                <a:srgbClr val="FFFFFF"/>
              </a:highlight>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17. Yu L., Dou Q., Chen H., Heng P.-A., Qin J. Multilevel contextual 3-D CNNs for false positive reduction in pulmonary nodule detection. IEEE Trans. Biomed. Eng. 2016;64:1558–1567. [</a:t>
            </a:r>
            <a:r>
              <a:rPr lang="en" sz="1200" u="sng">
                <a:solidFill>
                  <a:srgbClr val="642A8F"/>
                </a:solidFill>
                <a:highlight>
                  <a:srgbClr val="FFFFFF"/>
                </a:highlight>
                <a:latin typeface="Times New Roman"/>
                <a:ea typeface="Times New Roman"/>
                <a:cs typeface="Times New Roman"/>
                <a:sym typeface="Times New Roman"/>
                <a:hlinkClick r:id="rId6">
                  <a:extLst>
                    <a:ext uri="{A12FA001-AC4F-418D-AE19-62706E023703}">
                      <ahyp:hlinkClr val="tx"/>
                    </a:ext>
                  </a:extLst>
                </a:hlinkClick>
              </a:rPr>
              <a:t>PubMed</a:t>
            </a:r>
            <a:r>
              <a:rPr lang="en" sz="1200">
                <a:solidFill>
                  <a:schemeClr val="dk1"/>
                </a:solidFill>
                <a:highlight>
                  <a:srgbClr val="FFFFFF"/>
                </a:highlight>
                <a:latin typeface="Times New Roman"/>
                <a:ea typeface="Times New Roman"/>
                <a:cs typeface="Times New Roman"/>
                <a:sym typeface="Times New Roman"/>
              </a:rPr>
              <a:t>] [</a:t>
            </a:r>
            <a:r>
              <a:rPr lang="en" sz="1200" u="sng">
                <a:solidFill>
                  <a:srgbClr val="642A8F"/>
                </a:solidFill>
                <a:highlight>
                  <a:srgbClr val="FFFFFF"/>
                </a:highlight>
                <a:latin typeface="Times New Roman"/>
                <a:ea typeface="Times New Roman"/>
                <a:cs typeface="Times New Roman"/>
                <a:sym typeface="Times New Roman"/>
                <a:hlinkClick r:id="rId7">
                  <a:extLst>
                    <a:ext uri="{A12FA001-AC4F-418D-AE19-62706E023703}">
                      <ahyp:hlinkClr val="tx"/>
                    </a:ext>
                  </a:extLst>
                </a:hlinkClick>
              </a:rPr>
              <a:t>Google Scholar</a:t>
            </a:r>
            <a:r>
              <a:rPr lang="en" sz="1200">
                <a:solidFill>
                  <a:schemeClr val="dk1"/>
                </a:solidFill>
                <a:highlight>
                  <a:srgbClr val="FFFFFF"/>
                </a:highlight>
                <a:latin typeface="Times New Roman"/>
                <a:ea typeface="Times New Roman"/>
                <a:cs typeface="Times New Roman"/>
                <a:sym typeface="Times New Roman"/>
              </a:rPr>
              <a:t>]</a:t>
            </a:r>
            <a:endParaRPr sz="1200">
              <a:solidFill>
                <a:schemeClr val="dk1"/>
              </a:solidFill>
              <a:highlight>
                <a:srgbClr val="FFFFFF"/>
              </a:highlight>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18. Huang G., Liu Z., Van Der Maaten L., Weinberger K.Q. Densely connected convolutional networks; Proceedings of the IEEE conference on computer vision and pattern recognition; Honolulu, HI, USA. 21–26 July 2017; pp. 2261–2269. [</a:t>
            </a:r>
            <a:r>
              <a:rPr lang="en" sz="1200" u="sng">
                <a:solidFill>
                  <a:srgbClr val="642A8F"/>
                </a:solidFill>
                <a:highlight>
                  <a:srgbClr val="FFFFFF"/>
                </a:highlight>
                <a:latin typeface="Times New Roman"/>
                <a:ea typeface="Times New Roman"/>
                <a:cs typeface="Times New Roman"/>
                <a:sym typeface="Times New Roman"/>
                <a:hlinkClick r:id="rId8">
                  <a:extLst>
                    <a:ext uri="{A12FA001-AC4F-418D-AE19-62706E023703}">
                      <ahyp:hlinkClr val="tx"/>
                    </a:ext>
                  </a:extLst>
                </a:hlinkClick>
              </a:rPr>
              <a:t>Google Scholar</a:t>
            </a:r>
            <a:r>
              <a:rPr lang="en" sz="1200">
                <a:solidFill>
                  <a:schemeClr val="dk1"/>
                </a:solidFill>
                <a:highlight>
                  <a:srgbClr val="FFFFFF"/>
                </a:highlight>
                <a:latin typeface="Times New Roman"/>
                <a:ea typeface="Times New Roman"/>
                <a:cs typeface="Times New Roman"/>
                <a:sym typeface="Times New Roman"/>
              </a:rPr>
              <a:t>]</a:t>
            </a:r>
            <a:endParaRPr sz="1200">
              <a:solidFill>
                <a:schemeClr val="dk1"/>
              </a:solidFill>
              <a:highlight>
                <a:srgbClr val="FFFFFF"/>
              </a:highlight>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19. Chen Y., Li J., Xiao H., Jin X., Yan S., Feng J. Advances in Neural Information Processing Systems. NIPS; San Diego, CA, USA: 2017. Dual path networks; pp. 4467–4475. [</a:t>
            </a:r>
            <a:r>
              <a:rPr lang="en" sz="1200" u="sng">
                <a:solidFill>
                  <a:srgbClr val="642A8F"/>
                </a:solidFill>
                <a:highlight>
                  <a:srgbClr val="FFFFFF"/>
                </a:highlight>
                <a:latin typeface="Times New Roman"/>
                <a:ea typeface="Times New Roman"/>
                <a:cs typeface="Times New Roman"/>
                <a:sym typeface="Times New Roman"/>
                <a:hlinkClick r:id="rId9">
                  <a:extLst>
                    <a:ext uri="{A12FA001-AC4F-418D-AE19-62706E023703}">
                      <ahyp:hlinkClr val="tx"/>
                    </a:ext>
                  </a:extLst>
                </a:hlinkClick>
              </a:rPr>
              <a:t>Google Scholar</a:t>
            </a:r>
            <a:r>
              <a:rPr lang="en" sz="1200">
                <a:solidFill>
                  <a:schemeClr val="dk1"/>
                </a:solidFill>
                <a:highlight>
                  <a:srgbClr val="FFFFFF"/>
                </a:highlight>
                <a:latin typeface="Times New Roman"/>
                <a:ea typeface="Times New Roman"/>
                <a:cs typeface="Times New Roman"/>
                <a:sym typeface="Times New Roman"/>
              </a:rPr>
              <a:t>]</a:t>
            </a:r>
            <a:endParaRPr sz="1200">
              <a:solidFill>
                <a:schemeClr val="dk1"/>
              </a:solidFill>
              <a:highlight>
                <a:srgbClr val="FFFFFF"/>
              </a:highlight>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20. Wang W., Li X., Lu T., Yang J. Mixed link networks. aiXiv. 20181802.01808 [</a:t>
            </a:r>
            <a:r>
              <a:rPr lang="en" sz="1200" u="sng">
                <a:solidFill>
                  <a:srgbClr val="642A8F"/>
                </a:solidFill>
                <a:highlight>
                  <a:srgbClr val="FFFFFF"/>
                </a:highlight>
                <a:latin typeface="Times New Roman"/>
                <a:ea typeface="Times New Roman"/>
                <a:cs typeface="Times New Roman"/>
                <a:sym typeface="Times New Roman"/>
                <a:hlinkClick r:id="rId10">
                  <a:extLst>
                    <a:ext uri="{A12FA001-AC4F-418D-AE19-62706E023703}">
                      <ahyp:hlinkClr val="tx"/>
                    </a:ext>
                  </a:extLst>
                </a:hlinkClick>
              </a:rPr>
              <a:t>Google Scholar</a:t>
            </a:r>
            <a:r>
              <a:rPr lang="en" sz="1200">
                <a:solidFill>
                  <a:schemeClr val="dk1"/>
                </a:solidFill>
                <a:highlight>
                  <a:srgbClr val="FFFFFF"/>
                </a:highlight>
                <a:latin typeface="Times New Roman"/>
                <a:ea typeface="Times New Roman"/>
                <a:cs typeface="Times New Roman"/>
                <a:sym typeface="Times New Roman"/>
              </a:rPr>
              <a:t>]</a:t>
            </a:r>
            <a:endParaRPr sz="1200">
              <a:solidFill>
                <a:schemeClr val="dk1"/>
              </a:solidFill>
              <a:highlight>
                <a:srgbClr val="FFFFFF"/>
              </a:highlight>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21. Nasrullah N., Sang J., Alam M.S., Xiang H. Pattern Recognition and Tracking XXX. International Society for Optics and Photonics; Bellingham, WA, USA: 2019. Automated detection and classification for early stage lung cancer on CT images using deep learning; p. 27. [</a:t>
            </a:r>
            <a:r>
              <a:rPr lang="en" sz="1200" u="sng">
                <a:solidFill>
                  <a:srgbClr val="642A8F"/>
                </a:solidFill>
                <a:highlight>
                  <a:srgbClr val="FFFFFF"/>
                </a:highlight>
                <a:latin typeface="Times New Roman"/>
                <a:ea typeface="Times New Roman"/>
                <a:cs typeface="Times New Roman"/>
                <a:sym typeface="Times New Roman"/>
                <a:hlinkClick r:id="rId11">
                  <a:extLst>
                    <a:ext uri="{A12FA001-AC4F-418D-AE19-62706E023703}">
                      <ahyp:hlinkClr val="tx"/>
                    </a:ext>
                  </a:extLst>
                </a:hlinkClick>
              </a:rPr>
              <a:t>Google Scholar</a:t>
            </a:r>
            <a:r>
              <a:rPr lang="en" sz="1200">
                <a:solidFill>
                  <a:schemeClr val="dk1"/>
                </a:solidFill>
                <a:highlight>
                  <a:srgbClr val="FFFFFF"/>
                </a:highlight>
                <a:latin typeface="Times New Roman"/>
                <a:ea typeface="Times New Roman"/>
                <a:cs typeface="Times New Roman"/>
                <a:sym typeface="Times New Roman"/>
              </a:rPr>
              <a:t>]</a:t>
            </a:r>
            <a:endParaRPr sz="1200">
              <a:solidFill>
                <a:schemeClr val="dk1"/>
              </a:solidFill>
              <a:highlight>
                <a:srgbClr val="FFFFFF"/>
              </a:highlight>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0"/>
          <p:cNvSpPr txBox="1"/>
          <p:nvPr>
            <p:ph idx="1" type="body"/>
          </p:nvPr>
        </p:nvSpPr>
        <p:spPr>
          <a:xfrm>
            <a:off x="2314575" y="1644900"/>
            <a:ext cx="5400600" cy="18537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Link to the project folder on Google Drive:</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 sz="14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Project_lung_cancer_binary_classification</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Note: link is shareable only with NITH related google drives.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1"/>
          <p:cNvSpPr txBox="1"/>
          <p:nvPr>
            <p:ph type="title"/>
          </p:nvPr>
        </p:nvSpPr>
        <p:spPr>
          <a:xfrm>
            <a:off x="199500" y="1886250"/>
            <a:ext cx="8520600" cy="75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t>THANK YOU</a:t>
            </a:r>
            <a:endParaRPr sz="4200"/>
          </a:p>
        </p:txBody>
      </p:sp>
      <p:sp>
        <p:nvSpPr>
          <p:cNvPr id="238" name="Google Shape;238;p41"/>
          <p:cNvSpPr txBox="1"/>
          <p:nvPr>
            <p:ph idx="1" type="body"/>
          </p:nvPr>
        </p:nvSpPr>
        <p:spPr>
          <a:xfrm>
            <a:off x="311700" y="1152475"/>
            <a:ext cx="8520600" cy="31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Introduction</a:t>
            </a:r>
            <a:endParaRPr/>
          </a:p>
          <a:p>
            <a:pPr indent="-342900" lvl="0" marL="457200" rtl="0" algn="l">
              <a:spcBef>
                <a:spcPts val="0"/>
              </a:spcBef>
              <a:spcAft>
                <a:spcPts val="0"/>
              </a:spcAft>
              <a:buSzPts val="1800"/>
              <a:buAutoNum type="arabicPeriod"/>
            </a:pPr>
            <a:r>
              <a:rPr lang="en"/>
              <a:t>Visualization of Dataset</a:t>
            </a:r>
            <a:endParaRPr/>
          </a:p>
          <a:p>
            <a:pPr indent="-342900" lvl="0" marL="457200" rtl="0" algn="l">
              <a:spcBef>
                <a:spcPts val="0"/>
              </a:spcBef>
              <a:spcAft>
                <a:spcPts val="0"/>
              </a:spcAft>
              <a:buSzPts val="1800"/>
              <a:buAutoNum type="arabicPeriod"/>
            </a:pPr>
            <a:r>
              <a:rPr lang="en"/>
              <a:t>Watershed Algorithm</a:t>
            </a:r>
            <a:endParaRPr/>
          </a:p>
          <a:p>
            <a:pPr indent="-342900" lvl="0" marL="457200" rtl="0" algn="l">
              <a:spcBef>
                <a:spcPts val="0"/>
              </a:spcBef>
              <a:spcAft>
                <a:spcPts val="0"/>
              </a:spcAft>
              <a:buSzPts val="1800"/>
              <a:buAutoNum type="arabicPeriod"/>
            </a:pPr>
            <a:r>
              <a:rPr lang="en"/>
              <a:t>Proposed Model</a:t>
            </a:r>
            <a:endParaRPr/>
          </a:p>
          <a:p>
            <a:pPr indent="-342900" lvl="0" marL="457200" rtl="0" algn="l">
              <a:spcBef>
                <a:spcPts val="0"/>
              </a:spcBef>
              <a:spcAft>
                <a:spcPts val="0"/>
              </a:spcAft>
              <a:buSzPts val="1800"/>
              <a:buAutoNum type="arabicPeriod"/>
            </a:pPr>
            <a:r>
              <a:rPr lang="en"/>
              <a:t>Transfer Learning : VGG16-Net</a:t>
            </a:r>
            <a:endParaRPr/>
          </a:p>
          <a:p>
            <a:pPr indent="-342900" lvl="0" marL="457200" rtl="0" algn="l">
              <a:spcBef>
                <a:spcPts val="0"/>
              </a:spcBef>
              <a:spcAft>
                <a:spcPts val="0"/>
              </a:spcAft>
              <a:buSzPts val="1800"/>
              <a:buAutoNum type="arabicPeriod"/>
            </a:pPr>
            <a:r>
              <a:rPr lang="en"/>
              <a:t>Conclusion and Results</a:t>
            </a:r>
            <a:endParaRPr/>
          </a:p>
          <a:p>
            <a:pPr indent="-342900" lvl="0" marL="457200" rtl="0" algn="l">
              <a:spcBef>
                <a:spcPts val="0"/>
              </a:spcBef>
              <a:spcAft>
                <a:spcPts val="0"/>
              </a:spcAft>
              <a:buSzPts val="1800"/>
              <a:buAutoNum type="arabicPeriod"/>
            </a:pPr>
            <a:r>
              <a:rPr lang="en"/>
              <a:t>Future work</a:t>
            </a:r>
            <a:endParaRPr/>
          </a:p>
          <a:p>
            <a:pPr indent="-342900" lvl="0" marL="457200" rtl="0" algn="l">
              <a:spcBef>
                <a:spcPts val="0"/>
              </a:spcBef>
              <a:spcAft>
                <a:spcPts val="0"/>
              </a:spcAft>
              <a:buSzPts val="1800"/>
              <a:buAutoNum type="arabicPeriod"/>
            </a:pPr>
            <a:r>
              <a:rPr lang="en"/>
              <a:t>Reference</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u="sng"/>
              <a:t>INTRODUCTION</a:t>
            </a:r>
            <a:endParaRPr b="1" u="sng"/>
          </a:p>
        </p:txBody>
      </p:sp>
      <p:sp>
        <p:nvSpPr>
          <p:cNvPr id="77" name="Google Shape;77;p16"/>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just">
              <a:spcBef>
                <a:spcPts val="800"/>
              </a:spcBef>
              <a:spcAft>
                <a:spcPts val="0"/>
              </a:spcAft>
              <a:buNone/>
            </a:pPr>
            <a:r>
              <a:rPr lang="en" sz="1300">
                <a:solidFill>
                  <a:schemeClr val="dk1"/>
                </a:solidFill>
                <a:latin typeface="Times New Roman"/>
                <a:ea typeface="Times New Roman"/>
                <a:cs typeface="Times New Roman"/>
                <a:sym typeface="Times New Roman"/>
              </a:rPr>
              <a:t>Lung cancer is one of the deadliest cancers worldwide. However, the early detection of lung cancer significantly improves survival rate. Cancerous (malignant) and noncancerous (benign) pulmonary nodules are the small growths of cells inside the lung. Detection of malignant lung nodules at an early stage is necessary for the crucial prognosis.</a:t>
            </a:r>
            <a:endParaRPr sz="1300">
              <a:solidFill>
                <a:schemeClr val="dk1"/>
              </a:solidFill>
              <a:latin typeface="Times New Roman"/>
              <a:ea typeface="Times New Roman"/>
              <a:cs typeface="Times New Roman"/>
              <a:sym typeface="Times New Roman"/>
            </a:endParaRPr>
          </a:p>
          <a:p>
            <a:pPr indent="0" lvl="0" marL="0" rtl="0" algn="just">
              <a:spcBef>
                <a:spcPts val="800"/>
              </a:spcBef>
              <a:spcAft>
                <a:spcPts val="0"/>
              </a:spcAft>
              <a:buNone/>
            </a:pPr>
            <a:r>
              <a:rPr lang="en" sz="1300">
                <a:solidFill>
                  <a:schemeClr val="dk1"/>
                </a:solidFill>
                <a:latin typeface="Times New Roman"/>
                <a:ea typeface="Times New Roman"/>
                <a:cs typeface="Times New Roman"/>
                <a:sym typeface="Times New Roman"/>
              </a:rPr>
              <a:t>Early-stage cancerous lung nodules are very much similar to non-cancerous nodules and need a differential diagnosis on the basis of slight morphological changes, locations, and clinical biomarkers. The challenging task is to measure the probability of malignancy for the early cancerous lung nodules. Various diagnostic procedures are used by physicians, in connection, for the early diagnosis of malignant lung nodules, such as clinical settings, computed tomography (CT) scan analysis (morphological assessment), positron emission tomography (PET) (metabolic assessments), and needle prick biopsy analysis </a:t>
            </a:r>
            <a:endParaRPr sz="1400">
              <a:solidFill>
                <a:schemeClr val="dk1"/>
              </a:solidFill>
              <a:latin typeface="Times New Roman"/>
              <a:ea typeface="Times New Roman"/>
              <a:cs typeface="Times New Roman"/>
              <a:sym typeface="Times New Roman"/>
            </a:endParaRPr>
          </a:p>
          <a:p>
            <a:pPr indent="0" lvl="0" marL="0" marR="12192" rtl="0" algn="just">
              <a:spcBef>
                <a:spcPts val="1656"/>
              </a:spcBef>
              <a:spcAft>
                <a:spcPts val="0"/>
              </a:spcAft>
              <a:buNone/>
            </a:pPr>
            <a:r>
              <a:rPr lang="en" sz="1300">
                <a:solidFill>
                  <a:schemeClr val="dk1"/>
                </a:solidFill>
                <a:latin typeface="Times New Roman"/>
                <a:ea typeface="Times New Roman"/>
                <a:cs typeface="Times New Roman"/>
                <a:sym typeface="Times New Roman"/>
              </a:rPr>
              <a:t>For the input layer, lung nodule CT images are used and are collected for various steps of the project. The source of the dataset is the LUNA16 dataset .</a:t>
            </a:r>
            <a:endParaRPr sz="1300">
              <a:solidFill>
                <a:schemeClr val="dk1"/>
              </a:solidFill>
              <a:latin typeface="Times New Roman"/>
              <a:ea typeface="Times New Roman"/>
              <a:cs typeface="Times New Roman"/>
              <a:sym typeface="Times New Roman"/>
            </a:endParaRPr>
          </a:p>
          <a:p>
            <a:pPr indent="0" lvl="0" marL="0" marR="12192" rtl="0" algn="just">
              <a:spcBef>
                <a:spcPts val="1656"/>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The LUNA16 dataset  is a subset of LIDC-IDRI dataset, in which the heterogeneous scans are filtered by different criteria. Since pulmonary nodules can be very small, a thin slice should be chosen. Therefore scans with a slice thickness greater than 2.5 mm were discarded.</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sz="2100" u="sng">
                <a:latin typeface="Times New Roman"/>
                <a:ea typeface="Times New Roman"/>
                <a:cs typeface="Times New Roman"/>
                <a:sym typeface="Times New Roman"/>
              </a:rPr>
              <a:t>VISUALIZATION OF DATASET</a:t>
            </a:r>
            <a:endParaRPr sz="3500"/>
          </a:p>
        </p:txBody>
      </p:sp>
      <p:sp>
        <p:nvSpPr>
          <p:cNvPr id="83" name="Google Shape;83;p17"/>
          <p:cNvSpPr txBox="1"/>
          <p:nvPr>
            <p:ph idx="1" type="body"/>
          </p:nvPr>
        </p:nvSpPr>
        <p:spPr>
          <a:xfrm>
            <a:off x="311700" y="1152475"/>
            <a:ext cx="8520600" cy="12693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Visualization of dataset is an important part of training , it gives better understanding of dataset. But CT scan images are hard to visualize for a normal pc or any window browser. Therefore we use the pydicom library to solve this problem. The Pydicom library gives an image array and metadata information stored in CT images like patient’s name,patient’s id, patient’s birth date,image position , image number , doctor’s name , doctor’s birth date etc.</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84" name="Google Shape;84;p17"/>
          <p:cNvPicPr preferRelativeResize="0"/>
          <p:nvPr/>
        </p:nvPicPr>
        <p:blipFill>
          <a:blip r:embed="rId3">
            <a:alphaModFix/>
          </a:blip>
          <a:stretch>
            <a:fillRect/>
          </a:stretch>
        </p:blipFill>
        <p:spPr>
          <a:xfrm>
            <a:off x="1648675" y="2421775"/>
            <a:ext cx="5846656" cy="2416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4">
            <a:alphaModFix/>
          </a:blip>
          <a:stretch>
            <a:fillRect/>
          </a:stretch>
        </p:blipFill>
        <p:spPr>
          <a:xfrm>
            <a:off x="313700" y="681638"/>
            <a:ext cx="4258299" cy="3780225"/>
          </a:xfrm>
          <a:prstGeom prst="rect">
            <a:avLst/>
          </a:prstGeom>
          <a:noFill/>
          <a:ln>
            <a:noFill/>
          </a:ln>
        </p:spPr>
      </p:pic>
      <p:sp>
        <p:nvSpPr>
          <p:cNvPr id="90" name="Google Shape;90;p18"/>
          <p:cNvSpPr txBox="1"/>
          <p:nvPr/>
        </p:nvSpPr>
        <p:spPr>
          <a:xfrm>
            <a:off x="4572000" y="3943350"/>
            <a:ext cx="3932400" cy="6816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(fig 3.Small sample of Metadata contain in a single dicom slice)</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91" name="Google Shape;91;p18"/>
          <p:cNvPicPr preferRelativeResize="0"/>
          <p:nvPr/>
        </p:nvPicPr>
        <p:blipFill>
          <a:blip r:embed="rId5">
            <a:alphaModFix/>
          </a:blip>
          <a:stretch>
            <a:fillRect/>
          </a:stretch>
        </p:blipFill>
        <p:spPr>
          <a:xfrm>
            <a:off x="4733300" y="152400"/>
            <a:ext cx="4258300" cy="3780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sz="2400" u="sng">
                <a:latin typeface="Times New Roman"/>
                <a:ea typeface="Times New Roman"/>
                <a:cs typeface="Times New Roman"/>
                <a:sym typeface="Times New Roman"/>
              </a:rPr>
              <a:t>WATERSHED ALGORITHM</a:t>
            </a:r>
            <a:endParaRPr sz="3800"/>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300">
                <a:solidFill>
                  <a:srgbClr val="333333"/>
                </a:solidFill>
                <a:latin typeface="Times New Roman"/>
                <a:ea typeface="Times New Roman"/>
                <a:cs typeface="Times New Roman"/>
                <a:sym typeface="Times New Roman"/>
              </a:rPr>
              <a:t>The watershed is a classical algorithm used for segmentation, that is, for separating different objects in an image.</a:t>
            </a:r>
            <a:endParaRPr sz="1300">
              <a:solidFill>
                <a:srgbClr val="333333"/>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en" sz="1300">
                <a:solidFill>
                  <a:srgbClr val="333333"/>
                </a:solidFill>
                <a:latin typeface="Times New Roman"/>
                <a:ea typeface="Times New Roman"/>
                <a:cs typeface="Times New Roman"/>
                <a:sym typeface="Times New Roman"/>
              </a:rPr>
              <a:t>Starting from user-defined markers, the watershed algorithm treats pixels values as a local topography (elevation). The algorithm floods basins from the markers until basins attributed to different markers meet on watershed lines. In many cases, markers are chosen as local minima of the image, from which basins are flooded.</a:t>
            </a:r>
            <a:endParaRPr sz="1300">
              <a:solidFill>
                <a:srgbClr val="333333"/>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en" sz="1300">
                <a:solidFill>
                  <a:srgbClr val="333333"/>
                </a:solidFill>
                <a:latin typeface="Times New Roman"/>
                <a:ea typeface="Times New Roman"/>
                <a:cs typeface="Times New Roman"/>
                <a:sym typeface="Times New Roman"/>
              </a:rPr>
              <a:t>First , we extract internal and external markers from CT scan images with the help of binary dilations and add them with a complete dark image using watershed methods. And it removes external noise from the image and gives a watershed marker of lungs and cancer cells. As we can see in the below figure watershed marker removes external noise and applies a binary mask on the image , black pixels in lungs represent cancer cells.</a:t>
            </a:r>
            <a:endParaRPr sz="1300">
              <a:solidFill>
                <a:srgbClr val="333333"/>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t/>
            </a:r>
            <a:endParaRPr sz="1300">
              <a:solidFill>
                <a:srgbClr val="333333"/>
              </a:solidFill>
              <a:latin typeface="Times New Roman"/>
              <a:ea typeface="Times New Roman"/>
              <a:cs typeface="Times New Roman"/>
              <a:sym typeface="Times New Roman"/>
            </a:endParaRPr>
          </a:p>
          <a:p>
            <a:pPr indent="0" lvl="0" marL="0" rtl="0" algn="just">
              <a:lnSpc>
                <a:spcPct val="150000"/>
              </a:lnSpc>
              <a:spcBef>
                <a:spcPts val="800"/>
              </a:spcBef>
              <a:spcAft>
                <a:spcPts val="800"/>
              </a:spcAft>
              <a:buNone/>
            </a:pPr>
            <a:r>
              <a:t/>
            </a:r>
            <a:endParaRPr sz="1300">
              <a:solidFill>
                <a:srgbClr val="333333"/>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idx="1" type="body"/>
          </p:nvPr>
        </p:nvSpPr>
        <p:spPr>
          <a:xfrm>
            <a:off x="311700" y="3021800"/>
            <a:ext cx="8520600" cy="4821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800"/>
              </a:spcAft>
              <a:buClr>
                <a:schemeClr val="dk1"/>
              </a:buClr>
              <a:buSzPts val="1100"/>
              <a:buFont typeface="Arial"/>
              <a:buNone/>
            </a:pPr>
            <a:r>
              <a:rPr lang="en" sz="1200">
                <a:solidFill>
                  <a:srgbClr val="333333"/>
                </a:solidFill>
                <a:latin typeface="Times New Roman"/>
                <a:ea typeface="Times New Roman"/>
                <a:cs typeface="Times New Roman"/>
                <a:sym typeface="Times New Roman"/>
              </a:rPr>
              <a:t>(fig 4 . different markers extracted from CT scan image using watershed algorithm and </a:t>
            </a:r>
            <a:r>
              <a:rPr lang="en" sz="1200">
                <a:solidFill>
                  <a:schemeClr val="dk1"/>
                </a:solidFill>
                <a:latin typeface="Times New Roman"/>
                <a:ea typeface="Times New Roman"/>
                <a:cs typeface="Times New Roman"/>
                <a:sym typeface="Times New Roman"/>
              </a:rPr>
              <a:t>fig 5. Image segmentation process visualization</a:t>
            </a:r>
            <a:r>
              <a:rPr lang="en" sz="1200">
                <a:solidFill>
                  <a:srgbClr val="333333"/>
                </a:solidFill>
                <a:latin typeface="Times New Roman"/>
                <a:ea typeface="Times New Roman"/>
                <a:cs typeface="Times New Roman"/>
                <a:sym typeface="Times New Roman"/>
              </a:rPr>
              <a:t>)</a:t>
            </a:r>
            <a:endParaRPr/>
          </a:p>
        </p:txBody>
      </p:sp>
      <p:pic>
        <p:nvPicPr>
          <p:cNvPr id="103" name="Google Shape;103;p20"/>
          <p:cNvPicPr preferRelativeResize="0"/>
          <p:nvPr/>
        </p:nvPicPr>
        <p:blipFill>
          <a:blip r:embed="rId3">
            <a:alphaModFix/>
          </a:blip>
          <a:stretch>
            <a:fillRect/>
          </a:stretch>
        </p:blipFill>
        <p:spPr>
          <a:xfrm>
            <a:off x="998925" y="152400"/>
            <a:ext cx="2702314" cy="2717001"/>
          </a:xfrm>
          <a:prstGeom prst="rect">
            <a:avLst/>
          </a:prstGeom>
          <a:noFill/>
          <a:ln>
            <a:noFill/>
          </a:ln>
        </p:spPr>
      </p:pic>
      <p:pic>
        <p:nvPicPr>
          <p:cNvPr id="104" name="Google Shape;104;p20"/>
          <p:cNvPicPr preferRelativeResize="0"/>
          <p:nvPr/>
        </p:nvPicPr>
        <p:blipFill>
          <a:blip r:embed="rId4">
            <a:alphaModFix/>
          </a:blip>
          <a:stretch>
            <a:fillRect/>
          </a:stretch>
        </p:blipFill>
        <p:spPr>
          <a:xfrm>
            <a:off x="4946639" y="152400"/>
            <a:ext cx="3186921" cy="2717000"/>
          </a:xfrm>
          <a:prstGeom prst="rect">
            <a:avLst/>
          </a:prstGeom>
          <a:noFill/>
          <a:ln>
            <a:noFill/>
          </a:ln>
        </p:spPr>
      </p:pic>
      <p:sp>
        <p:nvSpPr>
          <p:cNvPr id="105" name="Google Shape;105;p20"/>
          <p:cNvSpPr txBox="1"/>
          <p:nvPr/>
        </p:nvSpPr>
        <p:spPr>
          <a:xfrm>
            <a:off x="311700" y="3278975"/>
            <a:ext cx="8380500" cy="1457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300">
                <a:solidFill>
                  <a:schemeClr val="dk1"/>
                </a:solidFill>
                <a:latin typeface="Times New Roman"/>
                <a:ea typeface="Times New Roman"/>
                <a:cs typeface="Times New Roman"/>
                <a:sym typeface="Times New Roman"/>
              </a:rPr>
              <a:t>In fig 4 we have shown the segmented image using watershed algorithm.</a:t>
            </a:r>
            <a:endParaRPr sz="13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For better segmentation we integrate sobel filter  with watershed algorithms .It removes the external layer of lungs. After removing the outer layer we use the internal marker and the Outline that was just created to generate the lung-filter using bitwise_or operations of numpy. It also removes the heart from CT scan images. Next step is to close off the lung filter with morphological operations and morphological gradients. It provides better segmented lungs than the previous process. We can see this process in the figure above in fig 5.</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sz="2300" u="sng">
                <a:latin typeface="Times New Roman"/>
                <a:ea typeface="Times New Roman"/>
                <a:cs typeface="Times New Roman"/>
                <a:sym typeface="Times New Roman"/>
              </a:rPr>
              <a:t>PROPOSED MODELS</a:t>
            </a:r>
            <a:endParaRPr sz="3700"/>
          </a:p>
        </p:txBody>
      </p:sp>
      <p:sp>
        <p:nvSpPr>
          <p:cNvPr id="111" name="Google Shape;111;p21"/>
          <p:cNvSpPr txBox="1"/>
          <p:nvPr>
            <p:ph idx="1" type="body"/>
          </p:nvPr>
        </p:nvSpPr>
        <p:spPr>
          <a:xfrm>
            <a:off x="311700" y="1152475"/>
            <a:ext cx="8520600" cy="1869300"/>
          </a:xfrm>
          <a:prstGeom prst="rect">
            <a:avLst/>
          </a:prstGeom>
        </p:spPr>
        <p:txBody>
          <a:bodyPr anchorCtr="0" anchor="t" bIns="91425" lIns="91425" spcFirstLastPara="1" rIns="91425" wrap="square" tIns="91425">
            <a:noAutofit/>
          </a:bodyPr>
          <a:lstStyle/>
          <a:p>
            <a:pPr indent="0" lvl="0" marL="0" rtl="0" algn="just">
              <a:spcBef>
                <a:spcPts val="800"/>
              </a:spcBef>
              <a:spcAft>
                <a:spcPts val="0"/>
              </a:spcAft>
              <a:buNone/>
            </a:pPr>
            <a:r>
              <a:rPr lang="en" sz="1300">
                <a:solidFill>
                  <a:schemeClr val="dk1"/>
                </a:solidFill>
                <a:latin typeface="Times New Roman"/>
                <a:ea typeface="Times New Roman"/>
                <a:cs typeface="Times New Roman"/>
                <a:sym typeface="Times New Roman"/>
              </a:rPr>
              <a:t>The proposed model is a convolutional neural network approach based on lung segmentation on CT scan images. At first we  preprocess the dataset of luna16. After preprocessing, the next step is to make lung segmentation with a watershed algorithm. Watershed algorithm  highlights the lung part and makes binary masks for lungs using semantic segmentation approach.</a:t>
            </a:r>
            <a:endParaRPr sz="1300">
              <a:solidFill>
                <a:schemeClr val="dk1"/>
              </a:solidFill>
              <a:latin typeface="Times New Roman"/>
              <a:ea typeface="Times New Roman"/>
              <a:cs typeface="Times New Roman"/>
              <a:sym typeface="Times New Roman"/>
            </a:endParaRPr>
          </a:p>
          <a:p>
            <a:pPr indent="0" lvl="0" marL="0" rtl="0" algn="just">
              <a:spcBef>
                <a:spcPts val="800"/>
              </a:spcBef>
              <a:spcAft>
                <a:spcPts val="800"/>
              </a:spcAft>
              <a:buClr>
                <a:schemeClr val="dk1"/>
              </a:buClr>
              <a:buSzPts val="1100"/>
              <a:buFont typeface="Arial"/>
              <a:buNone/>
            </a:pPr>
            <a:r>
              <a:rPr lang="en" sz="1300">
                <a:solidFill>
                  <a:schemeClr val="dk1"/>
                </a:solidFill>
                <a:latin typeface="Times New Roman"/>
                <a:ea typeface="Times New Roman"/>
                <a:cs typeface="Times New Roman"/>
                <a:sym typeface="Times New Roman"/>
              </a:rPr>
              <a:t>We tried three different models of Convolutional Neural Networks, which are based on the comparative study of performance of each type model in different dataset and for different classification problems</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