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2499" y="3109772"/>
            <a:ext cx="8215700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2537" y="3533754"/>
            <a:ext cx="8698865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4" name="object 4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10" name="object 10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4952217" y="8116558"/>
            <a:ext cx="3336290" cy="2171065"/>
            <a:chOff x="14952217" y="8116558"/>
            <a:chExt cx="3336290" cy="2171065"/>
          </a:xfrm>
        </p:grpSpPr>
        <p:sp>
          <p:nvSpPr>
            <p:cNvPr id="13" name="object 13" descr=""/>
            <p:cNvSpPr/>
            <p:nvPr/>
          </p:nvSpPr>
          <p:spPr>
            <a:xfrm>
              <a:off x="14952217" y="8116558"/>
              <a:ext cx="3336290" cy="2171065"/>
            </a:xfrm>
            <a:custGeom>
              <a:avLst/>
              <a:gdLst/>
              <a:ahLst/>
              <a:cxnLst/>
              <a:rect l="l" t="t" r="r" b="b"/>
              <a:pathLst>
                <a:path w="3336290" h="2171065">
                  <a:moveTo>
                    <a:pt x="1136903" y="1106587"/>
                  </a:moveTo>
                  <a:lnTo>
                    <a:pt x="553719" y="1106587"/>
                  </a:lnTo>
                  <a:lnTo>
                    <a:pt x="0" y="1660961"/>
                  </a:lnTo>
                  <a:lnTo>
                    <a:pt x="0" y="2170440"/>
                  </a:lnTo>
                  <a:lnTo>
                    <a:pt x="29590" y="2170440"/>
                  </a:lnTo>
                  <a:lnTo>
                    <a:pt x="29590" y="1689760"/>
                  </a:lnTo>
                  <a:lnTo>
                    <a:pt x="2245613" y="1689760"/>
                  </a:lnTo>
                  <a:lnTo>
                    <a:pt x="2274043" y="1660961"/>
                  </a:lnTo>
                  <a:lnTo>
                    <a:pt x="42544" y="1660961"/>
                  </a:lnTo>
                  <a:lnTo>
                    <a:pt x="553719" y="1148349"/>
                  </a:lnTo>
                  <a:lnTo>
                    <a:pt x="583945" y="1148349"/>
                  </a:lnTo>
                  <a:lnTo>
                    <a:pt x="583945" y="1136829"/>
                  </a:lnTo>
                  <a:lnTo>
                    <a:pt x="1136903" y="1136829"/>
                  </a:lnTo>
                  <a:lnTo>
                    <a:pt x="1136903" y="1106587"/>
                  </a:lnTo>
                  <a:close/>
                </a:path>
                <a:path w="3336290" h="2171065">
                  <a:moveTo>
                    <a:pt x="583945" y="1689760"/>
                  </a:moveTo>
                  <a:lnTo>
                    <a:pt x="553719" y="1689760"/>
                  </a:lnTo>
                  <a:lnTo>
                    <a:pt x="553719" y="2170440"/>
                  </a:lnTo>
                  <a:lnTo>
                    <a:pt x="583945" y="2170440"/>
                  </a:lnTo>
                  <a:lnTo>
                    <a:pt x="583945" y="1689760"/>
                  </a:lnTo>
                  <a:close/>
                </a:path>
                <a:path w="3336290" h="2171065">
                  <a:moveTo>
                    <a:pt x="1136903" y="1689760"/>
                  </a:moveTo>
                  <a:lnTo>
                    <a:pt x="1106677" y="1689760"/>
                  </a:lnTo>
                  <a:lnTo>
                    <a:pt x="1106677" y="2170440"/>
                  </a:lnTo>
                  <a:lnTo>
                    <a:pt x="1136903" y="2170440"/>
                  </a:lnTo>
                  <a:lnTo>
                    <a:pt x="1136903" y="1689760"/>
                  </a:lnTo>
                  <a:close/>
                </a:path>
                <a:path w="3336290" h="2171065">
                  <a:moveTo>
                    <a:pt x="1691258" y="1689760"/>
                  </a:moveTo>
                  <a:lnTo>
                    <a:pt x="1661032" y="1689760"/>
                  </a:lnTo>
                  <a:lnTo>
                    <a:pt x="1661032" y="2170440"/>
                  </a:lnTo>
                  <a:lnTo>
                    <a:pt x="1691258" y="2170440"/>
                  </a:lnTo>
                  <a:lnTo>
                    <a:pt x="1691258" y="1689760"/>
                  </a:lnTo>
                  <a:close/>
                </a:path>
                <a:path w="3336290" h="2171065">
                  <a:moveTo>
                    <a:pt x="583945" y="1148349"/>
                  </a:moveTo>
                  <a:lnTo>
                    <a:pt x="553719" y="1148349"/>
                  </a:lnTo>
                  <a:lnTo>
                    <a:pt x="553719" y="1660961"/>
                  </a:lnTo>
                  <a:lnTo>
                    <a:pt x="583945" y="1660961"/>
                  </a:lnTo>
                  <a:lnTo>
                    <a:pt x="583945" y="1148349"/>
                  </a:lnTo>
                  <a:close/>
                </a:path>
                <a:path w="3336290" h="2171065">
                  <a:moveTo>
                    <a:pt x="1136903" y="1136829"/>
                  </a:moveTo>
                  <a:lnTo>
                    <a:pt x="1106677" y="1136829"/>
                  </a:lnTo>
                  <a:lnTo>
                    <a:pt x="1106677" y="1660961"/>
                  </a:lnTo>
                  <a:lnTo>
                    <a:pt x="1136903" y="1660961"/>
                  </a:lnTo>
                  <a:lnTo>
                    <a:pt x="1136903" y="1136829"/>
                  </a:lnTo>
                  <a:close/>
                </a:path>
                <a:path w="3336290" h="2171065">
                  <a:moveTo>
                    <a:pt x="2797174" y="582460"/>
                  </a:moveTo>
                  <a:lnTo>
                    <a:pt x="2768345" y="582460"/>
                  </a:lnTo>
                  <a:lnTo>
                    <a:pt x="2768345" y="1106587"/>
                  </a:lnTo>
                  <a:lnTo>
                    <a:pt x="1661032" y="1106587"/>
                  </a:lnTo>
                  <a:lnTo>
                    <a:pt x="1661032" y="1660961"/>
                  </a:lnTo>
                  <a:lnTo>
                    <a:pt x="1691258" y="1660961"/>
                  </a:lnTo>
                  <a:lnTo>
                    <a:pt x="1691258" y="1136829"/>
                  </a:lnTo>
                  <a:lnTo>
                    <a:pt x="2797174" y="1136829"/>
                  </a:lnTo>
                  <a:lnTo>
                    <a:pt x="2797174" y="1131069"/>
                  </a:lnTo>
                  <a:lnTo>
                    <a:pt x="2840021" y="1087869"/>
                  </a:lnTo>
                  <a:lnTo>
                    <a:pt x="2797174" y="1087869"/>
                  </a:lnTo>
                  <a:lnTo>
                    <a:pt x="2797174" y="582460"/>
                  </a:lnTo>
                  <a:close/>
                </a:path>
                <a:path w="3336290" h="2171065">
                  <a:moveTo>
                    <a:pt x="2245613" y="1136829"/>
                  </a:moveTo>
                  <a:lnTo>
                    <a:pt x="2215387" y="1136829"/>
                  </a:lnTo>
                  <a:lnTo>
                    <a:pt x="2215387" y="1660961"/>
                  </a:lnTo>
                  <a:lnTo>
                    <a:pt x="2274043" y="1660961"/>
                  </a:lnTo>
                  <a:lnTo>
                    <a:pt x="2288259" y="1646561"/>
                  </a:lnTo>
                  <a:lnTo>
                    <a:pt x="2245613" y="1646561"/>
                  </a:lnTo>
                  <a:lnTo>
                    <a:pt x="2245613" y="1136829"/>
                  </a:lnTo>
                  <a:close/>
                </a:path>
                <a:path w="3336290" h="2171065">
                  <a:moveTo>
                    <a:pt x="2791459" y="1136829"/>
                  </a:moveTo>
                  <a:lnTo>
                    <a:pt x="2749676" y="1136829"/>
                  </a:lnTo>
                  <a:lnTo>
                    <a:pt x="2245613" y="1646561"/>
                  </a:lnTo>
                  <a:lnTo>
                    <a:pt x="2288259" y="1646561"/>
                  </a:lnTo>
                  <a:lnTo>
                    <a:pt x="2791459" y="1136829"/>
                  </a:lnTo>
                  <a:close/>
                </a:path>
                <a:path w="3336290" h="2171065">
                  <a:moveTo>
                    <a:pt x="3335756" y="602614"/>
                  </a:moveTo>
                  <a:lnTo>
                    <a:pt x="3321303" y="602614"/>
                  </a:lnTo>
                  <a:lnTo>
                    <a:pt x="3321303" y="1136829"/>
                  </a:lnTo>
                  <a:lnTo>
                    <a:pt x="3335756" y="1136829"/>
                  </a:lnTo>
                  <a:lnTo>
                    <a:pt x="3335756" y="602614"/>
                  </a:lnTo>
                  <a:close/>
                </a:path>
                <a:path w="3336290" h="2171065">
                  <a:moveTo>
                    <a:pt x="3335756" y="29527"/>
                  </a:moveTo>
                  <a:lnTo>
                    <a:pt x="3321303" y="29527"/>
                  </a:lnTo>
                  <a:lnTo>
                    <a:pt x="3321303" y="552221"/>
                  </a:lnTo>
                  <a:lnTo>
                    <a:pt x="2215387" y="552221"/>
                  </a:lnTo>
                  <a:lnTo>
                    <a:pt x="2215387" y="1106587"/>
                  </a:lnTo>
                  <a:lnTo>
                    <a:pt x="2245613" y="1106587"/>
                  </a:lnTo>
                  <a:lnTo>
                    <a:pt x="2245613" y="582460"/>
                  </a:lnTo>
                  <a:lnTo>
                    <a:pt x="3335756" y="582460"/>
                  </a:lnTo>
                  <a:lnTo>
                    <a:pt x="3335756" y="29527"/>
                  </a:lnTo>
                  <a:close/>
                </a:path>
                <a:path w="3336290" h="2171065">
                  <a:moveTo>
                    <a:pt x="3335756" y="582460"/>
                  </a:moveTo>
                  <a:lnTo>
                    <a:pt x="3298316" y="582460"/>
                  </a:lnTo>
                  <a:lnTo>
                    <a:pt x="2797174" y="1087869"/>
                  </a:lnTo>
                  <a:lnTo>
                    <a:pt x="2840021" y="1087869"/>
                  </a:lnTo>
                  <a:lnTo>
                    <a:pt x="3321303" y="602614"/>
                  </a:lnTo>
                  <a:lnTo>
                    <a:pt x="3335756" y="602614"/>
                  </a:lnTo>
                  <a:lnTo>
                    <a:pt x="3335756" y="582460"/>
                  </a:lnTo>
                  <a:close/>
                </a:path>
                <a:path w="3336290" h="2171065">
                  <a:moveTo>
                    <a:pt x="3335756" y="0"/>
                  </a:moveTo>
                  <a:lnTo>
                    <a:pt x="2768345" y="0"/>
                  </a:lnTo>
                  <a:lnTo>
                    <a:pt x="2768345" y="552221"/>
                  </a:lnTo>
                  <a:lnTo>
                    <a:pt x="2797174" y="552221"/>
                  </a:lnTo>
                  <a:lnTo>
                    <a:pt x="2797174" y="29527"/>
                  </a:lnTo>
                  <a:lnTo>
                    <a:pt x="3335756" y="29527"/>
                  </a:lnTo>
                  <a:lnTo>
                    <a:pt x="333575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656433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4018" y="0"/>
                  </a:lnTo>
                  <a:lnTo>
                    <a:pt x="136017" y="718"/>
                  </a:lnTo>
                  <a:lnTo>
                    <a:pt x="97155" y="10081"/>
                  </a:lnTo>
                  <a:lnTo>
                    <a:pt x="62611" y="28798"/>
                  </a:lnTo>
                  <a:lnTo>
                    <a:pt x="33782" y="56158"/>
                  </a:lnTo>
                  <a:lnTo>
                    <a:pt x="12954" y="89996"/>
                  </a:lnTo>
                  <a:lnTo>
                    <a:pt x="2159" y="128155"/>
                  </a:lnTo>
                  <a:lnTo>
                    <a:pt x="635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0" y="159832"/>
                  </a:lnTo>
                  <a:lnTo>
                    <a:pt x="635" y="167754"/>
                  </a:lnTo>
                  <a:lnTo>
                    <a:pt x="2159" y="175671"/>
                  </a:lnTo>
                  <a:lnTo>
                    <a:pt x="3556" y="183595"/>
                  </a:lnTo>
                  <a:lnTo>
                    <a:pt x="4953" y="190793"/>
                  </a:lnTo>
                  <a:lnTo>
                    <a:pt x="7874" y="198710"/>
                  </a:lnTo>
                  <a:lnTo>
                    <a:pt x="10033" y="205913"/>
                  </a:lnTo>
                  <a:lnTo>
                    <a:pt x="13589" y="213112"/>
                  </a:lnTo>
                  <a:lnTo>
                    <a:pt x="16510" y="220310"/>
                  </a:lnTo>
                  <a:lnTo>
                    <a:pt x="20828" y="227509"/>
                  </a:lnTo>
                  <a:lnTo>
                    <a:pt x="44577" y="259189"/>
                  </a:lnTo>
                  <a:lnTo>
                    <a:pt x="56896" y="269269"/>
                  </a:lnTo>
                  <a:lnTo>
                    <a:pt x="62611" y="274310"/>
                  </a:lnTo>
                  <a:lnTo>
                    <a:pt x="97917" y="293027"/>
                  </a:lnTo>
                  <a:lnTo>
                    <a:pt x="105029" y="295905"/>
                  </a:lnTo>
                  <a:lnTo>
                    <a:pt x="113030" y="298068"/>
                  </a:lnTo>
                  <a:lnTo>
                    <a:pt x="120142" y="299506"/>
                  </a:lnTo>
                  <a:lnTo>
                    <a:pt x="128143" y="300945"/>
                  </a:lnTo>
                  <a:lnTo>
                    <a:pt x="136017" y="302389"/>
                  </a:lnTo>
                  <a:lnTo>
                    <a:pt x="144018" y="303108"/>
                  </a:lnTo>
                  <a:lnTo>
                    <a:pt x="151892" y="303108"/>
                  </a:lnTo>
                  <a:lnTo>
                    <a:pt x="151892" y="303827"/>
                  </a:lnTo>
                  <a:lnTo>
                    <a:pt x="159766" y="303827"/>
                  </a:lnTo>
                  <a:lnTo>
                    <a:pt x="167767" y="303108"/>
                  </a:lnTo>
                  <a:lnTo>
                    <a:pt x="183515" y="300226"/>
                  </a:lnTo>
                  <a:lnTo>
                    <a:pt x="190754" y="298787"/>
                  </a:lnTo>
                  <a:lnTo>
                    <a:pt x="198628" y="295905"/>
                  </a:lnTo>
                  <a:lnTo>
                    <a:pt x="205867" y="293747"/>
                  </a:lnTo>
                  <a:lnTo>
                    <a:pt x="213106" y="290145"/>
                  </a:lnTo>
                  <a:lnTo>
                    <a:pt x="220218" y="287268"/>
                  </a:lnTo>
                  <a:lnTo>
                    <a:pt x="227457" y="282947"/>
                  </a:lnTo>
                  <a:lnTo>
                    <a:pt x="233934" y="279350"/>
                  </a:lnTo>
                  <a:lnTo>
                    <a:pt x="241173" y="274310"/>
                  </a:lnTo>
                  <a:lnTo>
                    <a:pt x="246888" y="269989"/>
                  </a:lnTo>
                  <a:lnTo>
                    <a:pt x="253365" y="264229"/>
                  </a:lnTo>
                  <a:lnTo>
                    <a:pt x="259207" y="259189"/>
                  </a:lnTo>
                  <a:lnTo>
                    <a:pt x="264160" y="253429"/>
                  </a:lnTo>
                  <a:lnTo>
                    <a:pt x="269240" y="246950"/>
                  </a:lnTo>
                  <a:lnTo>
                    <a:pt x="274320" y="241190"/>
                  </a:lnTo>
                  <a:lnTo>
                    <a:pt x="292989" y="205913"/>
                  </a:lnTo>
                  <a:lnTo>
                    <a:pt x="295910" y="198710"/>
                  </a:lnTo>
                  <a:lnTo>
                    <a:pt x="298069" y="190793"/>
                  </a:lnTo>
                  <a:lnTo>
                    <a:pt x="299466" y="183595"/>
                  </a:lnTo>
                  <a:lnTo>
                    <a:pt x="300863" y="175671"/>
                  </a:lnTo>
                  <a:lnTo>
                    <a:pt x="302387" y="167754"/>
                  </a:lnTo>
                  <a:lnTo>
                    <a:pt x="303022" y="159832"/>
                  </a:lnTo>
                  <a:lnTo>
                    <a:pt x="303022" y="151913"/>
                  </a:lnTo>
                  <a:lnTo>
                    <a:pt x="303784" y="151913"/>
                  </a:lnTo>
                  <a:lnTo>
                    <a:pt x="303784" y="143996"/>
                  </a:lnTo>
                  <a:lnTo>
                    <a:pt x="303022" y="136074"/>
                  </a:lnTo>
                  <a:lnTo>
                    <a:pt x="293751" y="97194"/>
                  </a:lnTo>
                  <a:lnTo>
                    <a:pt x="274955" y="62636"/>
                  </a:lnTo>
                  <a:lnTo>
                    <a:pt x="247650" y="33839"/>
                  </a:lnTo>
                  <a:lnTo>
                    <a:pt x="213741" y="12962"/>
                  </a:lnTo>
                  <a:lnTo>
                    <a:pt x="183515" y="3601"/>
                  </a:lnTo>
                  <a:lnTo>
                    <a:pt x="167767" y="718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656492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3"/>
                  </a:moveTo>
                  <a:lnTo>
                    <a:pt x="0" y="143996"/>
                  </a:lnTo>
                  <a:lnTo>
                    <a:pt x="635" y="136073"/>
                  </a:lnTo>
                  <a:lnTo>
                    <a:pt x="2159" y="128156"/>
                  </a:lnTo>
                  <a:lnTo>
                    <a:pt x="3556" y="120232"/>
                  </a:lnTo>
                  <a:lnTo>
                    <a:pt x="16510" y="82797"/>
                  </a:lnTo>
                  <a:lnTo>
                    <a:pt x="20066" y="75599"/>
                  </a:lnTo>
                  <a:lnTo>
                    <a:pt x="44577" y="44638"/>
                  </a:lnTo>
                  <a:lnTo>
                    <a:pt x="76328" y="20160"/>
                  </a:lnTo>
                  <a:lnTo>
                    <a:pt x="112270" y="5040"/>
                  </a:lnTo>
                  <a:lnTo>
                    <a:pt x="128145" y="2162"/>
                  </a:lnTo>
                  <a:lnTo>
                    <a:pt x="136019" y="718"/>
                  </a:lnTo>
                  <a:lnTo>
                    <a:pt x="143893" y="0"/>
                  </a:lnTo>
                  <a:lnTo>
                    <a:pt x="151895" y="0"/>
                  </a:lnTo>
                  <a:lnTo>
                    <a:pt x="159769" y="0"/>
                  </a:lnTo>
                  <a:lnTo>
                    <a:pt x="167770" y="718"/>
                  </a:lnTo>
                  <a:lnTo>
                    <a:pt x="175644" y="2162"/>
                  </a:lnTo>
                  <a:lnTo>
                    <a:pt x="183518" y="3601"/>
                  </a:lnTo>
                  <a:lnTo>
                    <a:pt x="220984" y="16559"/>
                  </a:lnTo>
                  <a:lnTo>
                    <a:pt x="234700" y="24482"/>
                  </a:lnTo>
                  <a:lnTo>
                    <a:pt x="241177" y="28798"/>
                  </a:lnTo>
                  <a:lnTo>
                    <a:pt x="270007" y="56157"/>
                  </a:lnTo>
                  <a:lnTo>
                    <a:pt x="290835" y="89995"/>
                  </a:lnTo>
                  <a:lnTo>
                    <a:pt x="301631" y="128156"/>
                  </a:lnTo>
                  <a:lnTo>
                    <a:pt x="303028" y="136073"/>
                  </a:lnTo>
                  <a:lnTo>
                    <a:pt x="303790" y="143996"/>
                  </a:lnTo>
                  <a:lnTo>
                    <a:pt x="303790" y="151913"/>
                  </a:lnTo>
                  <a:lnTo>
                    <a:pt x="303028" y="151913"/>
                  </a:lnTo>
                  <a:lnTo>
                    <a:pt x="303028" y="159831"/>
                  </a:lnTo>
                  <a:lnTo>
                    <a:pt x="302393" y="167753"/>
                  </a:lnTo>
                  <a:lnTo>
                    <a:pt x="300869" y="175671"/>
                  </a:lnTo>
                  <a:lnTo>
                    <a:pt x="299471" y="183594"/>
                  </a:lnTo>
                  <a:lnTo>
                    <a:pt x="298074" y="190792"/>
                  </a:lnTo>
                  <a:lnTo>
                    <a:pt x="295915" y="198709"/>
                  </a:lnTo>
                  <a:lnTo>
                    <a:pt x="292994" y="205913"/>
                  </a:lnTo>
                  <a:lnTo>
                    <a:pt x="290073" y="213831"/>
                  </a:lnTo>
                  <a:lnTo>
                    <a:pt x="269245" y="246949"/>
                  </a:lnTo>
                  <a:lnTo>
                    <a:pt x="264165" y="253429"/>
                  </a:lnTo>
                  <a:lnTo>
                    <a:pt x="259212" y="259188"/>
                  </a:lnTo>
                  <a:lnTo>
                    <a:pt x="253370" y="264229"/>
                  </a:lnTo>
                  <a:lnTo>
                    <a:pt x="246892" y="269988"/>
                  </a:lnTo>
                  <a:lnTo>
                    <a:pt x="241177" y="274309"/>
                  </a:lnTo>
                  <a:lnTo>
                    <a:pt x="233938" y="279350"/>
                  </a:lnTo>
                  <a:lnTo>
                    <a:pt x="227461" y="282946"/>
                  </a:lnTo>
                  <a:lnTo>
                    <a:pt x="220222" y="287267"/>
                  </a:lnTo>
                  <a:lnTo>
                    <a:pt x="213110" y="290145"/>
                  </a:lnTo>
                  <a:lnTo>
                    <a:pt x="205871" y="293746"/>
                  </a:lnTo>
                  <a:lnTo>
                    <a:pt x="198631" y="295904"/>
                  </a:lnTo>
                  <a:lnTo>
                    <a:pt x="190757" y="298787"/>
                  </a:lnTo>
                  <a:lnTo>
                    <a:pt x="183518" y="300225"/>
                  </a:lnTo>
                  <a:lnTo>
                    <a:pt x="175644" y="301664"/>
                  </a:lnTo>
                  <a:lnTo>
                    <a:pt x="167770" y="303108"/>
                  </a:lnTo>
                  <a:lnTo>
                    <a:pt x="159769" y="303827"/>
                  </a:lnTo>
                  <a:lnTo>
                    <a:pt x="151895" y="303827"/>
                  </a:lnTo>
                  <a:lnTo>
                    <a:pt x="151895" y="303108"/>
                  </a:lnTo>
                  <a:lnTo>
                    <a:pt x="143893" y="303108"/>
                  </a:lnTo>
                  <a:lnTo>
                    <a:pt x="136019" y="302388"/>
                  </a:lnTo>
                  <a:lnTo>
                    <a:pt x="128145" y="300945"/>
                  </a:lnTo>
                  <a:lnTo>
                    <a:pt x="120144" y="299506"/>
                  </a:lnTo>
                  <a:lnTo>
                    <a:pt x="113032" y="298067"/>
                  </a:lnTo>
                  <a:lnTo>
                    <a:pt x="105031" y="295904"/>
                  </a:lnTo>
                  <a:lnTo>
                    <a:pt x="97918" y="293027"/>
                  </a:lnTo>
                  <a:lnTo>
                    <a:pt x="89917" y="290145"/>
                  </a:lnTo>
                  <a:lnTo>
                    <a:pt x="56770" y="269269"/>
                  </a:lnTo>
                  <a:lnTo>
                    <a:pt x="50293" y="264229"/>
                  </a:lnTo>
                  <a:lnTo>
                    <a:pt x="24384" y="233992"/>
                  </a:lnTo>
                  <a:lnTo>
                    <a:pt x="20828" y="227507"/>
                  </a:lnTo>
                  <a:lnTo>
                    <a:pt x="16510" y="220309"/>
                  </a:lnTo>
                  <a:lnTo>
                    <a:pt x="13589" y="213111"/>
                  </a:lnTo>
                  <a:lnTo>
                    <a:pt x="10033" y="205913"/>
                  </a:lnTo>
                  <a:lnTo>
                    <a:pt x="7874" y="198709"/>
                  </a:lnTo>
                  <a:lnTo>
                    <a:pt x="4953" y="190792"/>
                  </a:lnTo>
                  <a:lnTo>
                    <a:pt x="3556" y="183594"/>
                  </a:lnTo>
                  <a:lnTo>
                    <a:pt x="2159" y="175671"/>
                  </a:lnTo>
                  <a:lnTo>
                    <a:pt x="635" y="167753"/>
                  </a:lnTo>
                  <a:lnTo>
                    <a:pt x="0" y="159831"/>
                  </a:lnTo>
                  <a:lnTo>
                    <a:pt x="0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7" name="object 17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64943" y="3262223"/>
            <a:ext cx="13452475" cy="3911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80915" marR="5080" indent="-4768850">
              <a:lnSpc>
                <a:spcPct val="100000"/>
              </a:lnSpc>
              <a:spcBef>
                <a:spcPts val="100"/>
              </a:spcBef>
            </a:pPr>
            <a:r>
              <a:rPr dirty="0" sz="12750" spc="-1395"/>
              <a:t>Visualizing</a:t>
            </a:r>
            <a:r>
              <a:rPr dirty="0" sz="12750" spc="-1780"/>
              <a:t> </a:t>
            </a:r>
            <a:r>
              <a:rPr dirty="0" sz="12750" spc="-1215"/>
              <a:t>the</a:t>
            </a:r>
            <a:r>
              <a:rPr dirty="0" sz="12750" spc="-1775"/>
              <a:t> </a:t>
            </a:r>
            <a:r>
              <a:rPr dirty="0" sz="12750" spc="-1960"/>
              <a:t>Sudoku </a:t>
            </a:r>
            <a:r>
              <a:rPr dirty="0" sz="12750" spc="-1545"/>
              <a:t>Puzzle</a:t>
            </a:r>
            <a:endParaRPr sz="12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55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504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23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85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55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75641" y="2159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16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54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606"/>
                  </a:lnTo>
                  <a:lnTo>
                    <a:pt x="128144" y="2158"/>
                  </a:lnTo>
                  <a:lnTo>
                    <a:pt x="136145" y="723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67768" y="723"/>
                  </a:lnTo>
                  <a:lnTo>
                    <a:pt x="175769" y="2158"/>
                  </a:lnTo>
                  <a:lnTo>
                    <a:pt x="183643" y="3606"/>
                  </a:lnTo>
                  <a:lnTo>
                    <a:pt x="191517" y="5041"/>
                  </a:lnTo>
                  <a:lnTo>
                    <a:pt x="228221" y="20167"/>
                  </a:lnTo>
                  <a:lnTo>
                    <a:pt x="259209" y="44640"/>
                  </a:lnTo>
                  <a:lnTo>
                    <a:pt x="265051" y="50405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54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16"/>
                  </a:lnTo>
                  <a:lnTo>
                    <a:pt x="303152" y="151916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87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16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23"/>
                  </a:lnTo>
                  <a:lnTo>
                    <a:pt x="5759" y="174942"/>
                  </a:lnTo>
                  <a:lnTo>
                    <a:pt x="3601" y="185737"/>
                  </a:lnTo>
                  <a:lnTo>
                    <a:pt x="720" y="208775"/>
                  </a:lnTo>
                  <a:lnTo>
                    <a:pt x="720" y="220294"/>
                  </a:lnTo>
                  <a:lnTo>
                    <a:pt x="0" y="220294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78"/>
                  </a:lnTo>
                  <a:lnTo>
                    <a:pt x="35272" y="340512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57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94"/>
                  </a:lnTo>
                  <a:lnTo>
                    <a:pt x="440566" y="208775"/>
                  </a:lnTo>
                  <a:lnTo>
                    <a:pt x="432648" y="163423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43"/>
                  </a:lnTo>
                  <a:lnTo>
                    <a:pt x="265638" y="5765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94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78"/>
                  </a:lnTo>
                  <a:lnTo>
                    <a:pt x="411053" y="330428"/>
                  </a:lnTo>
                  <a:lnTo>
                    <a:pt x="405293" y="340512"/>
                  </a:lnTo>
                  <a:lnTo>
                    <a:pt x="398815" y="349859"/>
                  </a:lnTo>
                  <a:lnTo>
                    <a:pt x="391617" y="359219"/>
                  </a:lnTo>
                  <a:lnTo>
                    <a:pt x="383698" y="367868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60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48949" y="359219"/>
                  </a:lnTo>
                  <a:lnTo>
                    <a:pt x="41751" y="349859"/>
                  </a:lnTo>
                  <a:lnTo>
                    <a:pt x="35272" y="340512"/>
                  </a:lnTo>
                  <a:lnTo>
                    <a:pt x="29517" y="330428"/>
                  </a:lnTo>
                  <a:lnTo>
                    <a:pt x="23757" y="320357"/>
                  </a:lnTo>
                  <a:lnTo>
                    <a:pt x="7198" y="277152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94"/>
                  </a:lnTo>
                  <a:lnTo>
                    <a:pt x="720" y="220294"/>
                  </a:lnTo>
                  <a:lnTo>
                    <a:pt x="720" y="208775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42"/>
                  </a:lnTo>
                  <a:lnTo>
                    <a:pt x="7918" y="163423"/>
                  </a:lnTo>
                  <a:lnTo>
                    <a:pt x="24477" y="120218"/>
                  </a:lnTo>
                  <a:lnTo>
                    <a:pt x="49673" y="82067"/>
                  </a:lnTo>
                  <a:lnTo>
                    <a:pt x="82068" y="49682"/>
                  </a:lnTo>
                  <a:lnTo>
                    <a:pt x="120218" y="24485"/>
                  </a:lnTo>
                  <a:lnTo>
                    <a:pt x="141818" y="15125"/>
                  </a:lnTo>
                  <a:lnTo>
                    <a:pt x="152613" y="10807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65"/>
                  </a:lnTo>
                  <a:lnTo>
                    <a:pt x="277153" y="7924"/>
                  </a:lnTo>
                  <a:lnTo>
                    <a:pt x="320347" y="24485"/>
                  </a:lnTo>
                  <a:lnTo>
                    <a:pt x="358501" y="49682"/>
                  </a:lnTo>
                  <a:lnTo>
                    <a:pt x="367139" y="56870"/>
                  </a:lnTo>
                  <a:lnTo>
                    <a:pt x="398095" y="91427"/>
                  </a:lnTo>
                  <a:lnTo>
                    <a:pt x="421129" y="131025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23"/>
                  </a:lnTo>
                  <a:lnTo>
                    <a:pt x="435526" y="174942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75"/>
                  </a:lnTo>
                  <a:lnTo>
                    <a:pt x="440566" y="220294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96583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0"/>
              <a:t>APP</a:t>
            </a:r>
            <a:r>
              <a:rPr dirty="0" spc="-1620"/>
              <a:t>L</a:t>
            </a:r>
            <a:r>
              <a:rPr dirty="0" spc="-1000"/>
              <a:t>YIN</a:t>
            </a:r>
            <a:r>
              <a:rPr dirty="0" spc="-990"/>
              <a:t>G</a:t>
            </a:r>
            <a:r>
              <a:rPr dirty="0" spc="-785"/>
              <a:t> </a:t>
            </a:r>
            <a:r>
              <a:rPr dirty="0" spc="-835"/>
              <a:t>ELIMINATION</a:t>
            </a:r>
            <a:r>
              <a:rPr dirty="0" spc="-785"/>
              <a:t> </a:t>
            </a:r>
            <a:r>
              <a:rPr dirty="0" spc="-1045"/>
              <a:t>TECHNIQUES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5731" y="2541193"/>
            <a:ext cx="3038864" cy="308673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1609178" y="2450212"/>
            <a:ext cx="15132050" cy="7912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  <a:tabLst>
                <a:tab pos="8396605" algn="l"/>
              </a:tabLst>
            </a:pPr>
            <a:r>
              <a:rPr dirty="0" sz="2500" spc="-254">
                <a:latin typeface="Verdana"/>
                <a:cs typeface="Verdana"/>
              </a:rPr>
              <a:t>Sudoku</a:t>
            </a:r>
            <a:r>
              <a:rPr dirty="0" sz="2500" spc="-35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puzzles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10">
                <a:latin typeface="Verdana"/>
                <a:cs typeface="Verdana"/>
              </a:rPr>
              <a:t>often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require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54">
                <a:latin typeface="Verdana"/>
                <a:cs typeface="Verdana"/>
              </a:rPr>
              <a:t>use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of</a:t>
            </a:r>
            <a:r>
              <a:rPr dirty="0" sz="2500">
                <a:latin typeface="Verdana"/>
                <a:cs typeface="Verdana"/>
              </a:rPr>
              <a:t>	</a:t>
            </a:r>
            <a:r>
              <a:rPr dirty="0" sz="2500" spc="-180">
                <a:latin typeface="Verdana"/>
                <a:cs typeface="Verdana"/>
              </a:rPr>
              <a:t>to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35">
                <a:latin typeface="Verdana"/>
                <a:cs typeface="Verdana"/>
              </a:rPr>
              <a:t>narrow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15">
                <a:latin typeface="Verdana"/>
                <a:cs typeface="Verdana"/>
              </a:rPr>
              <a:t>down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possible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50">
                <a:latin typeface="Verdana"/>
                <a:cs typeface="Verdana"/>
              </a:rPr>
              <a:t>values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195">
                <a:latin typeface="Verdana"/>
                <a:cs typeface="Verdana"/>
              </a:rPr>
              <a:t>for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240">
                <a:latin typeface="Verdana"/>
                <a:cs typeface="Verdana"/>
              </a:rPr>
              <a:t>each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90">
                <a:latin typeface="Verdana"/>
                <a:cs typeface="Verdana"/>
              </a:rPr>
              <a:t>empty </a:t>
            </a:r>
            <a:r>
              <a:rPr dirty="0" sz="2500" spc="-190">
                <a:latin typeface="Verdana"/>
                <a:cs typeface="Verdana"/>
              </a:rPr>
              <a:t>cell.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300">
                <a:latin typeface="Verdana"/>
                <a:cs typeface="Verdana"/>
              </a:rPr>
              <a:t>By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systematically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04">
                <a:latin typeface="Verdana"/>
                <a:cs typeface="Verdana"/>
              </a:rPr>
              <a:t>eliminating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204">
                <a:latin typeface="Verdana"/>
                <a:cs typeface="Verdana"/>
              </a:rPr>
              <a:t>options,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players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can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45">
                <a:latin typeface="Verdana"/>
                <a:cs typeface="Verdana"/>
              </a:rPr>
              <a:t>progress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235">
                <a:latin typeface="Verdana"/>
                <a:cs typeface="Verdana"/>
              </a:rPr>
              <a:t>towards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solution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and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245">
                <a:latin typeface="Verdana"/>
                <a:cs typeface="Verdana"/>
              </a:rPr>
              <a:t>uncover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50">
                <a:latin typeface="Verdana"/>
                <a:cs typeface="Verdana"/>
              </a:rPr>
              <a:t>new</a:t>
            </a:r>
            <a:r>
              <a:rPr dirty="0" sz="2500" spc="-330">
                <a:latin typeface="Verdana"/>
                <a:cs typeface="Verdana"/>
              </a:rPr>
              <a:t> </a:t>
            </a:r>
            <a:r>
              <a:rPr dirty="0" sz="2500" spc="-60">
                <a:latin typeface="Verdana"/>
                <a:cs typeface="Verdana"/>
              </a:rPr>
              <a:t>insights.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361" y="6056236"/>
            <a:ext cx="7219949" cy="320992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3156" y="6056236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1396" y="243362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44"/>
            <a:ext cx="6676390" cy="639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0" spc="-550"/>
              <a:t>Recognizing</a:t>
            </a:r>
            <a:r>
              <a:rPr dirty="0" sz="4000" spc="-545"/>
              <a:t> </a:t>
            </a:r>
            <a:r>
              <a:rPr dirty="0" sz="4000" spc="-459"/>
              <a:t>Patterns</a:t>
            </a:r>
            <a:r>
              <a:rPr dirty="0" sz="4000" spc="-545"/>
              <a:t> </a:t>
            </a:r>
            <a:r>
              <a:rPr dirty="0" sz="4000" spc="-465"/>
              <a:t>and</a:t>
            </a:r>
            <a:r>
              <a:rPr dirty="0" sz="4000" spc="-545"/>
              <a:t> </a:t>
            </a:r>
            <a:r>
              <a:rPr dirty="0" sz="4000" spc="-490"/>
              <a:t>Strategies</a:t>
            </a:r>
            <a:endParaRPr sz="4000"/>
          </a:p>
        </p:txBody>
      </p:sp>
      <p:sp>
        <p:nvSpPr>
          <p:cNvPr id="19" name="object 19" descr=""/>
          <p:cNvSpPr txBox="1"/>
          <p:nvPr/>
        </p:nvSpPr>
        <p:spPr>
          <a:xfrm>
            <a:off x="1873237" y="2553729"/>
            <a:ext cx="6698615" cy="1894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450" spc="-80">
                <a:latin typeface="Tahoma"/>
                <a:cs typeface="Tahoma"/>
              </a:rPr>
              <a:t>Experienced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Sudoku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players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develop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the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25">
                <a:latin typeface="Tahoma"/>
                <a:cs typeface="Tahoma"/>
              </a:rPr>
              <a:t>ability</a:t>
            </a:r>
            <a:r>
              <a:rPr dirty="0" sz="2450" spc="-225">
                <a:latin typeface="Tahoma"/>
                <a:cs typeface="Tahoma"/>
              </a:rPr>
              <a:t> </a:t>
            </a:r>
            <a:r>
              <a:rPr dirty="0" sz="2450" spc="-25">
                <a:latin typeface="Tahoma"/>
                <a:cs typeface="Tahoma"/>
              </a:rPr>
              <a:t>to </a:t>
            </a:r>
            <a:r>
              <a:rPr dirty="0" sz="2450" spc="-114" b="1">
                <a:latin typeface="Trebuchet MS"/>
                <a:cs typeface="Trebuchet MS"/>
              </a:rPr>
              <a:t>recognize</a:t>
            </a:r>
            <a:r>
              <a:rPr dirty="0" sz="2450" spc="-204" b="1">
                <a:latin typeface="Trebuchet MS"/>
                <a:cs typeface="Trebuchet MS"/>
              </a:rPr>
              <a:t> </a:t>
            </a:r>
            <a:r>
              <a:rPr dirty="0" sz="2450" spc="-95" b="1">
                <a:latin typeface="Trebuchet MS"/>
                <a:cs typeface="Trebuchet MS"/>
              </a:rPr>
              <a:t>patterns</a:t>
            </a:r>
            <a:r>
              <a:rPr dirty="0" sz="2450" spc="-200" b="1">
                <a:latin typeface="Trebuchet MS"/>
                <a:cs typeface="Trebuchet MS"/>
              </a:rPr>
              <a:t> 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35">
                <a:latin typeface="Tahoma"/>
                <a:cs typeface="Tahoma"/>
              </a:rPr>
              <a:t>apply</a:t>
            </a:r>
            <a:r>
              <a:rPr dirty="0" sz="2450" spc="-229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various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10" b="1">
                <a:latin typeface="Trebuchet MS"/>
                <a:cs typeface="Trebuchet MS"/>
              </a:rPr>
              <a:t>solving </a:t>
            </a:r>
            <a:r>
              <a:rPr dirty="0" sz="2450" spc="-80" b="1">
                <a:latin typeface="Trebuchet MS"/>
                <a:cs typeface="Trebuchet MS"/>
              </a:rPr>
              <a:t>strategies</a:t>
            </a:r>
            <a:r>
              <a:rPr dirty="0" sz="2450" spc="-215" b="1">
                <a:latin typeface="Trebuchet MS"/>
                <a:cs typeface="Trebuchet MS"/>
              </a:rPr>
              <a:t> </a:t>
            </a:r>
            <a:r>
              <a:rPr dirty="0" sz="2450" spc="-40">
                <a:latin typeface="Tahoma"/>
                <a:cs typeface="Tahoma"/>
              </a:rPr>
              <a:t>to</a:t>
            </a:r>
            <a:r>
              <a:rPr dirty="0" sz="2450" spc="-250">
                <a:latin typeface="Tahoma"/>
                <a:cs typeface="Tahoma"/>
              </a:rPr>
              <a:t> </a:t>
            </a:r>
            <a:r>
              <a:rPr dirty="0" sz="2450" spc="-50">
                <a:latin typeface="Tahoma"/>
                <a:cs typeface="Tahoma"/>
              </a:rPr>
              <a:t>tackle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90">
                <a:latin typeface="Tahoma"/>
                <a:cs typeface="Tahoma"/>
              </a:rPr>
              <a:t>even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65">
                <a:latin typeface="Tahoma"/>
                <a:cs typeface="Tahoma"/>
              </a:rPr>
              <a:t>the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most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challenging </a:t>
            </a:r>
            <a:r>
              <a:rPr dirty="0" sz="2450" spc="-70">
                <a:latin typeface="Tahoma"/>
                <a:cs typeface="Tahoma"/>
              </a:rPr>
              <a:t>puzzles.</a:t>
            </a:r>
            <a:r>
              <a:rPr dirty="0" sz="2450" spc="-245">
                <a:latin typeface="Tahoma"/>
                <a:cs typeface="Tahoma"/>
              </a:rPr>
              <a:t> </a:t>
            </a:r>
            <a:r>
              <a:rPr dirty="0" sz="2450" spc="-100">
                <a:latin typeface="Tahoma"/>
                <a:cs typeface="Tahoma"/>
              </a:rPr>
              <a:t>These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50">
                <a:latin typeface="Tahoma"/>
                <a:cs typeface="Tahoma"/>
              </a:rPr>
              <a:t>visual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cues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techniques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60">
                <a:latin typeface="Tahoma"/>
                <a:cs typeface="Tahoma"/>
              </a:rPr>
              <a:t>can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20">
                <a:latin typeface="Tahoma"/>
                <a:cs typeface="Tahoma"/>
              </a:rPr>
              <a:t>make </a:t>
            </a:r>
            <a:r>
              <a:rPr dirty="0" sz="2450" spc="-65">
                <a:latin typeface="Tahoma"/>
                <a:cs typeface="Tahoma"/>
              </a:rPr>
              <a:t>the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solving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70">
                <a:latin typeface="Tahoma"/>
                <a:cs typeface="Tahoma"/>
              </a:rPr>
              <a:t>process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75">
                <a:latin typeface="Tahoma"/>
                <a:cs typeface="Tahoma"/>
              </a:rPr>
              <a:t>more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55">
                <a:latin typeface="Tahoma"/>
                <a:cs typeface="Tahoma"/>
              </a:rPr>
              <a:t>efﬁcient</a:t>
            </a:r>
            <a:r>
              <a:rPr dirty="0" sz="2450" spc="-240">
                <a:latin typeface="Tahoma"/>
                <a:cs typeface="Tahoma"/>
              </a:rPr>
              <a:t> </a:t>
            </a:r>
            <a:r>
              <a:rPr dirty="0" sz="2450" spc="-45">
                <a:latin typeface="Tahoma"/>
                <a:cs typeface="Tahoma"/>
              </a:rPr>
              <a:t>and</a:t>
            </a:r>
            <a:r>
              <a:rPr dirty="0" sz="2450" spc="-235">
                <a:latin typeface="Tahoma"/>
                <a:cs typeface="Tahoma"/>
              </a:rPr>
              <a:t> </a:t>
            </a:r>
            <a:r>
              <a:rPr dirty="0" sz="2450" spc="-10">
                <a:latin typeface="Tahoma"/>
                <a:cs typeface="Tahoma"/>
              </a:rPr>
              <a:t>enjoyable.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2802" y="1"/>
            <a:ext cx="5875134" cy="102869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 descr="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0170007" y="0"/>
            <a:ext cx="2238375" cy="4457700"/>
            <a:chOff x="10170007" y="0"/>
            <a:chExt cx="2238375" cy="4457700"/>
          </a:xfrm>
        </p:grpSpPr>
        <p:sp>
          <p:nvSpPr>
            <p:cNvPr id="7" name="object 7" descr=""/>
            <p:cNvSpPr/>
            <p:nvPr/>
          </p:nvSpPr>
          <p:spPr>
            <a:xfrm>
              <a:off x="10170007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47" y="4457699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8375" h="445770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8375" h="445770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8375" h="445770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8375" h="445770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8375" h="445770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8375" h="445770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8375" h="445770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8375" h="4457700">
                  <a:moveTo>
                    <a:pt x="2238374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8374" y="1691258"/>
                  </a:lnTo>
                  <a:lnTo>
                    <a:pt x="2238374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8374" y="583907"/>
                  </a:lnTo>
                  <a:lnTo>
                    <a:pt x="2238374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8374" y="29514"/>
                  </a:lnTo>
                  <a:lnTo>
                    <a:pt x="2238374" y="0"/>
                  </a:lnTo>
                  <a:close/>
                </a:path>
                <a:path w="2238375" h="445770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8375" h="445770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8375" h="445770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8375" h="4457700">
                  <a:moveTo>
                    <a:pt x="2238374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8374" y="553669"/>
                  </a:lnTo>
                  <a:lnTo>
                    <a:pt x="2238374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2963" y="1829689"/>
            <a:ext cx="600329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70"/>
              <a:t>Validating</a:t>
            </a:r>
            <a:r>
              <a:rPr dirty="0" spc="-775"/>
              <a:t> </a:t>
            </a:r>
            <a:r>
              <a:rPr dirty="0" spc="-530"/>
              <a:t>the</a:t>
            </a:r>
            <a:r>
              <a:rPr dirty="0" spc="-775"/>
              <a:t> </a:t>
            </a:r>
            <a:r>
              <a:rPr dirty="0" spc="-660"/>
              <a:t>Solution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362963" y="2949259"/>
            <a:ext cx="7043420" cy="2170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dirty="0" sz="2800" spc="-90">
                <a:latin typeface="Tahoma"/>
                <a:cs typeface="Tahoma"/>
              </a:rPr>
              <a:t>Once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the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40" b="1">
                <a:latin typeface="Trebuchet MS"/>
                <a:cs typeface="Trebuchet MS"/>
              </a:rPr>
              <a:t>Sudoku</a:t>
            </a:r>
            <a:r>
              <a:rPr dirty="0" sz="2800" spc="-245" b="1">
                <a:latin typeface="Trebuchet MS"/>
                <a:cs typeface="Trebuchet MS"/>
              </a:rPr>
              <a:t> </a:t>
            </a:r>
            <a:r>
              <a:rPr dirty="0" sz="2800" spc="-45" b="1">
                <a:latin typeface="Trebuchet MS"/>
                <a:cs typeface="Trebuchet MS"/>
              </a:rPr>
              <a:t>grid</a:t>
            </a:r>
            <a:r>
              <a:rPr dirty="0" sz="2800" spc="-250" b="1">
                <a:latin typeface="Trebuchet MS"/>
                <a:cs typeface="Trebuchet MS"/>
              </a:rPr>
              <a:t> </a:t>
            </a:r>
            <a:r>
              <a:rPr dirty="0" sz="2800" spc="-30" b="1">
                <a:latin typeface="Trebuchet MS"/>
                <a:cs typeface="Trebuchet MS"/>
              </a:rPr>
              <a:t>is</a:t>
            </a:r>
            <a:r>
              <a:rPr dirty="0" sz="2800" spc="-245" b="1">
                <a:latin typeface="Trebuchet MS"/>
                <a:cs typeface="Trebuchet MS"/>
              </a:rPr>
              <a:t> </a:t>
            </a:r>
            <a:r>
              <a:rPr dirty="0" sz="2800" spc="-90" b="1">
                <a:latin typeface="Trebuchet MS"/>
                <a:cs typeface="Trebuchet MS"/>
              </a:rPr>
              <a:t>ﬁlled</a:t>
            </a:r>
            <a:r>
              <a:rPr dirty="0" sz="2800" spc="-90">
                <a:latin typeface="Tahoma"/>
                <a:cs typeface="Tahoma"/>
              </a:rPr>
              <a:t>,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it's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crucial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to </a:t>
            </a:r>
            <a:r>
              <a:rPr dirty="0" sz="2800" spc="-85" b="1">
                <a:latin typeface="Trebuchet MS"/>
                <a:cs typeface="Trebuchet MS"/>
              </a:rPr>
              <a:t>validate</a:t>
            </a:r>
            <a:r>
              <a:rPr dirty="0" sz="2800" spc="-245" b="1">
                <a:latin typeface="Trebuchet MS"/>
                <a:cs typeface="Trebuchet MS"/>
              </a:rPr>
              <a:t> </a:t>
            </a:r>
            <a:r>
              <a:rPr dirty="0" sz="2800" spc="-110" b="1">
                <a:latin typeface="Trebuchet MS"/>
                <a:cs typeface="Trebuchet MS"/>
              </a:rPr>
              <a:t>the</a:t>
            </a:r>
            <a:r>
              <a:rPr dirty="0" sz="2800" spc="-240" b="1">
                <a:latin typeface="Trebuchet MS"/>
                <a:cs typeface="Trebuchet MS"/>
              </a:rPr>
              <a:t> </a:t>
            </a:r>
            <a:r>
              <a:rPr dirty="0" sz="2800" spc="-50" b="1">
                <a:latin typeface="Trebuchet MS"/>
                <a:cs typeface="Trebuchet MS"/>
              </a:rPr>
              <a:t>solution</a:t>
            </a:r>
            <a:r>
              <a:rPr dirty="0" sz="2800" spc="-240" b="1">
                <a:latin typeface="Trebuchet MS"/>
                <a:cs typeface="Trebuchet MS"/>
              </a:rPr>
              <a:t> </a:t>
            </a:r>
            <a:r>
              <a:rPr dirty="0" sz="2800" spc="-70">
                <a:latin typeface="Tahoma"/>
                <a:cs typeface="Tahoma"/>
              </a:rPr>
              <a:t>by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65">
                <a:latin typeface="Tahoma"/>
                <a:cs typeface="Tahoma"/>
              </a:rPr>
              <a:t>ensuring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that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each </a:t>
            </a:r>
            <a:r>
              <a:rPr dirty="0" sz="2800" spc="-125">
                <a:latin typeface="Tahoma"/>
                <a:cs typeface="Tahoma"/>
              </a:rPr>
              <a:t>row,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column,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45">
                <a:latin typeface="Tahoma"/>
                <a:cs typeface="Tahoma"/>
              </a:rPr>
              <a:t>and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160">
                <a:latin typeface="Tahoma"/>
                <a:cs typeface="Tahoma"/>
              </a:rPr>
              <a:t>3x3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grid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contains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all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the</a:t>
            </a:r>
            <a:r>
              <a:rPr dirty="0" sz="2800" spc="-27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digits </a:t>
            </a:r>
            <a:r>
              <a:rPr dirty="0" sz="2800" spc="-65">
                <a:latin typeface="Tahoma"/>
                <a:cs typeface="Tahoma"/>
              </a:rPr>
              <a:t>from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260">
                <a:latin typeface="Tahoma"/>
                <a:cs typeface="Tahoma"/>
              </a:rPr>
              <a:t>1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40">
                <a:latin typeface="Tahoma"/>
                <a:cs typeface="Tahoma"/>
              </a:rPr>
              <a:t>to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145">
                <a:latin typeface="Tahoma"/>
                <a:cs typeface="Tahoma"/>
              </a:rPr>
              <a:t>9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35">
                <a:latin typeface="Tahoma"/>
                <a:cs typeface="Tahoma"/>
              </a:rPr>
              <a:t>without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85">
                <a:latin typeface="Tahoma"/>
                <a:cs typeface="Tahoma"/>
              </a:rPr>
              <a:t>any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95">
                <a:latin typeface="Tahoma"/>
                <a:cs typeface="Tahoma"/>
              </a:rPr>
              <a:t>repeats.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70">
                <a:latin typeface="Tahoma"/>
                <a:cs typeface="Tahoma"/>
              </a:rPr>
              <a:t>This</a:t>
            </a:r>
            <a:r>
              <a:rPr dirty="0" sz="2800" spc="-29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ﬁnal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step </a:t>
            </a:r>
            <a:r>
              <a:rPr dirty="0" sz="2800" spc="-85">
                <a:latin typeface="Tahoma"/>
                <a:cs typeface="Tahoma"/>
              </a:rPr>
              <a:t>ensures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the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55">
                <a:latin typeface="Tahoma"/>
                <a:cs typeface="Tahoma"/>
              </a:rPr>
              <a:t>integrity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65">
                <a:latin typeface="Tahoma"/>
                <a:cs typeface="Tahoma"/>
              </a:rPr>
              <a:t>of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60">
                <a:latin typeface="Tahoma"/>
                <a:cs typeface="Tahoma"/>
              </a:rPr>
              <a:t>the</a:t>
            </a:r>
            <a:r>
              <a:rPr dirty="0" sz="2800" spc="-280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solved</a:t>
            </a:r>
            <a:r>
              <a:rPr dirty="0" sz="2800" spc="-28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puzzle.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611852" y="0"/>
            <a:ext cx="1676400" cy="4457700"/>
            <a:chOff x="16611852" y="0"/>
            <a:chExt cx="16764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6611852" y="0"/>
              <a:ext cx="1676400" cy="4457700"/>
            </a:xfrm>
            <a:custGeom>
              <a:avLst/>
              <a:gdLst/>
              <a:ahLst/>
              <a:cxnLst/>
              <a:rect l="l" t="t" r="r" b="b"/>
              <a:pathLst>
                <a:path w="1676400" h="445770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7699"/>
                  </a:lnTo>
                  <a:lnTo>
                    <a:pt x="582421" y="4457699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770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770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770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770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770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7700">
                  <a:moveTo>
                    <a:pt x="1676158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58" y="2245639"/>
                  </a:lnTo>
                  <a:lnTo>
                    <a:pt x="1676158" y="1691258"/>
                  </a:lnTo>
                  <a:close/>
                </a:path>
                <a:path w="1676400" h="4457700">
                  <a:moveTo>
                    <a:pt x="1676158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58" y="2259038"/>
                  </a:lnTo>
                  <a:lnTo>
                    <a:pt x="1676158" y="2245639"/>
                  </a:lnTo>
                  <a:close/>
                </a:path>
                <a:path w="1676400" h="4457700">
                  <a:moveTo>
                    <a:pt x="1676158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58" y="1691258"/>
                  </a:lnTo>
                  <a:lnTo>
                    <a:pt x="1676158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58" y="583907"/>
                  </a:lnTo>
                  <a:lnTo>
                    <a:pt x="1676158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58" y="42481"/>
                  </a:lnTo>
                  <a:lnTo>
                    <a:pt x="1676158" y="0"/>
                  </a:lnTo>
                  <a:close/>
                </a:path>
                <a:path w="1676400" h="4457700">
                  <a:moveTo>
                    <a:pt x="1676158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58" y="1106627"/>
                  </a:lnTo>
                  <a:lnTo>
                    <a:pt x="1676158" y="583907"/>
                  </a:lnTo>
                  <a:close/>
                </a:path>
                <a:path w="1676400" h="4457700">
                  <a:moveTo>
                    <a:pt x="1676158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58" y="553669"/>
                  </a:lnTo>
                  <a:lnTo>
                    <a:pt x="1676158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 descr="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 descr="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063070" y="1793469"/>
            <a:ext cx="6784340" cy="108902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0"/>
              </a:spcBef>
            </a:pPr>
            <a:r>
              <a:rPr dirty="0" sz="3450" spc="-635"/>
              <a:t>CONCLUSION:</a:t>
            </a:r>
            <a:r>
              <a:rPr dirty="0" sz="3450" spc="-455"/>
              <a:t> </a:t>
            </a:r>
            <a:r>
              <a:rPr dirty="0" sz="3450" spc="-650"/>
              <a:t>MASTERING</a:t>
            </a:r>
            <a:r>
              <a:rPr dirty="0" sz="3450" spc="-440"/>
              <a:t> </a:t>
            </a:r>
            <a:r>
              <a:rPr dirty="0" sz="3450" spc="-740"/>
              <a:t>BACKTRACKING </a:t>
            </a:r>
            <a:r>
              <a:rPr dirty="0" sz="3450" spc="-685"/>
              <a:t>VISUALLY</a:t>
            </a:r>
            <a:endParaRPr sz="3450"/>
          </a:p>
        </p:txBody>
      </p:sp>
      <p:sp>
        <p:nvSpPr>
          <p:cNvPr id="22" name="object 2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dirty="0" spc="-200"/>
              <a:t>In</a:t>
            </a:r>
            <a:r>
              <a:rPr dirty="0" spc="-290"/>
              <a:t> </a:t>
            </a:r>
            <a:r>
              <a:rPr dirty="0" spc="-40"/>
              <a:t>this</a:t>
            </a:r>
            <a:r>
              <a:rPr dirty="0" spc="-285"/>
              <a:t> </a:t>
            </a:r>
            <a:r>
              <a:rPr dirty="0" spc="-70"/>
              <a:t>presentation,</a:t>
            </a:r>
            <a:r>
              <a:rPr dirty="0" spc="-285"/>
              <a:t> </a:t>
            </a:r>
            <a:r>
              <a:rPr dirty="0" spc="-100"/>
              <a:t>we</a:t>
            </a:r>
            <a:r>
              <a:rPr dirty="0" spc="-285"/>
              <a:t> </a:t>
            </a:r>
            <a:r>
              <a:rPr dirty="0" spc="-95"/>
              <a:t>have</a:t>
            </a:r>
            <a:r>
              <a:rPr dirty="0" spc="-290"/>
              <a:t> </a:t>
            </a:r>
            <a:r>
              <a:rPr dirty="0" spc="-60"/>
              <a:t>explored</a:t>
            </a:r>
            <a:r>
              <a:rPr dirty="0" spc="-285"/>
              <a:t> </a:t>
            </a:r>
            <a:r>
              <a:rPr dirty="0" spc="-60"/>
              <a:t>the</a:t>
            </a:r>
            <a:r>
              <a:rPr dirty="0" spc="-285"/>
              <a:t> </a:t>
            </a:r>
            <a:r>
              <a:rPr dirty="0" spc="-50"/>
              <a:t>visual</a:t>
            </a:r>
            <a:r>
              <a:rPr dirty="0" spc="-285"/>
              <a:t> </a:t>
            </a:r>
            <a:r>
              <a:rPr dirty="0" spc="-10"/>
              <a:t>aspects </a:t>
            </a:r>
            <a:r>
              <a:rPr dirty="0" spc="-65"/>
              <a:t>of</a:t>
            </a:r>
            <a:r>
              <a:rPr dirty="0" spc="-285"/>
              <a:t> </a:t>
            </a:r>
            <a:r>
              <a:rPr dirty="0" spc="-30" b="1">
                <a:latin typeface="Trebuchet MS"/>
                <a:cs typeface="Trebuchet MS"/>
              </a:rPr>
              <a:t>solving</a:t>
            </a:r>
            <a:r>
              <a:rPr dirty="0" spc="-250" b="1">
                <a:latin typeface="Trebuchet MS"/>
                <a:cs typeface="Trebuchet MS"/>
              </a:rPr>
              <a:t> </a:t>
            </a:r>
            <a:r>
              <a:rPr dirty="0" spc="-35" b="1">
                <a:latin typeface="Trebuchet MS"/>
                <a:cs typeface="Trebuchet MS"/>
              </a:rPr>
              <a:t>Sudoku</a:t>
            </a:r>
            <a:r>
              <a:rPr dirty="0" spc="-250" b="1">
                <a:latin typeface="Trebuchet MS"/>
                <a:cs typeface="Trebuchet MS"/>
              </a:rPr>
              <a:t> </a:t>
            </a:r>
            <a:r>
              <a:rPr dirty="0" spc="-120" b="1">
                <a:latin typeface="Trebuchet MS"/>
                <a:cs typeface="Trebuchet MS"/>
              </a:rPr>
              <a:t>puzzles</a:t>
            </a:r>
            <a:r>
              <a:rPr dirty="0" spc="-120"/>
              <a:t>,</a:t>
            </a:r>
            <a:r>
              <a:rPr dirty="0" spc="-280"/>
              <a:t> </a:t>
            </a:r>
            <a:r>
              <a:rPr dirty="0" spc="-70"/>
              <a:t>from</a:t>
            </a:r>
            <a:r>
              <a:rPr dirty="0" spc="-280"/>
              <a:t> </a:t>
            </a:r>
            <a:r>
              <a:rPr dirty="0" spc="-65"/>
              <a:t>understanding</a:t>
            </a:r>
            <a:r>
              <a:rPr dirty="0" spc="-280"/>
              <a:t> </a:t>
            </a:r>
            <a:r>
              <a:rPr dirty="0" spc="-60"/>
              <a:t>the</a:t>
            </a:r>
            <a:r>
              <a:rPr dirty="0" spc="-285"/>
              <a:t> </a:t>
            </a:r>
            <a:r>
              <a:rPr dirty="0" spc="-20"/>
              <a:t>grid </a:t>
            </a:r>
            <a:r>
              <a:rPr dirty="0" spc="-70"/>
              <a:t>structure</a:t>
            </a:r>
            <a:r>
              <a:rPr dirty="0" spc="-275"/>
              <a:t> </a:t>
            </a:r>
            <a:r>
              <a:rPr dirty="0" spc="-30"/>
              <a:t>to</a:t>
            </a:r>
            <a:r>
              <a:rPr dirty="0" spc="-275"/>
              <a:t> </a:t>
            </a:r>
            <a:r>
              <a:rPr dirty="0" spc="-45"/>
              <a:t>applying</a:t>
            </a:r>
            <a:r>
              <a:rPr dirty="0" spc="-275"/>
              <a:t> </a:t>
            </a:r>
            <a:r>
              <a:rPr dirty="0" spc="-25"/>
              <a:t>logical</a:t>
            </a:r>
            <a:r>
              <a:rPr dirty="0" spc="-275"/>
              <a:t> </a:t>
            </a:r>
            <a:r>
              <a:rPr dirty="0" spc="-75"/>
              <a:t>reasoning</a:t>
            </a:r>
            <a:r>
              <a:rPr dirty="0" spc="-275"/>
              <a:t> </a:t>
            </a:r>
            <a:r>
              <a:rPr dirty="0" spc="-45"/>
              <a:t>and</a:t>
            </a:r>
            <a:r>
              <a:rPr dirty="0" spc="-275"/>
              <a:t> </a:t>
            </a:r>
            <a:r>
              <a:rPr dirty="0" spc="-10"/>
              <a:t>elimination </a:t>
            </a:r>
            <a:r>
              <a:rPr dirty="0" spc="-65"/>
              <a:t>techniques.</a:t>
            </a:r>
            <a:r>
              <a:rPr dirty="0" spc="-275"/>
              <a:t> </a:t>
            </a:r>
            <a:r>
              <a:rPr dirty="0" spc="-95"/>
              <a:t>By</a:t>
            </a:r>
            <a:r>
              <a:rPr dirty="0" spc="-270"/>
              <a:t> </a:t>
            </a:r>
            <a:r>
              <a:rPr dirty="0" spc="-75"/>
              <a:t>mastering</a:t>
            </a:r>
            <a:r>
              <a:rPr dirty="0" spc="-270"/>
              <a:t> </a:t>
            </a:r>
            <a:r>
              <a:rPr dirty="0" spc="-80"/>
              <a:t>these</a:t>
            </a:r>
            <a:r>
              <a:rPr dirty="0" spc="-270"/>
              <a:t> </a:t>
            </a:r>
            <a:r>
              <a:rPr dirty="0" spc="-50"/>
              <a:t>visual</a:t>
            </a:r>
            <a:r>
              <a:rPr dirty="0" spc="-270"/>
              <a:t> </a:t>
            </a:r>
            <a:r>
              <a:rPr dirty="0" spc="-100"/>
              <a:t>strategies,</a:t>
            </a:r>
            <a:r>
              <a:rPr dirty="0" spc="-270"/>
              <a:t> </a:t>
            </a:r>
            <a:r>
              <a:rPr dirty="0" spc="-10"/>
              <a:t>players </a:t>
            </a:r>
            <a:r>
              <a:rPr dirty="0" spc="-60"/>
              <a:t>can</a:t>
            </a:r>
            <a:r>
              <a:rPr dirty="0" spc="-285"/>
              <a:t> </a:t>
            </a:r>
            <a:r>
              <a:rPr dirty="0" spc="-75"/>
              <a:t>enhance</a:t>
            </a:r>
            <a:r>
              <a:rPr dirty="0" spc="-285"/>
              <a:t> </a:t>
            </a:r>
            <a:r>
              <a:rPr dirty="0" spc="-45"/>
              <a:t>their</a:t>
            </a:r>
            <a:r>
              <a:rPr dirty="0" spc="-280"/>
              <a:t> </a:t>
            </a:r>
            <a:r>
              <a:rPr dirty="0" spc="-55"/>
              <a:t>Sudoku</a:t>
            </a:r>
            <a:r>
              <a:rPr dirty="0" spc="-285"/>
              <a:t> </a:t>
            </a:r>
            <a:r>
              <a:rPr dirty="0" spc="-50"/>
              <a:t>solving</a:t>
            </a:r>
            <a:r>
              <a:rPr dirty="0" spc="-280"/>
              <a:t> </a:t>
            </a:r>
            <a:r>
              <a:rPr dirty="0" spc="-80"/>
              <a:t>experience</a:t>
            </a:r>
            <a:r>
              <a:rPr dirty="0" spc="-285"/>
              <a:t> </a:t>
            </a:r>
            <a:r>
              <a:rPr dirty="0" spc="-45"/>
              <a:t>and</a:t>
            </a:r>
            <a:r>
              <a:rPr dirty="0" spc="-280"/>
              <a:t> </a:t>
            </a:r>
            <a:r>
              <a:rPr dirty="0" spc="-10"/>
              <a:t>unlock </a:t>
            </a:r>
            <a:r>
              <a:rPr dirty="0" spc="-60"/>
              <a:t>the</a:t>
            </a:r>
            <a:r>
              <a:rPr dirty="0" spc="-280"/>
              <a:t> </a:t>
            </a:r>
            <a:r>
              <a:rPr dirty="0" spc="-10"/>
              <a:t>full</a:t>
            </a:r>
            <a:r>
              <a:rPr dirty="0" spc="-275"/>
              <a:t> </a:t>
            </a:r>
            <a:r>
              <a:rPr dirty="0" spc="-35"/>
              <a:t>potential</a:t>
            </a:r>
            <a:r>
              <a:rPr dirty="0" spc="-275"/>
              <a:t> </a:t>
            </a:r>
            <a:r>
              <a:rPr dirty="0" spc="-65"/>
              <a:t>of</a:t>
            </a:r>
            <a:r>
              <a:rPr dirty="0" spc="-275"/>
              <a:t> </a:t>
            </a:r>
            <a:r>
              <a:rPr dirty="0" spc="-40"/>
              <a:t>this</a:t>
            </a:r>
            <a:r>
              <a:rPr dirty="0" spc="-280"/>
              <a:t> </a:t>
            </a:r>
            <a:r>
              <a:rPr dirty="0" spc="-65"/>
              <a:t>captivating</a:t>
            </a:r>
            <a:r>
              <a:rPr dirty="0" spc="-275"/>
              <a:t> </a:t>
            </a:r>
            <a:r>
              <a:rPr dirty="0" spc="-55"/>
              <a:t>logic-</a:t>
            </a:r>
            <a:r>
              <a:rPr dirty="0" spc="-70"/>
              <a:t>based</a:t>
            </a:r>
            <a:r>
              <a:rPr dirty="0" spc="-275"/>
              <a:t> </a:t>
            </a:r>
            <a:r>
              <a:rPr dirty="0" spc="-10"/>
              <a:t>game.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7692534" y="-9355"/>
            <a:ext cx="605155" cy="652145"/>
            <a:chOff x="17692534" y="-9355"/>
            <a:chExt cx="605155" cy="652145"/>
          </a:xfrm>
        </p:grpSpPr>
        <p:sp>
          <p:nvSpPr>
            <p:cNvPr id="4" name="object 4" descr=""/>
            <p:cNvSpPr/>
            <p:nvPr/>
          </p:nvSpPr>
          <p:spPr>
            <a:xfrm>
              <a:off x="17701894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044" y="0"/>
                  </a:moveTo>
                  <a:lnTo>
                    <a:pt x="1944" y="0"/>
                  </a:lnTo>
                  <a:lnTo>
                    <a:pt x="761" y="16556"/>
                  </a:lnTo>
                  <a:lnTo>
                    <a:pt x="0" y="47519"/>
                  </a:lnTo>
                  <a:lnTo>
                    <a:pt x="761" y="78482"/>
                  </a:lnTo>
                  <a:lnTo>
                    <a:pt x="7238" y="138959"/>
                  </a:lnTo>
                  <a:lnTo>
                    <a:pt x="20192" y="198713"/>
                  </a:lnTo>
                  <a:lnTo>
                    <a:pt x="38861" y="257031"/>
                  </a:lnTo>
                  <a:lnTo>
                    <a:pt x="64134" y="313190"/>
                  </a:lnTo>
                  <a:lnTo>
                    <a:pt x="95122" y="365756"/>
                  </a:lnTo>
                  <a:lnTo>
                    <a:pt x="131063" y="415438"/>
                  </a:lnTo>
                  <a:lnTo>
                    <a:pt x="171322" y="460790"/>
                  </a:lnTo>
                  <a:lnTo>
                    <a:pt x="217423" y="501836"/>
                  </a:lnTo>
                  <a:lnTo>
                    <a:pt x="267080" y="537828"/>
                  </a:lnTo>
                  <a:lnTo>
                    <a:pt x="319658" y="568791"/>
                  </a:lnTo>
                  <a:lnTo>
                    <a:pt x="375919" y="593276"/>
                  </a:lnTo>
                  <a:lnTo>
                    <a:pt x="434212" y="611996"/>
                  </a:lnTo>
                  <a:lnTo>
                    <a:pt x="493902" y="624950"/>
                  </a:lnTo>
                  <a:lnTo>
                    <a:pt x="554481" y="631427"/>
                  </a:lnTo>
                  <a:lnTo>
                    <a:pt x="585342" y="632151"/>
                  </a:lnTo>
                  <a:lnTo>
                    <a:pt x="585342" y="632875"/>
                  </a:lnTo>
                  <a:lnTo>
                    <a:pt x="586044" y="632858"/>
                  </a:lnTo>
                  <a:lnTo>
                    <a:pt x="58604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01893" y="4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19"/>
                  </a:moveTo>
                  <a:lnTo>
                    <a:pt x="761" y="16556"/>
                  </a:lnTo>
                  <a:lnTo>
                    <a:pt x="1944" y="0"/>
                  </a:lnTo>
                </a:path>
                <a:path w="586105" h="633095">
                  <a:moveTo>
                    <a:pt x="586044" y="632858"/>
                  </a:moveTo>
                  <a:lnTo>
                    <a:pt x="585342" y="632875"/>
                  </a:lnTo>
                  <a:lnTo>
                    <a:pt x="585342" y="632151"/>
                  </a:lnTo>
                  <a:lnTo>
                    <a:pt x="554481" y="631427"/>
                  </a:lnTo>
                  <a:lnTo>
                    <a:pt x="493902" y="624950"/>
                  </a:lnTo>
                  <a:lnTo>
                    <a:pt x="434212" y="611996"/>
                  </a:lnTo>
                  <a:lnTo>
                    <a:pt x="375919" y="593276"/>
                  </a:lnTo>
                  <a:lnTo>
                    <a:pt x="319658" y="568791"/>
                  </a:lnTo>
                  <a:lnTo>
                    <a:pt x="267080" y="537828"/>
                  </a:lnTo>
                  <a:lnTo>
                    <a:pt x="217423" y="501836"/>
                  </a:lnTo>
                  <a:lnTo>
                    <a:pt x="171322" y="460790"/>
                  </a:lnTo>
                  <a:lnTo>
                    <a:pt x="131063" y="415438"/>
                  </a:lnTo>
                  <a:lnTo>
                    <a:pt x="95122" y="365756"/>
                  </a:lnTo>
                  <a:lnTo>
                    <a:pt x="64134" y="313190"/>
                  </a:lnTo>
                  <a:lnTo>
                    <a:pt x="38861" y="257031"/>
                  </a:lnTo>
                  <a:lnTo>
                    <a:pt x="20192" y="198713"/>
                  </a:lnTo>
                  <a:lnTo>
                    <a:pt x="7238" y="138959"/>
                  </a:lnTo>
                  <a:lnTo>
                    <a:pt x="761" y="78482"/>
                  </a:lnTo>
                  <a:lnTo>
                    <a:pt x="0" y="4751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 descr="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5651" y="3122689"/>
            <a:ext cx="445325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1639">
                <a:solidFill>
                  <a:srgbClr val="36D636"/>
                </a:solidFill>
              </a:rPr>
              <a:t>Thanks!</a:t>
            </a:r>
            <a:endParaRPr sz="120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719" y="0"/>
            <a:ext cx="2238375" cy="4457700"/>
            <a:chOff x="719" y="0"/>
            <a:chExt cx="2238375" cy="4457700"/>
          </a:xfrm>
        </p:grpSpPr>
        <p:sp>
          <p:nvSpPr>
            <p:cNvPr id="11" name="object 11" descr=""/>
            <p:cNvSpPr/>
            <p:nvPr/>
          </p:nvSpPr>
          <p:spPr>
            <a:xfrm>
              <a:off x="719" y="0"/>
              <a:ext cx="2238375" cy="4457700"/>
            </a:xfrm>
            <a:custGeom>
              <a:avLst/>
              <a:gdLst/>
              <a:ahLst/>
              <a:cxnLst/>
              <a:rect l="l" t="t" r="r" b="b"/>
              <a:pathLst>
                <a:path w="2238375" h="445770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59765" y="4457699"/>
                  </a:lnTo>
                  <a:lnTo>
                    <a:pt x="2238374" y="4457699"/>
                  </a:lnTo>
                  <a:lnTo>
                    <a:pt x="2238374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8374" y="3905211"/>
                  </a:lnTo>
                  <a:lnTo>
                    <a:pt x="2238374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8374" y="3352266"/>
                  </a:lnTo>
                  <a:lnTo>
                    <a:pt x="2238374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8375" h="4457700">
                  <a:moveTo>
                    <a:pt x="2238374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8374" y="4429366"/>
                  </a:lnTo>
                  <a:lnTo>
                    <a:pt x="2238374" y="3905211"/>
                  </a:lnTo>
                  <a:close/>
                </a:path>
                <a:path w="2238375" h="445770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8375" h="445770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8375" h="445770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8375" h="445770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8375" h="445770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8375" h="445770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8375" h="445770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8375" h="445770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8375" h="445770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8375" h="445770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8375" h="445770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 descr="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 descr="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 descr="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 descr="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879538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25"/>
              <a:t>UNLOCKING</a:t>
            </a:r>
            <a:r>
              <a:rPr dirty="0" spc="-775"/>
              <a:t> </a:t>
            </a:r>
            <a:r>
              <a:rPr dirty="0" spc="-1070"/>
              <a:t>THE</a:t>
            </a:r>
            <a:r>
              <a:rPr dirty="0" spc="-770"/>
              <a:t> </a:t>
            </a:r>
            <a:r>
              <a:rPr dirty="0" spc="-1060"/>
              <a:t>SUDOKU</a:t>
            </a:r>
            <a:r>
              <a:rPr dirty="0" spc="-775"/>
              <a:t> </a:t>
            </a:r>
            <a:r>
              <a:rPr dirty="0" spc="-1065"/>
              <a:t>PUZZLE</a:t>
            </a: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8449" y="2531884"/>
            <a:ext cx="1310894" cy="27705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1609185" y="2450207"/>
            <a:ext cx="14965044" cy="6978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-635">
              <a:lnSpc>
                <a:spcPts val="2620"/>
              </a:lnSpc>
              <a:spcBef>
                <a:spcPts val="225"/>
              </a:spcBef>
              <a:tabLst>
                <a:tab pos="2808605" algn="l"/>
              </a:tabLst>
            </a:pPr>
            <a:r>
              <a:rPr dirty="0" sz="2200" spc="-40">
                <a:latin typeface="Tahoma"/>
                <a:cs typeface="Tahoma"/>
              </a:rPr>
              <a:t>Sudoku</a:t>
            </a:r>
            <a:r>
              <a:rPr dirty="0" sz="2200" spc="-21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is</a:t>
            </a:r>
            <a:r>
              <a:rPr dirty="0" sz="2200" spc="-21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a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-45">
                <a:latin typeface="Tahoma"/>
                <a:cs typeface="Tahoma"/>
              </a:rPr>
              <a:t>number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placement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puzzle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that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5">
                <a:latin typeface="Tahoma"/>
                <a:cs typeface="Tahoma"/>
              </a:rPr>
              <a:t>challenges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5">
                <a:latin typeface="Tahoma"/>
                <a:cs typeface="Tahoma"/>
              </a:rPr>
              <a:t>mind.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150">
                <a:latin typeface="Tahoma"/>
                <a:cs typeface="Tahoma"/>
              </a:rPr>
              <a:t>In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this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presentation,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we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will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explore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visual </a:t>
            </a:r>
            <a:r>
              <a:rPr dirty="0" sz="2200" spc="-50">
                <a:latin typeface="Tahoma"/>
                <a:cs typeface="Tahoma"/>
              </a:rPr>
              <a:t>aspects</a:t>
            </a:r>
            <a:r>
              <a:rPr dirty="0" sz="2200" spc="-204">
                <a:latin typeface="Tahoma"/>
                <a:cs typeface="Tahoma"/>
              </a:rPr>
              <a:t> </a:t>
            </a:r>
            <a:r>
              <a:rPr dirty="0" sz="2200" spc="-45">
                <a:latin typeface="Tahoma"/>
                <a:cs typeface="Tahoma"/>
              </a:rPr>
              <a:t>of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solving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Sudoku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5">
                <a:latin typeface="Tahoma"/>
                <a:cs typeface="Tahoma"/>
              </a:rPr>
              <a:t>puzzles,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highlighting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50">
                <a:latin typeface="Tahoma"/>
                <a:cs typeface="Tahoma"/>
              </a:rPr>
              <a:t>the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70">
                <a:latin typeface="Tahoma"/>
                <a:cs typeface="Tahoma"/>
              </a:rPr>
              <a:t>strategies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and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techniques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that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60">
                <a:latin typeface="Tahoma"/>
                <a:cs typeface="Tahoma"/>
              </a:rPr>
              <a:t>make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this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80">
                <a:latin typeface="Tahoma"/>
                <a:cs typeface="Tahoma"/>
              </a:rPr>
              <a:t>game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both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75">
                <a:latin typeface="Tahoma"/>
                <a:cs typeface="Tahoma"/>
              </a:rPr>
              <a:t>engaging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and</a:t>
            </a:r>
            <a:r>
              <a:rPr dirty="0" sz="2200" spc="-204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rewarding.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6361" y="6056231"/>
            <a:ext cx="7219949" cy="320992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3156" y="6056231"/>
            <a:ext cx="7219949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8805189" y="4451426"/>
            <a:ext cx="557530" cy="285750"/>
          </a:xfrm>
          <a:custGeom>
            <a:avLst/>
            <a:gdLst/>
            <a:ahLst/>
            <a:cxnLst/>
            <a:rect l="l" t="t" r="r" b="b"/>
            <a:pathLst>
              <a:path w="557529" h="285750">
                <a:moveTo>
                  <a:pt x="30734" y="218592"/>
                </a:moveTo>
                <a:lnTo>
                  <a:pt x="2374" y="250418"/>
                </a:lnTo>
                <a:lnTo>
                  <a:pt x="10490" y="258886"/>
                </a:lnTo>
                <a:lnTo>
                  <a:pt x="18664" y="266153"/>
                </a:lnTo>
                <a:lnTo>
                  <a:pt x="53311" y="283478"/>
                </a:lnTo>
                <a:lnTo>
                  <a:pt x="74155" y="285610"/>
                </a:lnTo>
                <a:lnTo>
                  <a:pt x="84501" y="285065"/>
                </a:lnTo>
                <a:lnTo>
                  <a:pt x="123549" y="271915"/>
                </a:lnTo>
                <a:lnTo>
                  <a:pt x="152527" y="243967"/>
                </a:lnTo>
                <a:lnTo>
                  <a:pt x="66357" y="243967"/>
                </a:lnTo>
                <a:lnTo>
                  <a:pt x="59778" y="242455"/>
                </a:lnTo>
                <a:lnTo>
                  <a:pt x="53238" y="239407"/>
                </a:lnTo>
                <a:lnTo>
                  <a:pt x="48152" y="236362"/>
                </a:lnTo>
                <a:lnTo>
                  <a:pt x="42705" y="231876"/>
                </a:lnTo>
                <a:lnTo>
                  <a:pt x="36898" y="225952"/>
                </a:lnTo>
                <a:lnTo>
                  <a:pt x="30734" y="218592"/>
                </a:lnTo>
                <a:close/>
              </a:path>
              <a:path w="557529" h="285750">
                <a:moveTo>
                  <a:pt x="179367" y="158851"/>
                </a:moveTo>
                <a:lnTo>
                  <a:pt x="134251" y="158851"/>
                </a:lnTo>
                <a:lnTo>
                  <a:pt x="133018" y="170812"/>
                </a:lnTo>
                <a:lnTo>
                  <a:pt x="131281" y="181683"/>
                </a:lnTo>
                <a:lnTo>
                  <a:pt x="116214" y="220748"/>
                </a:lnTo>
                <a:lnTo>
                  <a:pt x="81198" y="243354"/>
                </a:lnTo>
                <a:lnTo>
                  <a:pt x="72961" y="243967"/>
                </a:lnTo>
                <a:lnTo>
                  <a:pt x="152527" y="243967"/>
                </a:lnTo>
                <a:lnTo>
                  <a:pt x="171996" y="202044"/>
                </a:lnTo>
                <a:lnTo>
                  <a:pt x="178390" y="169968"/>
                </a:lnTo>
                <a:lnTo>
                  <a:pt x="179367" y="158851"/>
                </a:lnTo>
                <a:close/>
              </a:path>
              <a:path w="557529" h="285750">
                <a:moveTo>
                  <a:pt x="83566" y="0"/>
                </a:moveTo>
                <a:lnTo>
                  <a:pt x="41833" y="11607"/>
                </a:lnTo>
                <a:lnTo>
                  <a:pt x="11404" y="43726"/>
                </a:lnTo>
                <a:lnTo>
                  <a:pt x="0" y="90805"/>
                </a:lnTo>
                <a:lnTo>
                  <a:pt x="619" y="104464"/>
                </a:lnTo>
                <a:lnTo>
                  <a:pt x="15471" y="148547"/>
                </a:lnTo>
                <a:lnTo>
                  <a:pt x="48388" y="173885"/>
                </a:lnTo>
                <a:lnTo>
                  <a:pt x="81889" y="179628"/>
                </a:lnTo>
                <a:lnTo>
                  <a:pt x="91526" y="178947"/>
                </a:lnTo>
                <a:lnTo>
                  <a:pt x="129743" y="162585"/>
                </a:lnTo>
                <a:lnTo>
                  <a:pt x="134251" y="158851"/>
                </a:lnTo>
                <a:lnTo>
                  <a:pt x="179367" y="158851"/>
                </a:lnTo>
                <a:lnTo>
                  <a:pt x="179986" y="151811"/>
                </a:lnTo>
                <a:lnTo>
                  <a:pt x="180304" y="140081"/>
                </a:lnTo>
                <a:lnTo>
                  <a:pt x="77025" y="140081"/>
                </a:lnTo>
                <a:lnTo>
                  <a:pt x="69227" y="138163"/>
                </a:lnTo>
                <a:lnTo>
                  <a:pt x="46442" y="105381"/>
                </a:lnTo>
                <a:lnTo>
                  <a:pt x="45300" y="90805"/>
                </a:lnTo>
                <a:lnTo>
                  <a:pt x="45624" y="83289"/>
                </a:lnTo>
                <a:lnTo>
                  <a:pt x="69926" y="42405"/>
                </a:lnTo>
                <a:lnTo>
                  <a:pt x="76365" y="40347"/>
                </a:lnTo>
                <a:lnTo>
                  <a:pt x="157517" y="40347"/>
                </a:lnTo>
                <a:lnTo>
                  <a:pt x="153365" y="34201"/>
                </a:lnTo>
                <a:lnTo>
                  <a:pt x="122732" y="8534"/>
                </a:lnTo>
                <a:lnTo>
                  <a:pt x="94007" y="533"/>
                </a:lnTo>
                <a:lnTo>
                  <a:pt x="83566" y="0"/>
                </a:lnTo>
                <a:close/>
              </a:path>
              <a:path w="557529" h="285750">
                <a:moveTo>
                  <a:pt x="157517" y="40347"/>
                </a:moveTo>
                <a:lnTo>
                  <a:pt x="83566" y="40347"/>
                </a:lnTo>
                <a:lnTo>
                  <a:pt x="91564" y="40974"/>
                </a:lnTo>
                <a:lnTo>
                  <a:pt x="98891" y="42852"/>
                </a:lnTo>
                <a:lnTo>
                  <a:pt x="125672" y="71313"/>
                </a:lnTo>
                <a:lnTo>
                  <a:pt x="134226" y="109321"/>
                </a:lnTo>
                <a:lnTo>
                  <a:pt x="127389" y="117589"/>
                </a:lnTo>
                <a:lnTo>
                  <a:pt x="92320" y="139602"/>
                </a:lnTo>
                <a:lnTo>
                  <a:pt x="86741" y="140081"/>
                </a:lnTo>
                <a:lnTo>
                  <a:pt x="180304" y="140081"/>
                </a:lnTo>
                <a:lnTo>
                  <a:pt x="176510" y="88711"/>
                </a:lnTo>
                <a:lnTo>
                  <a:pt x="159446" y="43204"/>
                </a:lnTo>
                <a:lnTo>
                  <a:pt x="157517" y="40347"/>
                </a:lnTo>
                <a:close/>
              </a:path>
              <a:path w="557529" h="285750">
                <a:moveTo>
                  <a:pt x="407504" y="218592"/>
                </a:moveTo>
                <a:lnTo>
                  <a:pt x="379158" y="250418"/>
                </a:lnTo>
                <a:lnTo>
                  <a:pt x="387266" y="258886"/>
                </a:lnTo>
                <a:lnTo>
                  <a:pt x="395436" y="266153"/>
                </a:lnTo>
                <a:lnTo>
                  <a:pt x="430082" y="283478"/>
                </a:lnTo>
                <a:lnTo>
                  <a:pt x="450926" y="285610"/>
                </a:lnTo>
                <a:lnTo>
                  <a:pt x="461272" y="285065"/>
                </a:lnTo>
                <a:lnTo>
                  <a:pt x="500322" y="271915"/>
                </a:lnTo>
                <a:lnTo>
                  <a:pt x="529298" y="243967"/>
                </a:lnTo>
                <a:lnTo>
                  <a:pt x="443128" y="243967"/>
                </a:lnTo>
                <a:lnTo>
                  <a:pt x="436549" y="242455"/>
                </a:lnTo>
                <a:lnTo>
                  <a:pt x="430009" y="239407"/>
                </a:lnTo>
                <a:lnTo>
                  <a:pt x="424923" y="236362"/>
                </a:lnTo>
                <a:lnTo>
                  <a:pt x="419476" y="231876"/>
                </a:lnTo>
                <a:lnTo>
                  <a:pt x="413669" y="225952"/>
                </a:lnTo>
                <a:lnTo>
                  <a:pt x="407504" y="218592"/>
                </a:lnTo>
                <a:close/>
              </a:path>
              <a:path w="557529" h="285750">
                <a:moveTo>
                  <a:pt x="239306" y="66916"/>
                </a:moveTo>
                <a:lnTo>
                  <a:pt x="187071" y="66916"/>
                </a:lnTo>
                <a:lnTo>
                  <a:pt x="252590" y="169621"/>
                </a:lnTo>
                <a:lnTo>
                  <a:pt x="182308" y="280746"/>
                </a:lnTo>
                <a:lnTo>
                  <a:pt x="233260" y="280746"/>
                </a:lnTo>
                <a:lnTo>
                  <a:pt x="267687" y="222758"/>
                </a:lnTo>
                <a:lnTo>
                  <a:pt x="271132" y="216814"/>
                </a:lnTo>
                <a:lnTo>
                  <a:pt x="276402" y="207479"/>
                </a:lnTo>
                <a:lnTo>
                  <a:pt x="277723" y="204012"/>
                </a:lnTo>
                <a:lnTo>
                  <a:pt x="278498" y="200469"/>
                </a:lnTo>
                <a:lnTo>
                  <a:pt x="326829" y="200469"/>
                </a:lnTo>
                <a:lnTo>
                  <a:pt x="308597" y="172300"/>
                </a:lnTo>
                <a:lnTo>
                  <a:pt x="328477" y="139992"/>
                </a:lnTo>
                <a:lnTo>
                  <a:pt x="282752" y="139992"/>
                </a:lnTo>
                <a:lnTo>
                  <a:pt x="282016" y="137350"/>
                </a:lnTo>
                <a:lnTo>
                  <a:pt x="280885" y="134797"/>
                </a:lnTo>
                <a:lnTo>
                  <a:pt x="275996" y="126923"/>
                </a:lnTo>
                <a:lnTo>
                  <a:pt x="272681" y="121513"/>
                </a:lnTo>
                <a:lnTo>
                  <a:pt x="269443" y="116090"/>
                </a:lnTo>
                <a:lnTo>
                  <a:pt x="239306" y="66916"/>
                </a:lnTo>
                <a:close/>
              </a:path>
              <a:path w="557529" h="285750">
                <a:moveTo>
                  <a:pt x="326829" y="200469"/>
                </a:moveTo>
                <a:lnTo>
                  <a:pt x="278498" y="200469"/>
                </a:lnTo>
                <a:lnTo>
                  <a:pt x="279374" y="204089"/>
                </a:lnTo>
                <a:lnTo>
                  <a:pt x="280885" y="207581"/>
                </a:lnTo>
                <a:lnTo>
                  <a:pt x="286791" y="216839"/>
                </a:lnTo>
                <a:lnTo>
                  <a:pt x="290317" y="222796"/>
                </a:lnTo>
                <a:lnTo>
                  <a:pt x="293535" y="228701"/>
                </a:lnTo>
                <a:lnTo>
                  <a:pt x="326542" y="280746"/>
                </a:lnTo>
                <a:lnTo>
                  <a:pt x="378790" y="280746"/>
                </a:lnTo>
                <a:lnTo>
                  <a:pt x="326829" y="200469"/>
                </a:lnTo>
                <a:close/>
              </a:path>
              <a:path w="557529" h="285750">
                <a:moveTo>
                  <a:pt x="556147" y="158851"/>
                </a:moveTo>
                <a:lnTo>
                  <a:pt x="511022" y="158851"/>
                </a:lnTo>
                <a:lnTo>
                  <a:pt x="509789" y="170812"/>
                </a:lnTo>
                <a:lnTo>
                  <a:pt x="508052" y="181683"/>
                </a:lnTo>
                <a:lnTo>
                  <a:pt x="492985" y="220748"/>
                </a:lnTo>
                <a:lnTo>
                  <a:pt x="457969" y="243354"/>
                </a:lnTo>
                <a:lnTo>
                  <a:pt x="449732" y="243967"/>
                </a:lnTo>
                <a:lnTo>
                  <a:pt x="529298" y="243967"/>
                </a:lnTo>
                <a:lnTo>
                  <a:pt x="548767" y="202044"/>
                </a:lnTo>
                <a:lnTo>
                  <a:pt x="555167" y="169968"/>
                </a:lnTo>
                <a:lnTo>
                  <a:pt x="556147" y="158851"/>
                </a:lnTo>
                <a:close/>
              </a:path>
              <a:path w="557529" h="285750">
                <a:moveTo>
                  <a:pt x="460349" y="0"/>
                </a:moveTo>
                <a:lnTo>
                  <a:pt x="418604" y="11607"/>
                </a:lnTo>
                <a:lnTo>
                  <a:pt x="388175" y="43726"/>
                </a:lnTo>
                <a:lnTo>
                  <a:pt x="376770" y="90805"/>
                </a:lnTo>
                <a:lnTo>
                  <a:pt x="377390" y="104464"/>
                </a:lnTo>
                <a:lnTo>
                  <a:pt x="392237" y="148547"/>
                </a:lnTo>
                <a:lnTo>
                  <a:pt x="425167" y="173885"/>
                </a:lnTo>
                <a:lnTo>
                  <a:pt x="458660" y="179628"/>
                </a:lnTo>
                <a:lnTo>
                  <a:pt x="468302" y="178947"/>
                </a:lnTo>
                <a:lnTo>
                  <a:pt x="506514" y="162585"/>
                </a:lnTo>
                <a:lnTo>
                  <a:pt x="511022" y="158851"/>
                </a:lnTo>
                <a:lnTo>
                  <a:pt x="556147" y="158851"/>
                </a:lnTo>
                <a:lnTo>
                  <a:pt x="556768" y="151811"/>
                </a:lnTo>
                <a:lnTo>
                  <a:pt x="557087" y="140081"/>
                </a:lnTo>
                <a:lnTo>
                  <a:pt x="453796" y="140081"/>
                </a:lnTo>
                <a:lnTo>
                  <a:pt x="445998" y="138163"/>
                </a:lnTo>
                <a:lnTo>
                  <a:pt x="423214" y="105381"/>
                </a:lnTo>
                <a:lnTo>
                  <a:pt x="422071" y="90805"/>
                </a:lnTo>
                <a:lnTo>
                  <a:pt x="422395" y="83289"/>
                </a:lnTo>
                <a:lnTo>
                  <a:pt x="446697" y="42405"/>
                </a:lnTo>
                <a:lnTo>
                  <a:pt x="453136" y="40347"/>
                </a:lnTo>
                <a:lnTo>
                  <a:pt x="534288" y="40347"/>
                </a:lnTo>
                <a:lnTo>
                  <a:pt x="530136" y="34201"/>
                </a:lnTo>
                <a:lnTo>
                  <a:pt x="499503" y="8534"/>
                </a:lnTo>
                <a:lnTo>
                  <a:pt x="470784" y="533"/>
                </a:lnTo>
                <a:lnTo>
                  <a:pt x="460349" y="0"/>
                </a:lnTo>
                <a:close/>
              </a:path>
              <a:path w="557529" h="285750">
                <a:moveTo>
                  <a:pt x="534288" y="40347"/>
                </a:moveTo>
                <a:lnTo>
                  <a:pt x="460349" y="40347"/>
                </a:lnTo>
                <a:lnTo>
                  <a:pt x="468339" y="40974"/>
                </a:lnTo>
                <a:lnTo>
                  <a:pt x="475659" y="42852"/>
                </a:lnTo>
                <a:lnTo>
                  <a:pt x="502443" y="71313"/>
                </a:lnTo>
                <a:lnTo>
                  <a:pt x="510997" y="109321"/>
                </a:lnTo>
                <a:lnTo>
                  <a:pt x="504160" y="117589"/>
                </a:lnTo>
                <a:lnTo>
                  <a:pt x="469088" y="139602"/>
                </a:lnTo>
                <a:lnTo>
                  <a:pt x="463511" y="140081"/>
                </a:lnTo>
                <a:lnTo>
                  <a:pt x="557087" y="140081"/>
                </a:lnTo>
                <a:lnTo>
                  <a:pt x="557204" y="135784"/>
                </a:lnTo>
                <a:lnTo>
                  <a:pt x="557088" y="124917"/>
                </a:lnTo>
                <a:lnTo>
                  <a:pt x="556874" y="117576"/>
                </a:lnTo>
                <a:lnTo>
                  <a:pt x="550151" y="75933"/>
                </a:lnTo>
                <a:lnTo>
                  <a:pt x="536217" y="43204"/>
                </a:lnTo>
                <a:lnTo>
                  <a:pt x="534288" y="40347"/>
                </a:lnTo>
                <a:close/>
              </a:path>
              <a:path w="557529" h="285750">
                <a:moveTo>
                  <a:pt x="373443" y="66916"/>
                </a:moveTo>
                <a:lnTo>
                  <a:pt x="322580" y="66916"/>
                </a:lnTo>
                <a:lnTo>
                  <a:pt x="293954" y="117589"/>
                </a:lnTo>
                <a:lnTo>
                  <a:pt x="288582" y="127228"/>
                </a:lnTo>
                <a:lnTo>
                  <a:pt x="284314" y="135013"/>
                </a:lnTo>
                <a:lnTo>
                  <a:pt x="283375" y="137464"/>
                </a:lnTo>
                <a:lnTo>
                  <a:pt x="282752" y="139992"/>
                </a:lnTo>
                <a:lnTo>
                  <a:pt x="328477" y="139992"/>
                </a:lnTo>
                <a:lnTo>
                  <a:pt x="373443" y="66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2777978" y="4451426"/>
            <a:ext cx="180975" cy="285750"/>
          </a:xfrm>
          <a:custGeom>
            <a:avLst/>
            <a:gdLst/>
            <a:ahLst/>
            <a:cxnLst/>
            <a:rect l="l" t="t" r="r" b="b"/>
            <a:pathLst>
              <a:path w="180975" h="285750">
                <a:moveTo>
                  <a:pt x="30734" y="218592"/>
                </a:moveTo>
                <a:lnTo>
                  <a:pt x="2413" y="250418"/>
                </a:lnTo>
                <a:lnTo>
                  <a:pt x="10533" y="258886"/>
                </a:lnTo>
                <a:lnTo>
                  <a:pt x="18700" y="266153"/>
                </a:lnTo>
                <a:lnTo>
                  <a:pt x="53340" y="283478"/>
                </a:lnTo>
                <a:lnTo>
                  <a:pt x="74168" y="285610"/>
                </a:lnTo>
                <a:lnTo>
                  <a:pt x="84526" y="285065"/>
                </a:lnTo>
                <a:lnTo>
                  <a:pt x="123531" y="271915"/>
                </a:lnTo>
                <a:lnTo>
                  <a:pt x="152587" y="243967"/>
                </a:lnTo>
                <a:lnTo>
                  <a:pt x="66421" y="243967"/>
                </a:lnTo>
                <a:lnTo>
                  <a:pt x="59817" y="242455"/>
                </a:lnTo>
                <a:lnTo>
                  <a:pt x="53213" y="239407"/>
                </a:lnTo>
                <a:lnTo>
                  <a:pt x="48164" y="236362"/>
                </a:lnTo>
                <a:lnTo>
                  <a:pt x="42735" y="231876"/>
                </a:lnTo>
                <a:lnTo>
                  <a:pt x="36925" y="225952"/>
                </a:lnTo>
                <a:lnTo>
                  <a:pt x="30734" y="218592"/>
                </a:lnTo>
                <a:close/>
              </a:path>
              <a:path w="180975" h="285750">
                <a:moveTo>
                  <a:pt x="179423" y="158851"/>
                </a:moveTo>
                <a:lnTo>
                  <a:pt x="134239" y="158851"/>
                </a:lnTo>
                <a:lnTo>
                  <a:pt x="133026" y="170812"/>
                </a:lnTo>
                <a:lnTo>
                  <a:pt x="131302" y="181683"/>
                </a:lnTo>
                <a:lnTo>
                  <a:pt x="116236" y="220748"/>
                </a:lnTo>
                <a:lnTo>
                  <a:pt x="81236" y="243354"/>
                </a:lnTo>
                <a:lnTo>
                  <a:pt x="73025" y="243967"/>
                </a:lnTo>
                <a:lnTo>
                  <a:pt x="152587" y="243967"/>
                </a:lnTo>
                <a:lnTo>
                  <a:pt x="172085" y="202044"/>
                </a:lnTo>
                <a:lnTo>
                  <a:pt x="178435" y="169968"/>
                </a:lnTo>
                <a:lnTo>
                  <a:pt x="179423" y="158851"/>
                </a:lnTo>
                <a:close/>
              </a:path>
              <a:path w="180975" h="285750">
                <a:moveTo>
                  <a:pt x="83566" y="0"/>
                </a:moveTo>
                <a:lnTo>
                  <a:pt x="41910" y="11607"/>
                </a:lnTo>
                <a:lnTo>
                  <a:pt x="11430" y="43726"/>
                </a:lnTo>
                <a:lnTo>
                  <a:pt x="0" y="90805"/>
                </a:lnTo>
                <a:lnTo>
                  <a:pt x="619" y="104464"/>
                </a:lnTo>
                <a:lnTo>
                  <a:pt x="15482" y="148547"/>
                </a:lnTo>
                <a:lnTo>
                  <a:pt x="48428" y="173885"/>
                </a:lnTo>
                <a:lnTo>
                  <a:pt x="81915" y="179628"/>
                </a:lnTo>
                <a:lnTo>
                  <a:pt x="91531" y="178947"/>
                </a:lnTo>
                <a:lnTo>
                  <a:pt x="129794" y="162585"/>
                </a:lnTo>
                <a:lnTo>
                  <a:pt x="134239" y="158851"/>
                </a:lnTo>
                <a:lnTo>
                  <a:pt x="179423" y="158851"/>
                </a:lnTo>
                <a:lnTo>
                  <a:pt x="180050" y="151811"/>
                </a:lnTo>
                <a:lnTo>
                  <a:pt x="180376" y="140081"/>
                </a:lnTo>
                <a:lnTo>
                  <a:pt x="77089" y="140081"/>
                </a:lnTo>
                <a:lnTo>
                  <a:pt x="69215" y="138163"/>
                </a:lnTo>
                <a:lnTo>
                  <a:pt x="46482" y="105381"/>
                </a:lnTo>
                <a:lnTo>
                  <a:pt x="45339" y="90805"/>
                </a:lnTo>
                <a:lnTo>
                  <a:pt x="45652" y="83289"/>
                </a:lnTo>
                <a:lnTo>
                  <a:pt x="69977" y="42405"/>
                </a:lnTo>
                <a:lnTo>
                  <a:pt x="76454" y="40347"/>
                </a:lnTo>
                <a:lnTo>
                  <a:pt x="157542" y="40347"/>
                </a:lnTo>
                <a:lnTo>
                  <a:pt x="153416" y="34201"/>
                </a:lnTo>
                <a:lnTo>
                  <a:pt x="122809" y="8534"/>
                </a:lnTo>
                <a:lnTo>
                  <a:pt x="94019" y="533"/>
                </a:lnTo>
                <a:lnTo>
                  <a:pt x="83566" y="0"/>
                </a:lnTo>
                <a:close/>
              </a:path>
              <a:path w="180975" h="285750">
                <a:moveTo>
                  <a:pt x="157542" y="40347"/>
                </a:moveTo>
                <a:lnTo>
                  <a:pt x="83566" y="40347"/>
                </a:lnTo>
                <a:lnTo>
                  <a:pt x="91592" y="40974"/>
                </a:lnTo>
                <a:lnTo>
                  <a:pt x="98917" y="42852"/>
                </a:lnTo>
                <a:lnTo>
                  <a:pt x="125704" y="71313"/>
                </a:lnTo>
                <a:lnTo>
                  <a:pt x="134239" y="109321"/>
                </a:lnTo>
                <a:lnTo>
                  <a:pt x="127430" y="117589"/>
                </a:lnTo>
                <a:lnTo>
                  <a:pt x="92336" y="139602"/>
                </a:lnTo>
                <a:lnTo>
                  <a:pt x="86741" y="140081"/>
                </a:lnTo>
                <a:lnTo>
                  <a:pt x="180376" y="140081"/>
                </a:lnTo>
                <a:lnTo>
                  <a:pt x="176522" y="88711"/>
                </a:lnTo>
                <a:lnTo>
                  <a:pt x="159460" y="43204"/>
                </a:lnTo>
                <a:lnTo>
                  <a:pt x="157542" y="40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6338" y="4920653"/>
            <a:ext cx="2814154" cy="39861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951348" y="4313421"/>
            <a:ext cx="8569960" cy="1979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95"/>
              </a:spcBef>
              <a:tabLst>
                <a:tab pos="4495165" algn="l"/>
              </a:tabLst>
            </a:pPr>
            <a:r>
              <a:rPr dirty="0" sz="3200" spc="-135">
                <a:latin typeface="Tahoma"/>
                <a:cs typeface="Tahoma"/>
              </a:rPr>
              <a:t>The</a:t>
            </a:r>
            <a:r>
              <a:rPr dirty="0" sz="3200" spc="-340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Sudoku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grid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is</a:t>
            </a:r>
            <a:r>
              <a:rPr dirty="0" sz="3200" spc="-340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a</a:t>
            </a:r>
            <a:r>
              <a:rPr dirty="0" sz="3200">
                <a:latin typeface="Tahoma"/>
                <a:cs typeface="Tahoma"/>
              </a:rPr>
              <a:t>	</a:t>
            </a:r>
            <a:r>
              <a:rPr dirty="0" sz="3200" spc="-95">
                <a:latin typeface="Tahoma"/>
                <a:cs typeface="Tahoma"/>
              </a:rPr>
              <a:t>square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divided</a:t>
            </a:r>
            <a:r>
              <a:rPr dirty="0" sz="3200" spc="-30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into</a:t>
            </a:r>
            <a:endParaRPr sz="3200">
              <a:latin typeface="Tahoma"/>
              <a:cs typeface="Tahoma"/>
            </a:endParaRPr>
          </a:p>
          <a:p>
            <a:pPr marL="12700" marR="5080" indent="2632710">
              <a:lnSpc>
                <a:spcPts val="3829"/>
              </a:lnSpc>
              <a:spcBef>
                <a:spcPts val="195"/>
              </a:spcBef>
            </a:pP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135">
                <a:latin typeface="Tahoma"/>
                <a:cs typeface="Tahoma"/>
              </a:rPr>
              <a:t>The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objective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is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to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ﬁll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the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grid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with </a:t>
            </a:r>
            <a:r>
              <a:rPr dirty="0" sz="3200" spc="-55">
                <a:latin typeface="Tahoma"/>
                <a:cs typeface="Tahoma"/>
              </a:rPr>
              <a:t>digits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85">
                <a:latin typeface="Tahoma"/>
                <a:cs typeface="Tahoma"/>
              </a:rPr>
              <a:t>from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315">
                <a:latin typeface="Tahoma"/>
                <a:cs typeface="Tahoma"/>
              </a:rPr>
              <a:t>1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to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210">
                <a:latin typeface="Tahoma"/>
                <a:cs typeface="Tahoma"/>
              </a:rPr>
              <a:t>9,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ensuring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that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each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digit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appears</a:t>
            </a:r>
            <a:endParaRPr sz="3200">
              <a:latin typeface="Tahoma"/>
              <a:cs typeface="Tahoma"/>
            </a:endParaRPr>
          </a:p>
          <a:p>
            <a:pPr marL="494665">
              <a:lnSpc>
                <a:spcPts val="3695"/>
              </a:lnSpc>
            </a:pPr>
            <a:r>
              <a:rPr dirty="0" sz="3200" spc="-50">
                <a:latin typeface="Tahoma"/>
                <a:cs typeface="Tahoma"/>
              </a:rPr>
              <a:t>only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once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20">
                <a:latin typeface="Tahoma"/>
                <a:cs typeface="Tahoma"/>
              </a:rPr>
              <a:t>in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each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150">
                <a:latin typeface="Tahoma"/>
                <a:cs typeface="Tahoma"/>
              </a:rPr>
              <a:t>row,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75">
                <a:latin typeface="Tahoma"/>
                <a:cs typeface="Tahoma"/>
              </a:rPr>
              <a:t>column,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and</a:t>
            </a:r>
            <a:r>
              <a:rPr dirty="0" sz="3200" spc="-335">
                <a:latin typeface="Tahoma"/>
                <a:cs typeface="Tahoma"/>
              </a:rPr>
              <a:t> </a:t>
            </a:r>
            <a:r>
              <a:rPr dirty="0" sz="3200" spc="-210">
                <a:latin typeface="Tahoma"/>
                <a:cs typeface="Tahoma"/>
              </a:rPr>
              <a:t>3x3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grid.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70"/>
              <a:t>Understanding</a:t>
            </a:r>
            <a:r>
              <a:rPr dirty="0" spc="-780"/>
              <a:t> </a:t>
            </a:r>
            <a:r>
              <a:rPr dirty="0" spc="-505"/>
              <a:t>the</a:t>
            </a:r>
            <a:r>
              <a:rPr dirty="0" spc="-775"/>
              <a:t> </a:t>
            </a:r>
            <a:r>
              <a:rPr dirty="0" spc="-860"/>
              <a:t>Sudoku</a:t>
            </a:r>
            <a:r>
              <a:rPr dirty="0" spc="-775"/>
              <a:t> </a:t>
            </a:r>
            <a:r>
              <a:rPr dirty="0" spc="-770"/>
              <a:t>Grid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83855" y="1018768"/>
            <a:ext cx="246761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30"/>
              <a:t>Overview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764921" y="2755715"/>
            <a:ext cx="8705215" cy="295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75">
                <a:latin typeface="Tahoma"/>
                <a:cs typeface="Tahoma"/>
              </a:rPr>
              <a:t>Backtracking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45">
                <a:latin typeface="Tahoma"/>
                <a:cs typeface="Tahoma"/>
              </a:rPr>
              <a:t>is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a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110">
                <a:latin typeface="Tahoma"/>
                <a:cs typeface="Tahoma"/>
              </a:rPr>
              <a:t>general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algorithmic</a:t>
            </a:r>
            <a:r>
              <a:rPr dirty="0" sz="3200" spc="-30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technique </a:t>
            </a:r>
            <a:r>
              <a:rPr dirty="0" sz="3200" spc="-90">
                <a:latin typeface="Tahoma"/>
                <a:cs typeface="Tahoma"/>
              </a:rPr>
              <a:t>used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for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solving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-55">
                <a:latin typeface="Tahoma"/>
                <a:cs typeface="Tahoma"/>
              </a:rPr>
              <a:t>problems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-95">
                <a:latin typeface="Tahoma"/>
                <a:cs typeface="Tahoma"/>
              </a:rPr>
              <a:t>by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incrementally</a:t>
            </a:r>
            <a:r>
              <a:rPr dirty="0" sz="3200" spc="-32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building </a:t>
            </a:r>
            <a:r>
              <a:rPr dirty="0" sz="3200" spc="-75">
                <a:latin typeface="Tahoma"/>
                <a:cs typeface="Tahoma"/>
              </a:rPr>
              <a:t>candidates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to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the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solutions,</a:t>
            </a:r>
            <a:r>
              <a:rPr dirty="0" sz="3200" spc="-310">
                <a:latin typeface="Tahoma"/>
                <a:cs typeface="Tahoma"/>
              </a:rPr>
              <a:t> </a:t>
            </a:r>
            <a:r>
              <a:rPr dirty="0" sz="3200" spc="-65">
                <a:latin typeface="Tahoma"/>
                <a:cs typeface="Tahoma"/>
              </a:rPr>
              <a:t>and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abandoning</a:t>
            </a:r>
            <a:r>
              <a:rPr dirty="0" sz="3200" spc="-315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a </a:t>
            </a:r>
            <a:r>
              <a:rPr dirty="0" sz="3200" spc="-70">
                <a:latin typeface="Tahoma"/>
                <a:cs typeface="Tahoma"/>
              </a:rPr>
              <a:t>candidate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105">
                <a:latin typeface="Tahoma"/>
                <a:cs typeface="Tahoma"/>
              </a:rPr>
              <a:t>(backtracking)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-100">
                <a:latin typeface="Tahoma"/>
                <a:cs typeface="Tahoma"/>
              </a:rPr>
              <a:t>as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soon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-100">
                <a:latin typeface="Tahoma"/>
                <a:cs typeface="Tahoma"/>
              </a:rPr>
              <a:t>as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it</a:t>
            </a:r>
            <a:r>
              <a:rPr dirty="0" sz="3200" spc="-32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determines </a:t>
            </a:r>
            <a:r>
              <a:rPr dirty="0" sz="3200" spc="-70">
                <a:latin typeface="Tahoma"/>
                <a:cs typeface="Tahoma"/>
              </a:rPr>
              <a:t>that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80">
                <a:latin typeface="Tahoma"/>
                <a:cs typeface="Tahoma"/>
              </a:rPr>
              <a:t>the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candidate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70">
                <a:latin typeface="Tahoma"/>
                <a:cs typeface="Tahoma"/>
              </a:rPr>
              <a:t>cannot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possibly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60">
                <a:latin typeface="Tahoma"/>
                <a:cs typeface="Tahoma"/>
              </a:rPr>
              <a:t>lead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50">
                <a:latin typeface="Tahoma"/>
                <a:cs typeface="Tahoma"/>
              </a:rPr>
              <a:t>to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90">
                <a:latin typeface="Tahoma"/>
                <a:cs typeface="Tahoma"/>
              </a:rPr>
              <a:t>a</a:t>
            </a:r>
            <a:r>
              <a:rPr dirty="0" sz="3200" spc="-33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valid solution.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54025">
              <a:lnSpc>
                <a:spcPct val="100000"/>
              </a:lnSpc>
              <a:spcBef>
                <a:spcPts val="125"/>
              </a:spcBef>
            </a:pPr>
            <a:r>
              <a:rPr dirty="0" spc="-880"/>
              <a:t>How</a:t>
            </a:r>
            <a:r>
              <a:rPr dirty="0" spc="-780"/>
              <a:t> </a:t>
            </a:r>
            <a:r>
              <a:rPr dirty="0" spc="-555"/>
              <a:t>to</a:t>
            </a:r>
            <a:r>
              <a:rPr dirty="0" spc="-780"/>
              <a:t> </a:t>
            </a:r>
            <a:r>
              <a:rPr dirty="0" spc="-775"/>
              <a:t>Apply</a:t>
            </a:r>
            <a:r>
              <a:rPr dirty="0" spc="-780"/>
              <a:t> </a:t>
            </a:r>
            <a:r>
              <a:rPr dirty="0" spc="-825"/>
              <a:t>BackTracking</a:t>
            </a:r>
            <a:r>
              <a:rPr dirty="0" spc="-780"/>
              <a:t> </a:t>
            </a:r>
            <a:r>
              <a:rPr dirty="0" spc="-1455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02575" y="1043292"/>
            <a:ext cx="6000115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45"/>
              <a:t>Identifying</a:t>
            </a:r>
            <a:r>
              <a:rPr dirty="0" spc="-760"/>
              <a:t> </a:t>
            </a:r>
            <a:r>
              <a:rPr dirty="0" spc="-844"/>
              <a:t>Empty</a:t>
            </a:r>
            <a:r>
              <a:rPr dirty="0" spc="-760"/>
              <a:t> </a:t>
            </a:r>
            <a:r>
              <a:rPr dirty="0" spc="-705"/>
              <a:t>Cells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7387" y="2783319"/>
            <a:ext cx="3052114" cy="31376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301610" y="2315168"/>
            <a:ext cx="6186170" cy="1943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240">
                <a:latin typeface="Verdana"/>
                <a:cs typeface="Verdana"/>
              </a:rPr>
              <a:t>The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40">
                <a:latin typeface="Verdana"/>
                <a:cs typeface="Verdana"/>
              </a:rPr>
              <a:t>ﬁrst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35">
                <a:latin typeface="Verdana"/>
                <a:cs typeface="Verdana"/>
              </a:rPr>
              <a:t>step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160">
                <a:latin typeface="Verdana"/>
                <a:cs typeface="Verdana"/>
              </a:rPr>
              <a:t>in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215">
                <a:latin typeface="Verdana"/>
                <a:cs typeface="Verdana"/>
              </a:rPr>
              <a:t>solving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40">
                <a:latin typeface="Verdana"/>
                <a:cs typeface="Verdana"/>
              </a:rPr>
              <a:t>a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54">
                <a:latin typeface="Verdana"/>
                <a:cs typeface="Verdana"/>
              </a:rPr>
              <a:t>Sudoku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puzzle</a:t>
            </a:r>
            <a:r>
              <a:rPr dirty="0" sz="2500" spc="-350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is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to</a:t>
            </a:r>
            <a:endParaRPr sz="2500">
              <a:latin typeface="Verdana"/>
              <a:cs typeface="Verdana"/>
            </a:endParaRPr>
          </a:p>
          <a:p>
            <a:pPr marL="12700" marR="161290" indent="3136265">
              <a:lnSpc>
                <a:spcPct val="100000"/>
              </a:lnSpc>
            </a:pPr>
            <a:r>
              <a:rPr dirty="0" sz="2500" spc="-215">
                <a:latin typeface="Verdana"/>
                <a:cs typeface="Verdana"/>
              </a:rPr>
              <a:t>that</a:t>
            </a:r>
            <a:r>
              <a:rPr dirty="0" sz="2500" spc="-360">
                <a:latin typeface="Verdana"/>
                <a:cs typeface="Verdana"/>
              </a:rPr>
              <a:t> </a:t>
            </a:r>
            <a:r>
              <a:rPr dirty="0" sz="2500" spc="-235">
                <a:latin typeface="Verdana"/>
                <a:cs typeface="Verdana"/>
              </a:rPr>
              <a:t>need</a:t>
            </a:r>
            <a:r>
              <a:rPr dirty="0" sz="2500" spc="-355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to</a:t>
            </a:r>
            <a:r>
              <a:rPr dirty="0" sz="2500" spc="-355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be</a:t>
            </a:r>
            <a:r>
              <a:rPr dirty="0" sz="2500" spc="-355">
                <a:latin typeface="Verdana"/>
                <a:cs typeface="Verdana"/>
              </a:rPr>
              <a:t> </a:t>
            </a:r>
            <a:r>
              <a:rPr dirty="0" sz="2500" spc="-100">
                <a:latin typeface="Verdana"/>
                <a:cs typeface="Verdana"/>
              </a:rPr>
              <a:t>ﬁlled. </a:t>
            </a:r>
            <a:r>
              <a:rPr dirty="0" sz="2500" spc="-220">
                <a:latin typeface="Verdana"/>
                <a:cs typeface="Verdana"/>
              </a:rPr>
              <a:t>Visualizing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270">
                <a:latin typeface="Verdana"/>
                <a:cs typeface="Verdana"/>
              </a:rPr>
              <a:t>empty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cells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and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200">
                <a:latin typeface="Verdana"/>
                <a:cs typeface="Verdana"/>
              </a:rPr>
              <a:t>their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40">
                <a:latin typeface="Verdana"/>
                <a:cs typeface="Verdana"/>
              </a:rPr>
              <a:t>potential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2500" spc="-250">
                <a:latin typeface="Verdana"/>
                <a:cs typeface="Verdana"/>
              </a:rPr>
              <a:t>values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is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175">
                <a:latin typeface="Verdana"/>
                <a:cs typeface="Verdana"/>
              </a:rPr>
              <a:t>crucial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195">
                <a:latin typeface="Verdana"/>
                <a:cs typeface="Verdana"/>
              </a:rPr>
              <a:t>for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54">
                <a:latin typeface="Verdana"/>
                <a:cs typeface="Verdana"/>
              </a:rPr>
              <a:t>making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informed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50">
                <a:latin typeface="Verdana"/>
                <a:cs typeface="Verdana"/>
              </a:rPr>
              <a:t>decisions </a:t>
            </a:r>
            <a:r>
              <a:rPr dirty="0" sz="2500" spc="-225">
                <a:latin typeface="Verdana"/>
                <a:cs typeface="Verdana"/>
              </a:rPr>
              <a:t>throughout</a:t>
            </a:r>
            <a:r>
              <a:rPr dirty="0" sz="2500" spc="-325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20">
                <a:latin typeface="Verdana"/>
                <a:cs typeface="Verdana"/>
              </a:rPr>
              <a:t> </a:t>
            </a:r>
            <a:r>
              <a:rPr dirty="0" sz="2500" spc="-215">
                <a:latin typeface="Verdana"/>
                <a:cs typeface="Verdana"/>
              </a:rPr>
              <a:t>solving</a:t>
            </a:r>
            <a:r>
              <a:rPr dirty="0" sz="2500" spc="-320">
                <a:latin typeface="Verdana"/>
                <a:cs typeface="Verdana"/>
              </a:rPr>
              <a:t> </a:t>
            </a:r>
            <a:r>
              <a:rPr dirty="0" sz="2500" spc="-100">
                <a:latin typeface="Verdana"/>
                <a:cs typeface="Verdana"/>
              </a:rPr>
              <a:t>process.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089912"/>
            <a:ext cx="6541905" cy="9197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9"/>
                  </a:lnTo>
                  <a:lnTo>
                    <a:pt x="173689" y="535887"/>
                  </a:lnTo>
                  <a:lnTo>
                    <a:pt x="214713" y="556213"/>
                  </a:lnTo>
                  <a:lnTo>
                    <a:pt x="254179" y="580208"/>
                  </a:lnTo>
                  <a:lnTo>
                    <a:pt x="291785" y="607562"/>
                  </a:lnTo>
                  <a:lnTo>
                    <a:pt x="327233" y="637967"/>
                  </a:lnTo>
                  <a:lnTo>
                    <a:pt x="360222" y="671111"/>
                  </a:lnTo>
                  <a:lnTo>
                    <a:pt x="390453" y="706687"/>
                  </a:lnTo>
                  <a:lnTo>
                    <a:pt x="417627" y="744384"/>
                  </a:lnTo>
                  <a:lnTo>
                    <a:pt x="441442" y="783892"/>
                  </a:lnTo>
                  <a:lnTo>
                    <a:pt x="461599" y="824904"/>
                  </a:lnTo>
                  <a:lnTo>
                    <a:pt x="477799" y="867108"/>
                  </a:lnTo>
                  <a:lnTo>
                    <a:pt x="489742" y="910196"/>
                  </a:lnTo>
                  <a:lnTo>
                    <a:pt x="497127" y="953858"/>
                  </a:lnTo>
                  <a:lnTo>
                    <a:pt x="499656" y="997784"/>
                  </a:lnTo>
                  <a:lnTo>
                    <a:pt x="502184" y="953858"/>
                  </a:lnTo>
                  <a:lnTo>
                    <a:pt x="509570" y="910196"/>
                  </a:lnTo>
                  <a:lnTo>
                    <a:pt x="521515" y="867108"/>
                  </a:lnTo>
                  <a:lnTo>
                    <a:pt x="537720" y="824904"/>
                  </a:lnTo>
                  <a:lnTo>
                    <a:pt x="557885" y="783892"/>
                  </a:lnTo>
                  <a:lnTo>
                    <a:pt x="581712" y="744384"/>
                  </a:lnTo>
                  <a:lnTo>
                    <a:pt x="608903" y="706687"/>
                  </a:lnTo>
                  <a:lnTo>
                    <a:pt x="639157" y="671111"/>
                  </a:lnTo>
                  <a:lnTo>
                    <a:pt x="672177" y="637967"/>
                  </a:lnTo>
                  <a:lnTo>
                    <a:pt x="707663" y="607562"/>
                  </a:lnTo>
                  <a:lnTo>
                    <a:pt x="745316" y="580208"/>
                  </a:lnTo>
                  <a:lnTo>
                    <a:pt x="784838" y="556213"/>
                  </a:lnTo>
                  <a:lnTo>
                    <a:pt x="825929" y="535887"/>
                  </a:lnTo>
                  <a:lnTo>
                    <a:pt x="868291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4"/>
                  </a:lnTo>
                  <a:lnTo>
                    <a:pt x="825931" y="535882"/>
                  </a:lnTo>
                  <a:lnTo>
                    <a:pt x="784839" y="556208"/>
                  </a:lnTo>
                  <a:lnTo>
                    <a:pt x="745317" y="580204"/>
                  </a:lnTo>
                  <a:lnTo>
                    <a:pt x="707663" y="607558"/>
                  </a:lnTo>
                  <a:lnTo>
                    <a:pt x="672177" y="637963"/>
                  </a:lnTo>
                  <a:lnTo>
                    <a:pt x="639156" y="671108"/>
                  </a:lnTo>
                  <a:lnTo>
                    <a:pt x="608901" y="706684"/>
                  </a:lnTo>
                  <a:lnTo>
                    <a:pt x="581710" y="744381"/>
                  </a:lnTo>
                  <a:lnTo>
                    <a:pt x="557882" y="783890"/>
                  </a:lnTo>
                  <a:lnTo>
                    <a:pt x="537715" y="824901"/>
                  </a:lnTo>
                  <a:lnTo>
                    <a:pt x="521510" y="867105"/>
                  </a:lnTo>
                  <a:lnTo>
                    <a:pt x="509565" y="910193"/>
                  </a:lnTo>
                  <a:lnTo>
                    <a:pt x="502179" y="953855"/>
                  </a:lnTo>
                  <a:lnTo>
                    <a:pt x="499650" y="997781"/>
                  </a:lnTo>
                  <a:lnTo>
                    <a:pt x="497122" y="953855"/>
                  </a:lnTo>
                  <a:lnTo>
                    <a:pt x="489736" y="910193"/>
                  </a:lnTo>
                  <a:lnTo>
                    <a:pt x="477794" y="867105"/>
                  </a:lnTo>
                  <a:lnTo>
                    <a:pt x="461594" y="824901"/>
                  </a:lnTo>
                  <a:lnTo>
                    <a:pt x="441437" y="783890"/>
                  </a:lnTo>
                  <a:lnTo>
                    <a:pt x="417622" y="744381"/>
                  </a:lnTo>
                  <a:lnTo>
                    <a:pt x="390449" y="706684"/>
                  </a:lnTo>
                  <a:lnTo>
                    <a:pt x="360218" y="671108"/>
                  </a:lnTo>
                  <a:lnTo>
                    <a:pt x="327229" y="637963"/>
                  </a:lnTo>
                  <a:lnTo>
                    <a:pt x="291782" y="607558"/>
                  </a:lnTo>
                  <a:lnTo>
                    <a:pt x="254176" y="580204"/>
                  </a:lnTo>
                  <a:lnTo>
                    <a:pt x="214711" y="556208"/>
                  </a:lnTo>
                  <a:lnTo>
                    <a:pt x="173687" y="535882"/>
                  </a:lnTo>
                  <a:lnTo>
                    <a:pt x="131405" y="519534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1168" y="4416044"/>
            <a:ext cx="2562278" cy="36121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846739" y="4313421"/>
            <a:ext cx="8592820" cy="1791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3980">
              <a:lnSpc>
                <a:spcPct val="99900"/>
              </a:lnSpc>
              <a:spcBef>
                <a:spcPts val="100"/>
              </a:spcBef>
              <a:tabLst>
                <a:tab pos="6518909" algn="l"/>
              </a:tabLst>
            </a:pPr>
            <a:r>
              <a:rPr dirty="0" sz="2900" spc="-305">
                <a:latin typeface="Verdana"/>
                <a:cs typeface="Verdana"/>
              </a:rPr>
              <a:t>Sudoku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relies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75">
                <a:latin typeface="Verdana"/>
                <a:cs typeface="Verdana"/>
              </a:rPr>
              <a:t>heavily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on</a:t>
            </a:r>
            <a:r>
              <a:rPr dirty="0" sz="2900">
                <a:latin typeface="Verdana"/>
                <a:cs typeface="Verdana"/>
              </a:rPr>
              <a:t>	</a:t>
            </a:r>
            <a:r>
              <a:rPr dirty="0" sz="2900" spc="-630">
                <a:latin typeface="Verdana"/>
                <a:cs typeface="Verdana"/>
              </a:rPr>
              <a:t>to</a:t>
            </a:r>
            <a:r>
              <a:rPr dirty="0" sz="2900" spc="380">
                <a:latin typeface="Verdana"/>
                <a:cs typeface="Verdana"/>
              </a:rPr>
              <a:t> </a:t>
            </a:r>
            <a:r>
              <a:rPr dirty="0" sz="2900" spc="-295">
                <a:latin typeface="Verdana"/>
                <a:cs typeface="Verdana"/>
              </a:rPr>
              <a:t>determine </a:t>
            </a:r>
            <a:r>
              <a:rPr dirty="0" sz="2900" spc="-490">
                <a:latin typeface="Verdana"/>
                <a:cs typeface="Verdana"/>
              </a:rPr>
              <a:t>the</a:t>
            </a:r>
            <a:r>
              <a:rPr dirty="0" sz="2900" spc="229">
                <a:latin typeface="Verdana"/>
                <a:cs typeface="Verdana"/>
              </a:rPr>
              <a:t> </a:t>
            </a:r>
            <a:r>
              <a:rPr dirty="0" sz="2900" spc="-335">
                <a:latin typeface="Verdana"/>
                <a:cs typeface="Verdana"/>
              </a:rPr>
              <a:t>correct</a:t>
            </a:r>
            <a:r>
              <a:rPr dirty="0" sz="2900" spc="80">
                <a:latin typeface="Verdana"/>
                <a:cs typeface="Verdana"/>
              </a:rPr>
              <a:t> </a:t>
            </a:r>
            <a:r>
              <a:rPr dirty="0" sz="2900" spc="-330">
                <a:latin typeface="Verdana"/>
                <a:cs typeface="Verdana"/>
              </a:rPr>
              <a:t>placement</a:t>
            </a:r>
            <a:r>
              <a:rPr dirty="0" sz="2900" spc="75">
                <a:latin typeface="Verdana"/>
                <a:cs typeface="Verdana"/>
              </a:rPr>
              <a:t> </a:t>
            </a:r>
            <a:r>
              <a:rPr dirty="0" sz="2900" spc="-625">
                <a:latin typeface="Verdana"/>
                <a:cs typeface="Verdana"/>
              </a:rPr>
              <a:t>of</a:t>
            </a:r>
            <a:r>
              <a:rPr dirty="0" sz="2900" spc="370">
                <a:latin typeface="Verdana"/>
                <a:cs typeface="Verdana"/>
              </a:rPr>
              <a:t> </a:t>
            </a:r>
            <a:r>
              <a:rPr dirty="0" sz="2900" spc="-315">
                <a:latin typeface="Verdana"/>
                <a:cs typeface="Verdana"/>
              </a:rPr>
              <a:t>digits.</a:t>
            </a:r>
            <a:r>
              <a:rPr dirty="0" sz="2900" spc="55">
                <a:latin typeface="Verdana"/>
                <a:cs typeface="Verdana"/>
              </a:rPr>
              <a:t> </a:t>
            </a:r>
            <a:r>
              <a:rPr dirty="0" sz="2900" spc="-930">
                <a:latin typeface="Verdana"/>
                <a:cs typeface="Verdana"/>
              </a:rPr>
              <a:t>By</a:t>
            </a:r>
            <a:r>
              <a:rPr dirty="0" sz="2900" spc="675">
                <a:latin typeface="Verdana"/>
                <a:cs typeface="Verdana"/>
              </a:rPr>
              <a:t> </a:t>
            </a:r>
            <a:r>
              <a:rPr dirty="0" sz="2900" spc="-340">
                <a:latin typeface="Verdana"/>
                <a:cs typeface="Verdana"/>
              </a:rPr>
              <a:t>analyzing</a:t>
            </a:r>
            <a:r>
              <a:rPr dirty="0" sz="2900" spc="190">
                <a:latin typeface="Verdana"/>
                <a:cs typeface="Verdana"/>
              </a:rPr>
              <a:t> </a:t>
            </a:r>
            <a:r>
              <a:rPr dirty="0" sz="2900" spc="-490">
                <a:latin typeface="Verdana"/>
                <a:cs typeface="Verdana"/>
              </a:rPr>
              <a:t>the</a:t>
            </a:r>
            <a:r>
              <a:rPr dirty="0" sz="2900" spc="240">
                <a:latin typeface="Verdana"/>
                <a:cs typeface="Verdana"/>
              </a:rPr>
              <a:t> </a:t>
            </a:r>
            <a:r>
              <a:rPr dirty="0" sz="2900" spc="-320">
                <a:latin typeface="Verdana"/>
                <a:cs typeface="Verdana"/>
              </a:rPr>
              <a:t>rows, </a:t>
            </a:r>
            <a:r>
              <a:rPr dirty="0" sz="2900" spc="-360">
                <a:latin typeface="Verdana"/>
                <a:cs typeface="Verdana"/>
              </a:rPr>
              <a:t>columns,</a:t>
            </a:r>
            <a:r>
              <a:rPr dirty="0" sz="2900" spc="100">
                <a:latin typeface="Verdana"/>
                <a:cs typeface="Verdana"/>
              </a:rPr>
              <a:t> </a:t>
            </a:r>
            <a:r>
              <a:rPr dirty="0" sz="2900" spc="-500">
                <a:latin typeface="Verdana"/>
                <a:cs typeface="Verdana"/>
              </a:rPr>
              <a:t>and</a:t>
            </a:r>
            <a:r>
              <a:rPr dirty="0" sz="2900" spc="245">
                <a:latin typeface="Verdana"/>
                <a:cs typeface="Verdana"/>
              </a:rPr>
              <a:t> </a:t>
            </a:r>
            <a:r>
              <a:rPr dirty="0" sz="2900" spc="-760">
                <a:latin typeface="Verdana"/>
                <a:cs typeface="Verdana"/>
              </a:rPr>
              <a:t>3x3</a:t>
            </a:r>
            <a:r>
              <a:rPr dirty="0" sz="2900" spc="505">
                <a:latin typeface="Verdana"/>
                <a:cs typeface="Verdana"/>
              </a:rPr>
              <a:t> </a:t>
            </a:r>
            <a:r>
              <a:rPr dirty="0" sz="2900" spc="-375">
                <a:latin typeface="Verdana"/>
                <a:cs typeface="Verdana"/>
              </a:rPr>
              <a:t>grids,</a:t>
            </a:r>
            <a:r>
              <a:rPr dirty="0" sz="2900" spc="120">
                <a:latin typeface="Verdana"/>
                <a:cs typeface="Verdana"/>
              </a:rPr>
              <a:t> </a:t>
            </a:r>
            <a:r>
              <a:rPr dirty="0" sz="2900" spc="-355">
                <a:latin typeface="Verdana"/>
                <a:cs typeface="Verdana"/>
              </a:rPr>
              <a:t>players</a:t>
            </a:r>
            <a:r>
              <a:rPr dirty="0" sz="2900" spc="100">
                <a:latin typeface="Verdana"/>
                <a:cs typeface="Verdana"/>
              </a:rPr>
              <a:t> </a:t>
            </a:r>
            <a:r>
              <a:rPr dirty="0" sz="2900" spc="-509">
                <a:latin typeface="Verdana"/>
                <a:cs typeface="Verdana"/>
              </a:rPr>
              <a:t>can</a:t>
            </a:r>
            <a:r>
              <a:rPr dirty="0" sz="2900" spc="254">
                <a:latin typeface="Verdana"/>
                <a:cs typeface="Verdana"/>
              </a:rPr>
              <a:t> </a:t>
            </a:r>
            <a:r>
              <a:rPr dirty="0" sz="2900" spc="-305">
                <a:latin typeface="Verdana"/>
                <a:cs typeface="Verdana"/>
              </a:rPr>
              <a:t>eliminate</a:t>
            </a:r>
            <a:r>
              <a:rPr dirty="0" sz="2900" spc="220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possible </a:t>
            </a:r>
            <a:r>
              <a:rPr dirty="0" sz="2900" spc="-295">
                <a:latin typeface="Verdana"/>
                <a:cs typeface="Verdana"/>
              </a:rPr>
              <a:t>values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70">
                <a:latin typeface="Verdana"/>
                <a:cs typeface="Verdana"/>
              </a:rPr>
              <a:t>and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85">
                <a:latin typeface="Verdana"/>
                <a:cs typeface="Verdana"/>
              </a:rPr>
              <a:t>narrow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65">
                <a:latin typeface="Verdana"/>
                <a:cs typeface="Verdana"/>
              </a:rPr>
              <a:t>down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60">
                <a:latin typeface="Verdana"/>
                <a:cs typeface="Verdana"/>
              </a:rPr>
              <a:t>the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35">
                <a:latin typeface="Verdana"/>
                <a:cs typeface="Verdana"/>
              </a:rPr>
              <a:t>options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for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90">
                <a:latin typeface="Verdana"/>
                <a:cs typeface="Verdana"/>
              </a:rPr>
              <a:t>each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325">
                <a:latin typeface="Verdana"/>
                <a:cs typeface="Verdana"/>
              </a:rPr>
              <a:t>empty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125">
                <a:latin typeface="Verdana"/>
                <a:cs typeface="Verdana"/>
              </a:rPr>
              <a:t>cell.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25"/>
              </a:spcBef>
            </a:pPr>
            <a:r>
              <a:rPr dirty="0" spc="-730"/>
              <a:t>Applying</a:t>
            </a:r>
            <a:r>
              <a:rPr dirty="0" spc="-780"/>
              <a:t> </a:t>
            </a:r>
            <a:r>
              <a:rPr dirty="0" spc="-700"/>
              <a:t>Logical</a:t>
            </a:r>
            <a:r>
              <a:rPr dirty="0" spc="-775"/>
              <a:t> Reasoning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  <a:path w="965834" h="1000125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305356"/>
            <a:ext cx="6746240" cy="8451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-595"/>
              <a:t>Visualizing</a:t>
            </a:r>
            <a:r>
              <a:rPr dirty="0" sz="5350" spc="-740"/>
              <a:t> </a:t>
            </a:r>
            <a:r>
              <a:rPr dirty="0" sz="5350" spc="-705"/>
              <a:t>Possible</a:t>
            </a:r>
            <a:r>
              <a:rPr dirty="0" sz="5350" spc="-735"/>
              <a:t> </a:t>
            </a:r>
            <a:r>
              <a:rPr dirty="0" sz="5350" spc="-680"/>
              <a:t>Values</a:t>
            </a:r>
            <a:endParaRPr sz="5350"/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765" y="2644711"/>
            <a:ext cx="1991690" cy="308673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873237" y="2553737"/>
            <a:ext cx="6722745" cy="1943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  <a:tabLst>
                <a:tab pos="4803140" algn="l"/>
              </a:tabLst>
            </a:pPr>
            <a:r>
              <a:rPr dirty="0" sz="2500" spc="-240">
                <a:latin typeface="Verdana"/>
                <a:cs typeface="Verdana"/>
              </a:rPr>
              <a:t>Keeping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track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170">
                <a:latin typeface="Verdana"/>
                <a:cs typeface="Verdana"/>
              </a:rPr>
              <a:t>of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the</a:t>
            </a:r>
            <a:r>
              <a:rPr dirty="0" sz="2500">
                <a:latin typeface="Verdana"/>
                <a:cs typeface="Verdana"/>
              </a:rPr>
              <a:t>	</a:t>
            </a:r>
            <a:r>
              <a:rPr dirty="0" sz="2500" spc="-195">
                <a:latin typeface="Verdana"/>
                <a:cs typeface="Verdana"/>
              </a:rPr>
              <a:t>for</a:t>
            </a:r>
            <a:r>
              <a:rPr dirty="0" sz="2500" spc="-35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each </a:t>
            </a:r>
            <a:r>
              <a:rPr dirty="0" sz="2500" spc="-270">
                <a:latin typeface="Verdana"/>
                <a:cs typeface="Verdana"/>
              </a:rPr>
              <a:t>empty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55">
                <a:latin typeface="Verdana"/>
                <a:cs typeface="Verdana"/>
              </a:rPr>
              <a:t>cell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180">
                <a:latin typeface="Verdana"/>
                <a:cs typeface="Verdana"/>
              </a:rPr>
              <a:t>is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essential.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Visualizing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these </a:t>
            </a:r>
            <a:r>
              <a:rPr dirty="0" sz="2500" spc="-175">
                <a:latin typeface="Verdana"/>
                <a:cs typeface="Verdana"/>
              </a:rPr>
              <a:t>possibilities</a:t>
            </a:r>
            <a:r>
              <a:rPr dirty="0" sz="2500" spc="-320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can</a:t>
            </a:r>
            <a:r>
              <a:rPr dirty="0" sz="2500" spc="-31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help</a:t>
            </a:r>
            <a:r>
              <a:rPr dirty="0" sz="2500" spc="-320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players</a:t>
            </a:r>
            <a:r>
              <a:rPr dirty="0" sz="2500" spc="-315">
                <a:latin typeface="Verdana"/>
                <a:cs typeface="Verdana"/>
              </a:rPr>
              <a:t> </a:t>
            </a:r>
            <a:r>
              <a:rPr dirty="0" sz="2500" spc="-195">
                <a:latin typeface="Verdana"/>
                <a:cs typeface="Verdana"/>
              </a:rPr>
              <a:t>identify</a:t>
            </a:r>
            <a:r>
              <a:rPr dirty="0" sz="2500" spc="-315">
                <a:latin typeface="Verdana"/>
                <a:cs typeface="Verdana"/>
              </a:rPr>
              <a:t> </a:t>
            </a:r>
            <a:r>
              <a:rPr dirty="0" sz="2500" spc="-250">
                <a:latin typeface="Verdana"/>
                <a:cs typeface="Verdana"/>
              </a:rPr>
              <a:t>patterns,</a:t>
            </a:r>
            <a:r>
              <a:rPr dirty="0" sz="2500" spc="-320">
                <a:latin typeface="Verdana"/>
                <a:cs typeface="Verdana"/>
              </a:rPr>
              <a:t> </a:t>
            </a:r>
            <a:r>
              <a:rPr dirty="0" sz="2500" spc="-80">
                <a:latin typeface="Verdana"/>
                <a:cs typeface="Verdana"/>
              </a:rPr>
              <a:t>ﬁnd </a:t>
            </a:r>
            <a:r>
              <a:rPr dirty="0" sz="2500" spc="-200">
                <a:latin typeface="Verdana"/>
                <a:cs typeface="Verdana"/>
              </a:rPr>
              <a:t>hidden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singles,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and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95">
                <a:latin typeface="Verdana"/>
                <a:cs typeface="Verdana"/>
              </a:rPr>
              <a:t>make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29">
                <a:latin typeface="Verdana"/>
                <a:cs typeface="Verdana"/>
              </a:rPr>
              <a:t>strategic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195">
                <a:latin typeface="Verdana"/>
                <a:cs typeface="Verdana"/>
              </a:rPr>
              <a:t>decisions</a:t>
            </a:r>
            <a:r>
              <a:rPr dirty="0" sz="2500" spc="-335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to </a:t>
            </a:r>
            <a:r>
              <a:rPr dirty="0" sz="2500" spc="-245">
                <a:latin typeface="Verdana"/>
                <a:cs typeface="Verdana"/>
              </a:rPr>
              <a:t>progress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235">
                <a:latin typeface="Verdana"/>
                <a:cs typeface="Verdana"/>
              </a:rPr>
              <a:t>through</a:t>
            </a:r>
            <a:r>
              <a:rPr dirty="0" sz="2500" spc="-340">
                <a:latin typeface="Verdana"/>
                <a:cs typeface="Verdana"/>
              </a:rPr>
              <a:t> </a:t>
            </a:r>
            <a:r>
              <a:rPr dirty="0" sz="2500" spc="-225">
                <a:latin typeface="Verdana"/>
                <a:cs typeface="Verdana"/>
              </a:rPr>
              <a:t>the</a:t>
            </a:r>
            <a:r>
              <a:rPr dirty="0" sz="2500" spc="-345">
                <a:latin typeface="Verdana"/>
                <a:cs typeface="Verdana"/>
              </a:rPr>
              <a:t> </a:t>
            </a:r>
            <a:r>
              <a:rPr dirty="0" sz="2500" spc="-70">
                <a:latin typeface="Verdana"/>
                <a:cs typeface="Verdana"/>
              </a:rPr>
              <a:t>puzzle.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-9360"/>
            <a:ext cx="1460050" cy="223193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9223145"/>
            <a:ext cx="2191385" cy="1064260"/>
            <a:chOff x="0" y="9223145"/>
            <a:chExt cx="2191385" cy="1064260"/>
          </a:xfrm>
        </p:grpSpPr>
        <p:sp>
          <p:nvSpPr>
            <p:cNvPr id="4" name="object 4" descr=""/>
            <p:cNvSpPr/>
            <p:nvPr/>
          </p:nvSpPr>
          <p:spPr>
            <a:xfrm>
              <a:off x="0" y="9223145"/>
              <a:ext cx="2191385" cy="1064260"/>
            </a:xfrm>
            <a:custGeom>
              <a:avLst/>
              <a:gdLst/>
              <a:ahLst/>
              <a:cxnLst/>
              <a:rect l="l" t="t" r="r" b="b"/>
              <a:pathLst>
                <a:path w="2191385" h="1064259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3852"/>
                  </a:lnTo>
                  <a:lnTo>
                    <a:pt x="531315" y="1063852"/>
                  </a:lnTo>
                  <a:lnTo>
                    <a:pt x="531315" y="583172"/>
                  </a:lnTo>
                  <a:close/>
                </a:path>
                <a:path w="2191385" h="1064259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3852"/>
                  </a:lnTo>
                  <a:lnTo>
                    <a:pt x="1085706" y="1063852"/>
                  </a:lnTo>
                  <a:lnTo>
                    <a:pt x="1085706" y="583172"/>
                  </a:lnTo>
                  <a:close/>
                </a:path>
                <a:path w="2191385" h="1064259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3852"/>
                  </a:lnTo>
                  <a:lnTo>
                    <a:pt x="1638655" y="1063852"/>
                  </a:lnTo>
                  <a:lnTo>
                    <a:pt x="1638655" y="583172"/>
                  </a:lnTo>
                  <a:close/>
                </a:path>
                <a:path w="2191385" h="1064259">
                  <a:moveTo>
                    <a:pt x="1680364" y="41761"/>
                  </a:moveTo>
                  <a:lnTo>
                    <a:pt x="1638655" y="41761"/>
                  </a:lnTo>
                  <a:lnTo>
                    <a:pt x="2149855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09" y="583172"/>
                  </a:lnTo>
                  <a:lnTo>
                    <a:pt x="2162809" y="1063852"/>
                  </a:lnTo>
                  <a:lnTo>
                    <a:pt x="2191143" y="1063852"/>
                  </a:lnTo>
                  <a:lnTo>
                    <a:pt x="2191143" y="553178"/>
                  </a:lnTo>
                  <a:lnTo>
                    <a:pt x="1680364" y="41761"/>
                  </a:lnTo>
                  <a:close/>
                </a:path>
                <a:path w="2191385" h="1064259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1385" h="1064259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8" y="30241"/>
                  </a:lnTo>
                  <a:lnTo>
                    <a:pt x="1638655" y="0"/>
                  </a:lnTo>
                  <a:close/>
                </a:path>
                <a:path w="2191385" h="1064259">
                  <a:moveTo>
                    <a:pt x="1668858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8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 descr="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3167" y="4416044"/>
            <a:ext cx="2017458" cy="36121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857292" y="4313421"/>
            <a:ext cx="8571230" cy="1791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99900"/>
              </a:lnSpc>
              <a:spcBef>
                <a:spcPts val="100"/>
              </a:spcBef>
              <a:tabLst>
                <a:tab pos="2404745" algn="l"/>
              </a:tabLst>
            </a:pPr>
            <a:r>
              <a:rPr dirty="0" sz="2900" spc="-490">
                <a:latin typeface="Verdana"/>
                <a:cs typeface="Verdana"/>
              </a:rPr>
              <a:t>A</a:t>
            </a:r>
            <a:r>
              <a:rPr dirty="0" sz="2900">
                <a:latin typeface="Verdana"/>
                <a:cs typeface="Verdana"/>
              </a:rPr>
              <a:t>	</a:t>
            </a:r>
            <a:r>
              <a:rPr dirty="0" sz="2900" spc="-220">
                <a:latin typeface="Verdana"/>
                <a:cs typeface="Verdana"/>
              </a:rPr>
              <a:t>is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a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10">
                <a:latin typeface="Verdana"/>
                <a:cs typeface="Verdana"/>
              </a:rPr>
              <a:t>digit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54">
                <a:latin typeface="Verdana"/>
                <a:cs typeface="Verdana"/>
              </a:rPr>
              <a:t>that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85">
                <a:latin typeface="Verdana"/>
                <a:cs typeface="Verdana"/>
              </a:rPr>
              <a:t>appears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50">
                <a:latin typeface="Verdana"/>
                <a:cs typeface="Verdana"/>
              </a:rPr>
              <a:t>only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70">
                <a:latin typeface="Verdana"/>
                <a:cs typeface="Verdana"/>
              </a:rPr>
              <a:t>once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00">
                <a:latin typeface="Verdana"/>
                <a:cs typeface="Verdana"/>
              </a:rPr>
              <a:t>in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a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350">
                <a:latin typeface="Verdana"/>
                <a:cs typeface="Verdana"/>
              </a:rPr>
              <a:t>row, </a:t>
            </a:r>
            <a:r>
              <a:rPr dirty="0" sz="2900" spc="-280">
                <a:latin typeface="Verdana"/>
                <a:cs typeface="Verdana"/>
              </a:rPr>
              <a:t>column,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or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440">
                <a:latin typeface="Verdana"/>
                <a:cs typeface="Verdana"/>
              </a:rPr>
              <a:t>3x3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70">
                <a:latin typeface="Verdana"/>
                <a:cs typeface="Verdana"/>
              </a:rPr>
              <a:t>grid.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75">
                <a:latin typeface="Verdana"/>
                <a:cs typeface="Verdana"/>
              </a:rPr>
              <a:t>Identifying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85">
                <a:latin typeface="Verdana"/>
                <a:cs typeface="Verdana"/>
              </a:rPr>
              <a:t>these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hidden</a:t>
            </a:r>
            <a:r>
              <a:rPr dirty="0" sz="2900" spc="-425">
                <a:latin typeface="Verdana"/>
                <a:cs typeface="Verdana"/>
              </a:rPr>
              <a:t> </a:t>
            </a:r>
            <a:r>
              <a:rPr dirty="0" sz="2900" spc="-260">
                <a:latin typeface="Verdana"/>
                <a:cs typeface="Verdana"/>
              </a:rPr>
              <a:t>singles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can </a:t>
            </a:r>
            <a:r>
              <a:rPr dirty="0" sz="2900" spc="-270">
                <a:latin typeface="Verdana"/>
                <a:cs typeface="Verdana"/>
              </a:rPr>
              <a:t>be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a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50">
                <a:latin typeface="Verdana"/>
                <a:cs typeface="Verdana"/>
              </a:rPr>
              <a:t>powerful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54">
                <a:latin typeface="Verdana"/>
                <a:cs typeface="Verdana"/>
              </a:rPr>
              <a:t>technique</a:t>
            </a:r>
            <a:r>
              <a:rPr dirty="0" sz="2900" spc="-415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for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60">
                <a:latin typeface="Verdana"/>
                <a:cs typeface="Verdana"/>
              </a:rPr>
              <a:t>solving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305">
                <a:latin typeface="Verdana"/>
                <a:cs typeface="Verdana"/>
              </a:rPr>
              <a:t>Sudoku</a:t>
            </a:r>
            <a:r>
              <a:rPr dirty="0" sz="2900" spc="-415">
                <a:latin typeface="Verdana"/>
                <a:cs typeface="Verdana"/>
              </a:rPr>
              <a:t> </a:t>
            </a:r>
            <a:r>
              <a:rPr dirty="0" sz="2900" spc="-280">
                <a:latin typeface="Verdana"/>
                <a:cs typeface="Verdana"/>
              </a:rPr>
              <a:t>puzzles,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335">
                <a:latin typeface="Verdana"/>
                <a:cs typeface="Verdana"/>
              </a:rPr>
              <a:t>as </a:t>
            </a:r>
            <a:r>
              <a:rPr dirty="0" sz="2900" spc="-290">
                <a:latin typeface="Verdana"/>
                <a:cs typeface="Verdana"/>
              </a:rPr>
              <a:t>they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54">
                <a:latin typeface="Verdana"/>
                <a:cs typeface="Verdana"/>
              </a:rPr>
              <a:t>provide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a</a:t>
            </a:r>
            <a:r>
              <a:rPr dirty="0" sz="2900" spc="-415">
                <a:latin typeface="Verdana"/>
                <a:cs typeface="Verdana"/>
              </a:rPr>
              <a:t> </a:t>
            </a:r>
            <a:r>
              <a:rPr dirty="0" sz="2900" spc="-250">
                <a:latin typeface="Verdana"/>
                <a:cs typeface="Verdana"/>
              </a:rPr>
              <a:t>clear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70">
                <a:latin typeface="Verdana"/>
                <a:cs typeface="Verdana"/>
              </a:rPr>
              <a:t>and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54">
                <a:latin typeface="Verdana"/>
                <a:cs typeface="Verdana"/>
              </a:rPr>
              <a:t>deﬁnitive</a:t>
            </a:r>
            <a:r>
              <a:rPr dirty="0" sz="2900" spc="-415">
                <a:latin typeface="Verdana"/>
                <a:cs typeface="Verdana"/>
              </a:rPr>
              <a:t> </a:t>
            </a:r>
            <a:r>
              <a:rPr dirty="0" sz="2900" spc="-280">
                <a:latin typeface="Verdana"/>
                <a:cs typeface="Verdana"/>
              </a:rPr>
              <a:t>placement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45">
                <a:latin typeface="Verdana"/>
                <a:cs typeface="Verdana"/>
              </a:rPr>
              <a:t>for</a:t>
            </a:r>
            <a:r>
              <a:rPr dirty="0" sz="2900" spc="-415">
                <a:latin typeface="Verdana"/>
                <a:cs typeface="Verdana"/>
              </a:rPr>
              <a:t> </a:t>
            </a:r>
            <a:r>
              <a:rPr dirty="0" sz="2900" spc="-300">
                <a:latin typeface="Verdana"/>
                <a:cs typeface="Verdana"/>
              </a:rPr>
              <a:t>a</a:t>
            </a:r>
            <a:r>
              <a:rPr dirty="0" sz="2900" spc="-420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digit.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64845">
              <a:lnSpc>
                <a:spcPct val="100000"/>
              </a:lnSpc>
              <a:spcBef>
                <a:spcPts val="125"/>
              </a:spcBef>
            </a:pPr>
            <a:r>
              <a:rPr dirty="0" spc="-545"/>
              <a:t>Identifying</a:t>
            </a:r>
            <a:r>
              <a:rPr dirty="0" spc="-765"/>
              <a:t> </a:t>
            </a:r>
            <a:r>
              <a:rPr dirty="0" spc="-665"/>
              <a:t>Hidden</a:t>
            </a:r>
            <a:r>
              <a:rPr dirty="0" spc="-765"/>
              <a:t> </a:t>
            </a:r>
            <a:r>
              <a:rPr dirty="0" spc="-760"/>
              <a:t>Singles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2024-07-12T02:28:23Z</dcterms:created>
  <dcterms:modified xsi:type="dcterms:W3CDTF">2024-07-12T02:28:23Z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  <property fmtid="{D5CDD505-2E9C-101B-9397-08002B2CF9AE}" pid="5" name="Producer">
    <vt:lpwstr>GPL Ghostscript 10.02.0</vt:lpwstr>
  </property>
</Properties>
</file>