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83" r:id="rId3"/>
    <p:sldId id="284" r:id="rId4"/>
    <p:sldId id="285" r:id="rId5"/>
    <p:sldId id="286" r:id="rId6"/>
    <p:sldId id="287" r:id="rId7"/>
    <p:sldId id="288" r:id="rId8"/>
    <p:sldId id="289"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Search for 3D Models" id="{6844172C-9703-4DC7-908A-C23538616A3C}">
          <p14:sldIdLst>
            <p14:sldId id="283"/>
            <p14:sldId id="284"/>
            <p14:sldId id="285"/>
            <p14:sldId id="286"/>
            <p14:sldId id="287"/>
            <p14:sldId id="288"/>
            <p14:sldId id="289"/>
            <p14:sldId id="290"/>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7/14/2024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Breast Cancer Prediction and Comparative Analysis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GROUP 12</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2"/>
            <a:ext cx="2933138" cy="783257"/>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YESWANTH SIRIPURAPU</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780BB2-46FB-380D-B24A-A12B7F401551}"/>
              </a:ext>
            </a:extLst>
          </p:cNvPr>
          <p:cNvSpPr>
            <a:spLocks noGrp="1"/>
          </p:cNvSpPr>
          <p:nvPr>
            <p:ph idx="1"/>
          </p:nvPr>
        </p:nvSpPr>
        <p:spPr/>
        <p:txBody>
          <a:bodyPr>
            <a:normAutofit/>
          </a:bodyPr>
          <a:lstStyle/>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Breast cancer is a major public health concern that affects millions of people globally. Female breast cancer is currently the most often diagnosed cancer globally, surpassing lung cancer. </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2020, an expected 2,261,419 new breast cancer cases were identified in women worldwide. Breast cancer tumors can be classed as benign or malignant. Fibroadenomas are solid, smooth, hard, non-cancerous (benign) lumps that do not spread throughout the body. </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difference between benign and malignant breast cancers is critical because it influences the best course of therapy. Machine Learning (ML) can reliably determine the kind of tumor by analyzing massive volumes of data and extremely complicated patterns. </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this article, we classified the topic as a Binary Classification problem and used four distinct classification algorithms, including support vector machines and random forests, to predict breast cancer based on patient data and imaging findings. </a:t>
            </a:r>
            <a:endParaRPr lang="en-IN"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C76638A-983D-5FB5-1C5C-5D49E19A97EE}"/>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249903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F80F68-9C6F-EC03-1763-B7C56F4557EB}"/>
              </a:ext>
            </a:extLst>
          </p:cNvPr>
          <p:cNvSpPr>
            <a:spLocks noGrp="1"/>
          </p:cNvSpPr>
          <p:nvPr>
            <p:ph idx="1"/>
          </p:nvPr>
        </p:nvSpPr>
        <p:spPr/>
        <p:txBody>
          <a:bodyPr>
            <a:normAutofit/>
          </a:bodyPr>
          <a:lstStyle/>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Breast cancer is a condition that is frequently discussed these days. It is one of the most widely distributed disorders.</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 It is critical to detect the illness so that women may begin treatment as soon as possible. It is preferable to have an accurate and timely diagnosis.</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 The major purpose of this research is to assist pathologists in predicting cancer types more quickly.</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6519B87-E73F-7953-EE2E-0191614F15A3}"/>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369108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88EA67-DBCB-874B-9434-A325D17F82A3}"/>
              </a:ext>
            </a:extLst>
          </p:cNvPr>
          <p:cNvSpPr>
            <a:spLocks noGrp="1"/>
          </p:cNvSpPr>
          <p:nvPr>
            <p:ph idx="1"/>
          </p:nvPr>
        </p:nvSpPr>
        <p:spPr/>
        <p:txBody>
          <a:bodyPr/>
          <a:lstStyle/>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conducted our research using the dataset from the University of Wisconsin Hospitals Madison Breast Cancer Database. The dataset's characteristics are calculated using a digitised picture of a breast cancer sample obtained by fine-needle aspiration. </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qualities enable us to deduce the properties of the cell nuclei shown in the picture. Breast Cancer Wisconsin Diagnostic includes 569 occurrences (Benign: 357, Malignant: 212), two classes (62.74% benign and 37.26% malignant), and 11 integer valued features (-Id, Diagnosis, Radius, Texture, Area, Perimeter, Smoothness, Compactness, Concavity, Concave points). -Symmetry (fractal dimension).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36C70A2B-9F9C-3A34-E992-94254AA487F9}"/>
              </a:ext>
            </a:extLst>
          </p:cNvPr>
          <p:cNvSpPr>
            <a:spLocks noGrp="1"/>
          </p:cNvSpPr>
          <p:nvPr>
            <p:ph type="title"/>
          </p:nvPr>
        </p:nvSpPr>
        <p:spPr/>
        <p:txBody>
          <a:bodyPr/>
          <a:lstStyle/>
          <a:p>
            <a:r>
              <a:rPr lang="en-IN" dirty="0"/>
              <a:t>DATASET ACQUISITION</a:t>
            </a:r>
          </a:p>
        </p:txBody>
      </p:sp>
    </p:spTree>
    <p:extLst>
      <p:ext uri="{BB962C8B-B14F-4D97-AF65-F5344CB8AC3E}">
        <p14:creationId xmlns:p14="http://schemas.microsoft.com/office/powerpoint/2010/main" val="149417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D3056-F287-DDFF-BDE8-3D54D3E60EBC}"/>
              </a:ext>
            </a:extLst>
          </p:cNvPr>
          <p:cNvSpPr>
            <a:spLocks noGrp="1"/>
          </p:cNvSpPr>
          <p:nvPr>
            <p:ph idx="1"/>
          </p:nvPr>
        </p:nvSpPr>
        <p:spPr/>
        <p:txBody>
          <a:bodyPr/>
          <a:lstStyle/>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it comes to developing a machine learning model, data pre-processing is the first step that signals the start of the process. </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Typically, real-world data is imprecise, inconsistent, and erroneous (including mistakes and outliers), and it frequently lacks particular attribute values and trends. </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is where data pre-processing comes into play: it helps to calm, format, and organize raw data, making it ready to use in machine learning models.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F8D613D2-38A7-D71C-64E1-5A42F205B33A}"/>
              </a:ext>
            </a:extLst>
          </p:cNvPr>
          <p:cNvSpPr>
            <a:spLocks noGrp="1"/>
          </p:cNvSpPr>
          <p:nvPr>
            <p:ph type="title"/>
          </p:nvPr>
        </p:nvSpPr>
        <p:spPr/>
        <p:txBody>
          <a:bodyPr/>
          <a:lstStyle/>
          <a:p>
            <a:r>
              <a:rPr lang="en-IN" dirty="0"/>
              <a:t>DATA PRE PROCESSING</a:t>
            </a:r>
          </a:p>
        </p:txBody>
      </p:sp>
    </p:spTree>
    <p:extLst>
      <p:ext uri="{BB962C8B-B14F-4D97-AF65-F5344CB8AC3E}">
        <p14:creationId xmlns:p14="http://schemas.microsoft.com/office/powerpoint/2010/main" val="29749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102C5-8D16-E5B3-B3DE-BC86EFA6A1E3}"/>
              </a:ext>
            </a:extLst>
          </p:cNvPr>
          <p:cNvSpPr>
            <a:spLocks noGrp="1"/>
          </p:cNvSpPr>
          <p:nvPr>
            <p:ph idx="1"/>
          </p:nvPr>
        </p:nvSpPr>
        <p:spPr/>
        <p:txBody>
          <a:bodyPr>
            <a:normAutofit lnSpcReduction="10000"/>
          </a:bodyPr>
          <a:lstStyle/>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Breast cancer detection is incredibly crucial in today's medical environment. Breast cancer is one of the most serious cancers that may affect women. Breast cancer (BC) has two types: benign (noncancerous) and malignant. </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Malignant cancer is described as a curable kind of cancer, but benign cancer is listed as an incurable condition. Changes in genes, intense pain, size and form, fluctuations in breast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(redness), and skin texture are all indications of breast cancer. </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is used to make predictions. To diagnose breast cancer, many classification approaches are applied, such as Support Vector Machine (SVM) and Random Forest.</a:t>
            </a:r>
          </a:p>
          <a:p>
            <a:pPr marL="285750" indent="-285750" algn="just">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These methods belong to the domain of supervised machine learning.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methods are used to predict the development of breast cancer. These algorithms' accuracy results are assessed.</a:t>
            </a:r>
          </a:p>
          <a:p>
            <a:pPr marL="171450" indent="-171450" algn="just">
              <a:lnSpc>
                <a:spcPct val="150000"/>
              </a:lnSpc>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DFD38D4-70F7-C7A0-37E1-F506B5747D8B}"/>
              </a:ext>
            </a:extLst>
          </p:cNvPr>
          <p:cNvSpPr>
            <a:spLocks noGrp="1"/>
          </p:cNvSpPr>
          <p:nvPr>
            <p:ph type="title"/>
          </p:nvPr>
        </p:nvSpPr>
        <p:spPr/>
        <p:txBody>
          <a:bodyPr/>
          <a:lstStyle/>
          <a:p>
            <a:r>
              <a:rPr lang="en-IN" dirty="0"/>
              <a:t>PROPOSED SYSTEM</a:t>
            </a:r>
          </a:p>
        </p:txBody>
      </p:sp>
    </p:spTree>
    <p:extLst>
      <p:ext uri="{BB962C8B-B14F-4D97-AF65-F5344CB8AC3E}">
        <p14:creationId xmlns:p14="http://schemas.microsoft.com/office/powerpoint/2010/main" val="13444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272109-12FB-B4A5-62FA-9D1D9D673FC0}"/>
              </a:ext>
            </a:extLst>
          </p:cNvPr>
          <p:cNvSpPr>
            <a:spLocks noGrp="1"/>
          </p:cNvSpPr>
          <p:nvPr>
            <p:ph type="title"/>
          </p:nvPr>
        </p:nvSpPr>
        <p:spPr/>
        <p:txBody>
          <a:bodyPr/>
          <a:lstStyle/>
          <a:p>
            <a:r>
              <a:rPr lang="en-IN" dirty="0"/>
              <a:t>PROPOSED SYSTEM ARCHITECTURE</a:t>
            </a:r>
          </a:p>
        </p:txBody>
      </p:sp>
      <p:pic>
        <p:nvPicPr>
          <p:cNvPr id="4" name="Content Placeholder 3">
            <a:extLst>
              <a:ext uri="{FF2B5EF4-FFF2-40B4-BE49-F238E27FC236}">
                <a16:creationId xmlns:a16="http://schemas.microsoft.com/office/drawing/2014/main" id="{1988AD12-80DF-56A3-0D3A-D3BDD7B662E6}"/>
              </a:ext>
            </a:extLst>
          </p:cNvPr>
          <p:cNvPicPr>
            <a:picLocks noGrp="1" noChangeAspect="1"/>
          </p:cNvPicPr>
          <p:nvPr>
            <p:ph idx="1"/>
          </p:nvPr>
        </p:nvPicPr>
        <p:blipFill>
          <a:blip r:embed="rId2"/>
          <a:stretch>
            <a:fillRect/>
          </a:stretch>
        </p:blipFill>
        <p:spPr>
          <a:xfrm>
            <a:off x="2428875" y="1609725"/>
            <a:ext cx="6238875" cy="4448175"/>
          </a:xfrm>
          <a:prstGeom prst="rect">
            <a:avLst/>
          </a:prstGeom>
        </p:spPr>
      </p:pic>
    </p:spTree>
    <p:extLst>
      <p:ext uri="{BB962C8B-B14F-4D97-AF65-F5344CB8AC3E}">
        <p14:creationId xmlns:p14="http://schemas.microsoft.com/office/powerpoint/2010/main" val="6610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5E4841-F1C7-4540-82A1-665F6E2E3CFE}"/>
              </a:ext>
            </a:extLst>
          </p:cNvPr>
          <p:cNvSpPr>
            <a:spLocks noGrp="1"/>
          </p:cNvSpPr>
          <p:nvPr>
            <p:ph type="title"/>
          </p:nvPr>
        </p:nvSpPr>
        <p:spPr/>
        <p:txBody>
          <a:bodyPr/>
          <a:lstStyle/>
          <a:p>
            <a:r>
              <a:rPr lang="en-IN" dirty="0"/>
              <a:t>TEST RESULTS AND OUTPUT</a:t>
            </a:r>
          </a:p>
        </p:txBody>
      </p:sp>
      <p:pic>
        <p:nvPicPr>
          <p:cNvPr id="7" name="Picture 6">
            <a:extLst>
              <a:ext uri="{FF2B5EF4-FFF2-40B4-BE49-F238E27FC236}">
                <a16:creationId xmlns:a16="http://schemas.microsoft.com/office/drawing/2014/main" id="{3F93DCC9-3B5A-6156-FC17-5CB139AE0AC3}"/>
              </a:ext>
            </a:extLst>
          </p:cNvPr>
          <p:cNvPicPr>
            <a:picLocks noChangeAspect="1"/>
          </p:cNvPicPr>
          <p:nvPr/>
        </p:nvPicPr>
        <p:blipFill>
          <a:blip r:embed="rId2"/>
          <a:stretch>
            <a:fillRect/>
          </a:stretch>
        </p:blipFill>
        <p:spPr>
          <a:xfrm>
            <a:off x="690158" y="2033069"/>
            <a:ext cx="5731510" cy="3220720"/>
          </a:xfrm>
          <a:prstGeom prst="rect">
            <a:avLst/>
          </a:prstGeom>
        </p:spPr>
      </p:pic>
      <p:pic>
        <p:nvPicPr>
          <p:cNvPr id="8" name="Content Placeholder 7">
            <a:extLst>
              <a:ext uri="{FF2B5EF4-FFF2-40B4-BE49-F238E27FC236}">
                <a16:creationId xmlns:a16="http://schemas.microsoft.com/office/drawing/2014/main" id="{78D4CD6D-86E4-5CB2-52D6-A834E443D4BC}"/>
              </a:ext>
            </a:extLst>
          </p:cNvPr>
          <p:cNvPicPr>
            <a:picLocks noGrp="1" noChangeAspect="1"/>
          </p:cNvPicPr>
          <p:nvPr>
            <p:ph idx="1"/>
          </p:nvPr>
        </p:nvPicPr>
        <p:blipFill>
          <a:blip r:embed="rId3"/>
          <a:stretch>
            <a:fillRect/>
          </a:stretch>
        </p:blipFill>
        <p:spPr>
          <a:xfrm>
            <a:off x="6903084" y="2033069"/>
            <a:ext cx="4684482" cy="3300931"/>
          </a:xfrm>
          <a:prstGeom prst="rect">
            <a:avLst/>
          </a:prstGeom>
        </p:spPr>
      </p:pic>
    </p:spTree>
    <p:extLst>
      <p:ext uri="{BB962C8B-B14F-4D97-AF65-F5344CB8AC3E}">
        <p14:creationId xmlns:p14="http://schemas.microsoft.com/office/powerpoint/2010/main" val="354148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FAD445-26EF-DC90-655A-1CE701AE7012}"/>
              </a:ext>
            </a:extLst>
          </p:cNvPr>
          <p:cNvSpPr>
            <a:spLocks noGrp="1"/>
          </p:cNvSpPr>
          <p:nvPr>
            <p:ph type="title"/>
          </p:nvPr>
        </p:nvSpPr>
        <p:spPr/>
        <p:txBody>
          <a:bodyPr/>
          <a:lstStyle/>
          <a:p>
            <a:r>
              <a:rPr lang="en-IN" dirty="0"/>
              <a:t>ACCURACY</a:t>
            </a:r>
          </a:p>
        </p:txBody>
      </p:sp>
      <p:pic>
        <p:nvPicPr>
          <p:cNvPr id="4" name="Content Placeholder 3">
            <a:extLst>
              <a:ext uri="{FF2B5EF4-FFF2-40B4-BE49-F238E27FC236}">
                <a16:creationId xmlns:a16="http://schemas.microsoft.com/office/drawing/2014/main" id="{4F34253F-7EC5-5AFC-B009-EF4DEC8CD4B9}"/>
              </a:ext>
            </a:extLst>
          </p:cNvPr>
          <p:cNvPicPr>
            <a:picLocks noGrp="1" noChangeAspect="1"/>
          </p:cNvPicPr>
          <p:nvPr>
            <p:ph idx="1"/>
          </p:nvPr>
        </p:nvPicPr>
        <p:blipFill>
          <a:blip r:embed="rId2"/>
          <a:stretch>
            <a:fillRect/>
          </a:stretch>
        </p:blipFill>
        <p:spPr>
          <a:xfrm>
            <a:off x="1924050" y="1961990"/>
            <a:ext cx="7496643" cy="3257710"/>
          </a:xfrm>
          <a:prstGeom prst="rect">
            <a:avLst/>
          </a:prstGeom>
        </p:spPr>
      </p:pic>
    </p:spTree>
    <p:extLst>
      <p:ext uri="{BB962C8B-B14F-4D97-AF65-F5344CB8AC3E}">
        <p14:creationId xmlns:p14="http://schemas.microsoft.com/office/powerpoint/2010/main" val="359299612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{610021A5-8A15-4118-ABEA-47F3BC6371F0}tf16411177_win32</Template>
  <TotalTime>25</TotalTime>
  <Words>607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Segoe UI</vt:lpstr>
      <vt:lpstr>Segoe UI Light</vt:lpstr>
      <vt:lpstr>Times New Roman</vt:lpstr>
      <vt:lpstr>Get Started with 3D</vt:lpstr>
      <vt:lpstr>Breast Cancer Prediction and Comparative Analysis</vt:lpstr>
      <vt:lpstr>INTRODUCTION</vt:lpstr>
      <vt:lpstr>OBJECTIVE</vt:lpstr>
      <vt:lpstr>DATASET ACQUISITION</vt:lpstr>
      <vt:lpstr>DATA PRE PROCESSING</vt:lpstr>
      <vt:lpstr>PROPOSED SYSTEM</vt:lpstr>
      <vt:lpstr>PROPOSED SYSTEM ARCHITECTURE</vt:lpstr>
      <vt:lpstr>TEST RESULTS AND OUTPUT</vt:lpstr>
      <vt:lpstr>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YESWANTH SIRIPURAPU</dc:creator>
  <cp:lastModifiedBy>YESWANTH SIRIPURAPU</cp:lastModifiedBy>
  <cp:revision>1</cp:revision>
  <dcterms:created xsi:type="dcterms:W3CDTF">2024-07-13T18:53:59Z</dcterms:created>
  <dcterms:modified xsi:type="dcterms:W3CDTF">2024-07-13T19:18:59Z</dcterms:modified>
</cp:coreProperties>
</file>