
<file path=[Content_Types].xml><?xml version="1.0" encoding="utf-8"?>
<Types xmlns="http://schemas.openxmlformats.org/package/2006/content-types">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61" r:id="rId5"/>
    <p:sldId id="263" r:id="rId6"/>
    <p:sldId id="265" r:id="rId7"/>
    <p:sldId id="266" r:id="rId8"/>
    <p:sldId id="267"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 id="258"/>
            <p14:sldId id="261"/>
            <p14:sldId id="263"/>
            <p14:sldId id="265"/>
            <p14:sldId id="266"/>
            <p14:sldId id="267"/>
            <p14:sldId id="268"/>
            <p14:sldId id="269"/>
          </p14:sldIdLst>
        </p14:section>
        <p14:section name="Search for 3D Models" id="{6844172C-9703-4DC7-908A-C23538616A3C}">
          <p14:sldIdLst/>
        </p14:section>
        <p14:section name="Insert a 3D Model from a File" id="{66737F24-1C36-4DF4-A00F-927A3F1468AC}">
          <p14:sldIdLst/>
        </p14:section>
        <p14:section name="Position and Rotate Your 3D Model" id="{A08F0015-E7F5-4E26-BBAF-AEE4F9A16AD2}">
          <p14:sldIdLst/>
        </p14:section>
        <p14:section name="Animate Your 3D Model" id="{B62868DA-F525-4AC5-9E3E-39ECA0154BBD}">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98"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ESWANTH SIRIPURAPU" userId="39840d963a7b9b9c" providerId="LiveId" clId="{EF757751-5AB4-429E-A927-6B71F1B5EBFB}"/>
    <pc:docChg chg="delSld modSection">
      <pc:chgData name="YESWANTH SIRIPURAPU" userId="39840d963a7b9b9c" providerId="LiveId" clId="{EF757751-5AB4-429E-A927-6B71F1B5EBFB}" dt="2024-12-07T14:22:31.591" v="0" actId="47"/>
      <pc:docMkLst>
        <pc:docMk/>
      </pc:docMkLst>
      <pc:sldChg chg="del">
        <pc:chgData name="YESWANTH SIRIPURAPU" userId="39840d963a7b9b9c" providerId="LiveId" clId="{EF757751-5AB4-429E-A927-6B71F1B5EBFB}" dt="2024-12-07T14:22:31.591" v="0" actId="47"/>
        <pc:sldMkLst>
          <pc:docMk/>
          <pc:sldMk cId="1238201671"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12/7/2024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12/7/2024</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pPr marL="668020" indent="-6350">
              <a:lnSpc>
                <a:spcPct val="107000"/>
              </a:lnSpc>
              <a:spcAft>
                <a:spcPts val="210"/>
              </a:spcAft>
            </a:pPr>
            <a:r>
              <a:rPr lang="en-IN" sz="1800" b="1" kern="100" dirty="0">
                <a:effectLst/>
                <a:latin typeface="Times New Roman" panose="02020603050405020304" pitchFamily="18" charset="0"/>
                <a:ea typeface="Times New Roman" panose="02020603050405020304" pitchFamily="18" charset="0"/>
              </a:rPr>
              <a:t>ANOMALY RECOGNITION FROM SURVEILLANCE </a:t>
            </a:r>
            <a:br>
              <a:rPr lang="en-IN" sz="1800" b="1" kern="100" dirty="0">
                <a:effectLst/>
                <a:latin typeface="Times New Roman" panose="02020603050405020304" pitchFamily="18" charset="0"/>
                <a:ea typeface="Times New Roman" panose="02020603050405020304" pitchFamily="18" charset="0"/>
              </a:rPr>
            </a:br>
            <a:r>
              <a:rPr lang="en-IN" sz="1800" b="1" kern="100" dirty="0">
                <a:effectLst/>
                <a:latin typeface="Times New Roman" panose="02020603050405020304" pitchFamily="18" charset="0"/>
                <a:ea typeface="Times New Roman" panose="02020603050405020304" pitchFamily="18" charset="0"/>
              </a:rPr>
              <a:t>VIDEOS USING CONVOLUTION NEURAL NETWORK </a:t>
            </a:r>
            <a:br>
              <a:rPr lang="en-IN" sz="1800" b="1" kern="100" dirty="0">
                <a:effectLst/>
                <a:latin typeface="Times New Roman" panose="02020603050405020304" pitchFamily="18" charset="0"/>
                <a:ea typeface="Times New Roman" panose="02020603050405020304" pitchFamily="18" charset="0"/>
              </a:rPr>
            </a:br>
            <a:endParaRPr lang="en-US" b="1" dirty="0"/>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p:txBody>
          <a:bodyPr/>
          <a:lstStyle/>
          <a:p>
            <a:r>
              <a:rPr lang="en-US" dirty="0"/>
              <a:t>Advanced Machine Learning (BA-64061-001) Final Project</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11086" y="4665043"/>
            <a:ext cx="3418913" cy="754682"/>
          </a:xfrm>
          <a:prstGeom prst="rect">
            <a:avLst/>
          </a:prstGeom>
        </p:spPr>
        <p:txBody>
          <a:bodyPr anchor="t">
            <a:no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b="1" dirty="0">
                <a:solidFill>
                  <a:schemeClr val="bg1"/>
                </a:solidFill>
                <a:latin typeface="+mj-lt"/>
                <a:ea typeface="+mn-ea"/>
                <a:cs typeface="+mn-cs"/>
              </a:rPr>
              <a:t>By </a:t>
            </a:r>
          </a:p>
          <a:p>
            <a:pPr>
              <a:spcBef>
                <a:spcPts val="1000"/>
              </a:spcBef>
            </a:pPr>
            <a:r>
              <a:rPr lang="en-US" sz="1800" b="1" dirty="0" err="1">
                <a:solidFill>
                  <a:schemeClr val="bg1"/>
                </a:solidFill>
                <a:latin typeface="+mj-lt"/>
                <a:ea typeface="+mn-ea"/>
                <a:cs typeface="+mn-cs"/>
              </a:rPr>
              <a:t>Yeswanth</a:t>
            </a:r>
            <a:r>
              <a:rPr lang="en-US" sz="1800" b="1" dirty="0">
                <a:solidFill>
                  <a:schemeClr val="bg1"/>
                </a:solidFill>
                <a:latin typeface="+mj-lt"/>
                <a:ea typeface="+mn-ea"/>
                <a:cs typeface="+mn-cs"/>
              </a:rPr>
              <a:t> </a:t>
            </a:r>
            <a:r>
              <a:rPr lang="en-US" sz="1800" b="1" dirty="0" err="1">
                <a:solidFill>
                  <a:schemeClr val="bg1"/>
                </a:solidFill>
                <a:latin typeface="+mj-lt"/>
                <a:ea typeface="+mn-ea"/>
                <a:cs typeface="+mn-cs"/>
              </a:rPr>
              <a:t>Siripurapu</a:t>
            </a:r>
            <a:endParaRPr lang="en-US" sz="1800" b="1" dirty="0">
              <a:solidFill>
                <a:schemeClr val="bg1"/>
              </a:solidFill>
              <a:latin typeface="+mj-lt"/>
              <a:ea typeface="+mn-ea"/>
              <a:cs typeface="+mn-cs"/>
            </a:endParaRP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200" u="sng" dirty="0"/>
          </a:p>
        </p:txBody>
      </p:sp>
      <p:pic>
        <p:nvPicPr>
          <p:cNvPr id="7" name="WhatsApp Audio 2024-12-07 at 9.16.07 AM">
            <a:hlinkClick r:id="" action="ppaction://media"/>
            <a:extLst>
              <a:ext uri="{FF2B5EF4-FFF2-40B4-BE49-F238E27FC236}">
                <a16:creationId xmlns:a16="http://schemas.microsoft.com/office/drawing/2014/main" id="{10442492-3396-7F05-EB6B-8370141BCB0C}"/>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974725" y="5585517"/>
            <a:ext cx="487363" cy="487363"/>
          </a:xfrm>
          <a:prstGeom prst="rect">
            <a:avLst/>
          </a:prstGeom>
        </p:spPr>
      </p:pic>
    </p:spTree>
    <p:extLst>
      <p:ext uri="{BB962C8B-B14F-4D97-AF65-F5344CB8AC3E}">
        <p14:creationId xmlns:p14="http://schemas.microsoft.com/office/powerpoint/2010/main" val="2997580326"/>
      </p:ext>
    </p:extLst>
  </p:cSld>
  <p:clrMapOvr>
    <a:masterClrMapping/>
  </p:clrMapOvr>
  <mc:AlternateContent xmlns:mc="http://schemas.openxmlformats.org/markup-compatibility/2006">
    <mc:Choice xmlns:p14="http://schemas.microsoft.com/office/powerpoint/2010/main" Requires="p14">
      <p:transition spd="slow" p14:dur="2000" advTm="256056"/>
    </mc:Choice>
    <mc:Fallback>
      <p:transition spd="slow" advTm="25605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numSld="999" showWhenStopped="0">
                <p:cTn id="7" repeatCount="indefinite" fill="hold" display="0">
                  <p:stCondLst>
                    <p:cond delay="indefinite"/>
                  </p:stCondLst>
                  <p:endCondLst>
                    <p:cond evt="onStopAudio" delay="0">
                      <p:tgtEl>
                        <p:sldTgt/>
                      </p:tgtEl>
                    </p:cond>
                  </p:endCondLst>
                </p:cTn>
                <p:tgtEl>
                  <p:spTgt spid="7"/>
                </p:tgtEl>
              </p:cMediaNode>
            </p:vide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86AE-DD67-6ABC-A2D6-0992DED1B13F}"/>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49AC78C6-264F-1A8D-1E7C-68D83A10B91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02857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CD47C8-AB18-B337-67D0-FA9A53CBFBF2}"/>
              </a:ext>
            </a:extLst>
          </p:cNvPr>
          <p:cNvSpPr>
            <a:spLocks noGrp="1"/>
          </p:cNvSpPr>
          <p:nvPr>
            <p:ph idx="1"/>
          </p:nvPr>
        </p:nvSpPr>
        <p:spPr/>
        <p:txBody>
          <a:bodyPr/>
          <a:lstStyle/>
          <a:p>
            <a:pPr marL="285750" indent="-285750" algn="just">
              <a:lnSpc>
                <a:spcPct val="150000"/>
              </a:lnSpc>
              <a:buFont typeface="Courier New" panose="02070309020205020404" pitchFamily="49" charset="0"/>
              <a:buChar char="o"/>
            </a:pPr>
            <a:r>
              <a:rPr lang="en-IN" sz="1800" dirty="0">
                <a:solidFill>
                  <a:srgbClr val="000000"/>
                </a:solidFill>
                <a:effectLst/>
                <a:latin typeface="Times New Roman" panose="02020603050405020304" pitchFamily="18" charset="0"/>
                <a:ea typeface="Times New Roman" panose="02020603050405020304" pitchFamily="18" charset="0"/>
              </a:rPr>
              <a:t>Action Recognition, a sub space of vision related applications, is the capacity to distinguish and perceive the activities or objectives of the specialist, the specialist can be any item or substance that performs activity, which has ultimate objectives. The specialist can be a solitary specialist playing out the activity or gathering of specialists playing out the activities or having some communication</a:t>
            </a:r>
          </a:p>
          <a:p>
            <a:pPr marL="285750" indent="-285750" algn="just">
              <a:lnSpc>
                <a:spcPct val="150000"/>
              </a:lnSpc>
              <a:buFont typeface="Courier New" panose="02070309020205020404" pitchFamily="49" charset="0"/>
              <a:buChar char="o"/>
            </a:pPr>
            <a:r>
              <a:rPr lang="en-IN" sz="1800" kern="100" dirty="0">
                <a:solidFill>
                  <a:srgbClr val="000000"/>
                </a:solidFill>
                <a:effectLst/>
                <a:latin typeface="Times New Roman" panose="02020603050405020304" pitchFamily="18" charset="0"/>
                <a:ea typeface="Times New Roman" panose="02020603050405020304" pitchFamily="18" charset="0"/>
              </a:rPr>
              <a:t>Observing is much of the time performed through sequential edges which are extricated from the video. The whole system is isolated into two sections. In the initial segment, the elements are registered from video outlines and in second part, in light of the got highlights classifier foresee the class as dubious or ordinary. </a:t>
            </a:r>
          </a:p>
          <a:p>
            <a:pPr marL="171450" indent="-171450" algn="just">
              <a:lnSpc>
                <a:spcPct val="150000"/>
              </a:lnSpc>
              <a:buFont typeface="Courier New" panose="02070309020205020404" pitchFamily="49" charset="0"/>
              <a:buChar char="o"/>
            </a:pPr>
            <a:endParaRPr lang="en-IN" dirty="0"/>
          </a:p>
        </p:txBody>
      </p:sp>
      <p:sp>
        <p:nvSpPr>
          <p:cNvPr id="3" name="Title 2">
            <a:extLst>
              <a:ext uri="{FF2B5EF4-FFF2-40B4-BE49-F238E27FC236}">
                <a16:creationId xmlns:a16="http://schemas.microsoft.com/office/drawing/2014/main" id="{D4354554-D3DE-BBB5-0A98-9DCEE9146EED}"/>
              </a:ext>
            </a:extLst>
          </p:cNvPr>
          <p:cNvSpPr>
            <a:spLocks noGrp="1"/>
          </p:cNvSpPr>
          <p:nvPr>
            <p:ph type="title"/>
          </p:nvPr>
        </p:nvSpPr>
        <p:spPr/>
        <p:txBody>
          <a:bodyPr/>
          <a:lstStyle/>
          <a:p>
            <a:r>
              <a:rPr lang="en-IN" dirty="0"/>
              <a:t>Introduction</a:t>
            </a:r>
          </a:p>
        </p:txBody>
      </p:sp>
    </p:spTree>
    <p:extLst>
      <p:ext uri="{BB962C8B-B14F-4D97-AF65-F5344CB8AC3E}">
        <p14:creationId xmlns:p14="http://schemas.microsoft.com/office/powerpoint/2010/main" val="3660323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6CFD54-75AB-2FDA-F4D5-57821EC62E96}"/>
              </a:ext>
            </a:extLst>
          </p:cNvPr>
          <p:cNvSpPr>
            <a:spLocks noGrp="1"/>
          </p:cNvSpPr>
          <p:nvPr>
            <p:ph idx="1"/>
          </p:nvPr>
        </p:nvSpPr>
        <p:spPr/>
        <p:txBody>
          <a:bodyPr/>
          <a:lstStyle/>
          <a:p>
            <a:pPr marL="285750" indent="-285750" algn="just">
              <a:lnSpc>
                <a:spcPct val="150000"/>
              </a:lnSpc>
              <a:buFont typeface="Courier New" panose="02070309020205020404" pitchFamily="49" charset="0"/>
              <a:buChar char="o"/>
            </a:pPr>
            <a:r>
              <a:rPr lang="en-IN" sz="1800" kern="100" dirty="0">
                <a:solidFill>
                  <a:srgbClr val="000000"/>
                </a:solidFill>
                <a:effectLst/>
                <a:latin typeface="Times New Roman" panose="02020603050405020304" pitchFamily="18" charset="0"/>
                <a:ea typeface="Times New Roman" panose="02020603050405020304" pitchFamily="18" charset="0"/>
              </a:rPr>
              <a:t>The main objective of the project can anticipate dubious or ordinary human conduct in the recording which is utilized to help the observing system. The majority of the ongoing framework utilizes the recordings acquired from CCTV cameras. On the off chance that any wrongdoing or viciousness occurs, this video will be utilized for examination reason.</a:t>
            </a:r>
          </a:p>
          <a:p>
            <a:pPr marL="285750" indent="-285750" algn="just">
              <a:lnSpc>
                <a:spcPct val="150000"/>
              </a:lnSpc>
              <a:buFont typeface="Courier New" panose="02070309020205020404" pitchFamily="49" charset="0"/>
              <a:buChar char="o"/>
            </a:pPr>
            <a:r>
              <a:rPr lang="en-IN" sz="1800" kern="100" dirty="0">
                <a:solidFill>
                  <a:srgbClr val="000000"/>
                </a:solidFill>
                <a:effectLst/>
                <a:latin typeface="Times New Roman" panose="02020603050405020304" pitchFamily="18" charset="0"/>
                <a:ea typeface="Times New Roman" panose="02020603050405020304" pitchFamily="18" charset="0"/>
              </a:rPr>
              <a:t> Yet, assuming that we consider a framework which will consequently distinguishes what is happening ahead of time and an instrument to caution the separate authority is really fascinating and which can be applied to indoor and outside places. </a:t>
            </a:r>
          </a:p>
          <a:p>
            <a:pPr marL="171450" indent="-171450" algn="just">
              <a:lnSpc>
                <a:spcPct val="150000"/>
              </a:lnSpc>
              <a:buFont typeface="Courier New" panose="02070309020205020404" pitchFamily="49" charset="0"/>
              <a:buChar char="o"/>
            </a:pPr>
            <a:endParaRPr lang="en-IN" dirty="0"/>
          </a:p>
        </p:txBody>
      </p:sp>
      <p:sp>
        <p:nvSpPr>
          <p:cNvPr id="3" name="Title 2">
            <a:extLst>
              <a:ext uri="{FF2B5EF4-FFF2-40B4-BE49-F238E27FC236}">
                <a16:creationId xmlns:a16="http://schemas.microsoft.com/office/drawing/2014/main" id="{B877D955-B873-89B6-4C15-F0EF8B8647EA}"/>
              </a:ext>
            </a:extLst>
          </p:cNvPr>
          <p:cNvSpPr>
            <a:spLocks noGrp="1"/>
          </p:cNvSpPr>
          <p:nvPr>
            <p:ph type="title"/>
          </p:nvPr>
        </p:nvSpPr>
        <p:spPr/>
        <p:txBody>
          <a:bodyPr/>
          <a:lstStyle/>
          <a:p>
            <a:r>
              <a:rPr lang="en-IN" dirty="0"/>
              <a:t>Objective </a:t>
            </a:r>
          </a:p>
        </p:txBody>
      </p:sp>
    </p:spTree>
    <p:extLst>
      <p:ext uri="{BB962C8B-B14F-4D97-AF65-F5344CB8AC3E}">
        <p14:creationId xmlns:p14="http://schemas.microsoft.com/office/powerpoint/2010/main" val="1048620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CB0206-D0E0-C78F-E76E-A68D2662F027}"/>
              </a:ext>
            </a:extLst>
          </p:cNvPr>
          <p:cNvSpPr>
            <a:spLocks noGrp="1"/>
          </p:cNvSpPr>
          <p:nvPr>
            <p:ph idx="13"/>
          </p:nvPr>
        </p:nvSpPr>
        <p:spPr>
          <a:xfrm>
            <a:off x="5153025" y="1507068"/>
            <a:ext cx="6386417" cy="4669896"/>
          </a:xfrm>
        </p:spPr>
        <p:txBody>
          <a:bodyPr>
            <a:normAutofit/>
          </a:bodyPr>
          <a:lstStyle/>
          <a:p>
            <a:pPr marL="285750" indent="-285750" algn="just">
              <a:lnSpc>
                <a:spcPct val="150000"/>
              </a:lnSpc>
              <a:buFont typeface="Courier New" panose="02070309020205020404" pitchFamily="49" charset="0"/>
              <a:buChar char="o"/>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Open python idle (python idle 3,7-64bit) and select the code file </a:t>
            </a:r>
          </a:p>
          <a:p>
            <a:pPr marL="285750" indent="-285750" algn="just">
              <a:lnSpc>
                <a:spcPct val="150000"/>
              </a:lnSpc>
              <a:buFont typeface="Courier New" panose="02070309020205020404" pitchFamily="49" charset="0"/>
              <a:buChar char="o"/>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Run the module of code File </a:t>
            </a:r>
            <a:endParaRPr lang="en-IN"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buFont typeface="Courier New" panose="02070309020205020404" pitchFamily="49" charset="0"/>
              <a:buChar char="o"/>
            </a:pP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After that process import the input of sample video of Anomaly occurs </a:t>
            </a:r>
          </a:p>
          <a:p>
            <a:pPr marL="285750" indent="-285750" algn="just">
              <a:lnSpc>
                <a:spcPct val="150000"/>
              </a:lnSpc>
              <a:buFont typeface="Courier New" panose="02070309020205020404" pitchFamily="49" charset="0"/>
              <a:buChar char="o"/>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After taking the input sample video it plays the video completely and the frame process is started and all frames are collected and displayed in the second image</a:t>
            </a:r>
          </a:p>
          <a:p>
            <a:pPr marL="285750" indent="-285750" algn="just">
              <a:lnSpc>
                <a:spcPct val="150000"/>
              </a:lnSpc>
              <a:buFont typeface="Courier New" panose="02070309020205020404" pitchFamily="49" charset="0"/>
              <a:buChar char="o"/>
            </a:pP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lgn="just">
              <a:lnSpc>
                <a:spcPct val="150000"/>
              </a:lnSpc>
              <a:buFont typeface="Courier New" panose="02070309020205020404" pitchFamily="49" charset="0"/>
              <a:buChar char="o"/>
            </a:pP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FB0E06C2-6054-32E3-E577-DE5528273EB6}"/>
              </a:ext>
            </a:extLst>
          </p:cNvPr>
          <p:cNvSpPr>
            <a:spLocks noGrp="1"/>
          </p:cNvSpPr>
          <p:nvPr>
            <p:ph type="title"/>
          </p:nvPr>
        </p:nvSpPr>
        <p:spPr/>
        <p:txBody>
          <a:bodyPr/>
          <a:lstStyle/>
          <a:p>
            <a:r>
              <a:rPr lang="en-IN" dirty="0"/>
              <a:t>Implementation &amp; Results</a:t>
            </a:r>
          </a:p>
        </p:txBody>
      </p:sp>
      <p:pic>
        <p:nvPicPr>
          <p:cNvPr id="5" name="Content Placeholder 4">
            <a:extLst>
              <a:ext uri="{FF2B5EF4-FFF2-40B4-BE49-F238E27FC236}">
                <a16:creationId xmlns:a16="http://schemas.microsoft.com/office/drawing/2014/main" id="{BA9EE462-8F04-DB71-CA65-D666CD7E970F}"/>
              </a:ext>
            </a:extLst>
          </p:cNvPr>
          <p:cNvPicPr>
            <a:picLocks noGrp="1"/>
          </p:cNvPicPr>
          <p:nvPr>
            <p:ph idx="1"/>
          </p:nvPr>
        </p:nvPicPr>
        <p:blipFill>
          <a:blip r:embed="rId2"/>
          <a:stretch>
            <a:fillRect/>
          </a:stretch>
        </p:blipFill>
        <p:spPr>
          <a:xfrm>
            <a:off x="366713" y="1507068"/>
            <a:ext cx="4786312" cy="3655482"/>
          </a:xfrm>
          <a:prstGeom prst="rect">
            <a:avLst/>
          </a:prstGeom>
        </p:spPr>
      </p:pic>
    </p:spTree>
    <p:extLst>
      <p:ext uri="{BB962C8B-B14F-4D97-AF65-F5344CB8AC3E}">
        <p14:creationId xmlns:p14="http://schemas.microsoft.com/office/powerpoint/2010/main" val="409327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1D6F7F-8561-B0F8-8485-0456AA6BE910}"/>
              </a:ext>
            </a:extLst>
          </p:cNvPr>
          <p:cNvSpPr>
            <a:spLocks noGrp="1"/>
          </p:cNvSpPr>
          <p:nvPr>
            <p:ph idx="1"/>
          </p:nvPr>
        </p:nvSpPr>
        <p:spPr>
          <a:xfrm>
            <a:off x="809626" y="1507068"/>
            <a:ext cx="3473616" cy="2341032"/>
          </a:xfrm>
        </p:spPr>
        <p:txBody>
          <a:bodyPr>
            <a:normAutofit fontScale="92500" lnSpcReduction="10000"/>
          </a:bodyPr>
          <a:lstStyle/>
          <a:p>
            <a:r>
              <a:rPr lang="en-IN" sz="1800" dirty="0">
                <a:solidFill>
                  <a:srgbClr val="000000"/>
                </a:solidFill>
                <a:latin typeface="Times New Roman" panose="02020603050405020304" pitchFamily="18" charset="0"/>
                <a:ea typeface="Times New Roman" panose="02020603050405020304" pitchFamily="18" charset="0"/>
              </a:rPr>
              <a:t>W</a:t>
            </a:r>
            <a:r>
              <a:rPr lang="en-IN" sz="1800" dirty="0">
                <a:solidFill>
                  <a:srgbClr val="000000"/>
                </a:solidFill>
                <a:effectLst/>
                <a:latin typeface="Times New Roman" panose="02020603050405020304" pitchFamily="18" charset="0"/>
                <a:ea typeface="Times New Roman" panose="02020603050405020304" pitchFamily="18" charset="0"/>
              </a:rPr>
              <a:t>e have click on classify then frame process is started and by using Resnet 18 among the all the frames in the video should be classify and give the output frames of Anomaly happened in the video. </a:t>
            </a:r>
            <a:endParaRPr lang="en-IN" dirty="0"/>
          </a:p>
        </p:txBody>
      </p:sp>
      <p:sp>
        <p:nvSpPr>
          <p:cNvPr id="4" name="Title 3">
            <a:extLst>
              <a:ext uri="{FF2B5EF4-FFF2-40B4-BE49-F238E27FC236}">
                <a16:creationId xmlns:a16="http://schemas.microsoft.com/office/drawing/2014/main" id="{AABCFF4D-4C6D-F4D8-1FCD-AFB8ADD5E5FB}"/>
              </a:ext>
            </a:extLst>
          </p:cNvPr>
          <p:cNvSpPr>
            <a:spLocks noGrp="1"/>
          </p:cNvSpPr>
          <p:nvPr>
            <p:ph type="title"/>
          </p:nvPr>
        </p:nvSpPr>
        <p:spPr/>
        <p:txBody>
          <a:bodyPr/>
          <a:lstStyle/>
          <a:p>
            <a:r>
              <a:rPr lang="en-IN" dirty="0"/>
              <a:t>Resnet 18 Neural Network</a:t>
            </a:r>
          </a:p>
        </p:txBody>
      </p:sp>
      <p:pic>
        <p:nvPicPr>
          <p:cNvPr id="5" name="Content Placeholder 4">
            <a:extLst>
              <a:ext uri="{FF2B5EF4-FFF2-40B4-BE49-F238E27FC236}">
                <a16:creationId xmlns:a16="http://schemas.microsoft.com/office/drawing/2014/main" id="{7F41F513-3D49-A5F6-11A4-4088793F7B24}"/>
              </a:ext>
            </a:extLst>
          </p:cNvPr>
          <p:cNvPicPr>
            <a:picLocks noGrp="1"/>
          </p:cNvPicPr>
          <p:nvPr>
            <p:ph idx="13"/>
          </p:nvPr>
        </p:nvPicPr>
        <p:blipFill>
          <a:blip r:embed="rId2"/>
          <a:stretch>
            <a:fillRect/>
          </a:stretch>
        </p:blipFill>
        <p:spPr>
          <a:xfrm>
            <a:off x="4733925" y="1648056"/>
            <a:ext cx="6294510" cy="3857394"/>
          </a:xfrm>
          <a:prstGeom prst="rect">
            <a:avLst/>
          </a:prstGeom>
        </p:spPr>
      </p:pic>
    </p:spTree>
    <p:extLst>
      <p:ext uri="{BB962C8B-B14F-4D97-AF65-F5344CB8AC3E}">
        <p14:creationId xmlns:p14="http://schemas.microsoft.com/office/powerpoint/2010/main" val="681345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57A615-9D2A-593F-EC3D-62B7B68E5B79}"/>
              </a:ext>
            </a:extLst>
          </p:cNvPr>
          <p:cNvSpPr>
            <a:spLocks noGrp="1"/>
          </p:cNvSpPr>
          <p:nvPr>
            <p:ph idx="1"/>
          </p:nvPr>
        </p:nvSpPr>
        <p:spPr/>
        <p:txBody>
          <a:bodyPr>
            <a:normAutofit/>
          </a:bodyPr>
          <a:lstStyle/>
          <a:p>
            <a:pPr marL="342900" indent="-342900" algn="just">
              <a:lnSpc>
                <a:spcPct val="150000"/>
              </a:lnSpc>
              <a:buFont typeface="Courier New" panose="02070309020205020404" pitchFamily="49" charset="0"/>
              <a:buChar char="o"/>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Later that the frame process is completed then it </a:t>
            </a: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occurs total of 80 steps and the occurs and value loss we can see for every 20 steps and then the result is displayed with the respective frames that anomaly occurs in given sample input video. </a:t>
            </a:r>
          </a:p>
          <a:p>
            <a:pPr marL="342900" indent="-342900" algn="just">
              <a:lnSpc>
                <a:spcPct val="150000"/>
              </a:lnSpc>
              <a:buFont typeface="Courier New" panose="02070309020205020404" pitchFamily="49" charset="0"/>
              <a:buChar char="o"/>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Accuracy and value loss is not same for every time it have change due to if it reads more frames it may change. </a:t>
            </a:r>
            <a:endParaRPr lang="en-IN" sz="2000" dirty="0">
              <a:latin typeface="Times New Roman" panose="02020603050405020304" pitchFamily="18" charset="0"/>
              <a:cs typeface="Times New Roman" panose="02020603050405020304" pitchFamily="18" charset="0"/>
            </a:endParaRPr>
          </a:p>
          <a:p>
            <a:pPr marL="342900" indent="-342900" algn="just">
              <a:lnSpc>
                <a:spcPct val="150000"/>
              </a:lnSpc>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F2857E6F-18B7-494B-64D4-CB52B7195004}"/>
              </a:ext>
            </a:extLst>
          </p:cNvPr>
          <p:cNvSpPr>
            <a:spLocks noGrp="1"/>
          </p:cNvSpPr>
          <p:nvPr>
            <p:ph type="title"/>
          </p:nvPr>
        </p:nvSpPr>
        <p:spPr/>
        <p:txBody>
          <a:bodyPr>
            <a:normAutofit fontScale="90000"/>
          </a:bodyPr>
          <a:lstStyle/>
          <a:p>
            <a:r>
              <a:rPr lang="en-IN" sz="2800" kern="100" dirty="0">
                <a:solidFill>
                  <a:srgbClr val="000000"/>
                </a:solidFill>
                <a:effectLst/>
                <a:ea typeface="Times New Roman" panose="02020603050405020304" pitchFamily="18" charset="0"/>
              </a:rPr>
              <a:t>Evaluating Accuracy and value loss </a:t>
            </a:r>
            <a:br>
              <a:rPr lang="en-IN" sz="2800" kern="100" dirty="0">
                <a:solidFill>
                  <a:srgbClr val="000000"/>
                </a:solidFill>
                <a:effectLst/>
                <a:ea typeface="Times New Roman" panose="02020603050405020304" pitchFamily="18" charset="0"/>
              </a:rPr>
            </a:br>
            <a:endParaRPr lang="en-IN" dirty="0"/>
          </a:p>
        </p:txBody>
      </p:sp>
    </p:spTree>
    <p:extLst>
      <p:ext uri="{BB962C8B-B14F-4D97-AF65-F5344CB8AC3E}">
        <p14:creationId xmlns:p14="http://schemas.microsoft.com/office/powerpoint/2010/main" val="1800004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21B6D8-C6A6-49FE-5788-15C696C1013E}"/>
              </a:ext>
            </a:extLst>
          </p:cNvPr>
          <p:cNvSpPr>
            <a:spLocks noGrp="1"/>
          </p:cNvSpPr>
          <p:nvPr>
            <p:ph type="title"/>
          </p:nvPr>
        </p:nvSpPr>
        <p:spPr/>
        <p:txBody>
          <a:bodyPr/>
          <a:lstStyle/>
          <a:p>
            <a:r>
              <a:rPr lang="en-IN" dirty="0"/>
              <a:t>Accuracy </a:t>
            </a:r>
          </a:p>
        </p:txBody>
      </p:sp>
      <p:pic>
        <p:nvPicPr>
          <p:cNvPr id="5" name="Content Placeholder 4">
            <a:extLst>
              <a:ext uri="{FF2B5EF4-FFF2-40B4-BE49-F238E27FC236}">
                <a16:creationId xmlns:a16="http://schemas.microsoft.com/office/drawing/2014/main" id="{D8BB3512-B0B0-88C9-81A6-D414C5C659C0}"/>
              </a:ext>
            </a:extLst>
          </p:cNvPr>
          <p:cNvPicPr>
            <a:picLocks noGrp="1"/>
          </p:cNvPicPr>
          <p:nvPr>
            <p:ph idx="1"/>
          </p:nvPr>
        </p:nvPicPr>
        <p:blipFill>
          <a:blip r:embed="rId2"/>
          <a:stretch>
            <a:fillRect/>
          </a:stretch>
        </p:blipFill>
        <p:spPr>
          <a:xfrm>
            <a:off x="1509712" y="1507068"/>
            <a:ext cx="8815388" cy="4719869"/>
          </a:xfrm>
          <a:prstGeom prst="rect">
            <a:avLst/>
          </a:prstGeom>
        </p:spPr>
      </p:pic>
      <p:sp>
        <p:nvSpPr>
          <p:cNvPr id="8" name="Content Placeholder 7">
            <a:extLst>
              <a:ext uri="{FF2B5EF4-FFF2-40B4-BE49-F238E27FC236}">
                <a16:creationId xmlns:a16="http://schemas.microsoft.com/office/drawing/2014/main" id="{BBCFD3BD-FAF5-26A6-36BF-3BBA904DDE93}"/>
              </a:ext>
            </a:extLst>
          </p:cNvPr>
          <p:cNvSpPr>
            <a:spLocks noGrp="1"/>
          </p:cNvSpPr>
          <p:nvPr>
            <p:ph idx="13"/>
          </p:nvPr>
        </p:nvSpPr>
        <p:spPr/>
        <p:txBody>
          <a:bodyPr/>
          <a:lstStyle/>
          <a:p>
            <a:endParaRPr lang="en-IN" dirty="0"/>
          </a:p>
        </p:txBody>
      </p:sp>
    </p:spTree>
    <p:extLst>
      <p:ext uri="{BB962C8B-B14F-4D97-AF65-F5344CB8AC3E}">
        <p14:creationId xmlns:p14="http://schemas.microsoft.com/office/powerpoint/2010/main" val="3499756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F519D4-E345-51A7-B06E-42BCF494A6FF}"/>
              </a:ext>
            </a:extLst>
          </p:cNvPr>
          <p:cNvSpPr>
            <a:spLocks noGrp="1"/>
          </p:cNvSpPr>
          <p:nvPr>
            <p:ph type="title"/>
          </p:nvPr>
        </p:nvSpPr>
        <p:spPr/>
        <p:txBody>
          <a:bodyPr/>
          <a:lstStyle/>
          <a:p>
            <a:r>
              <a:rPr lang="en-IN" dirty="0"/>
              <a:t>Results</a:t>
            </a:r>
          </a:p>
        </p:txBody>
      </p:sp>
      <p:pic>
        <p:nvPicPr>
          <p:cNvPr id="4" name="Content Placeholder 3">
            <a:extLst>
              <a:ext uri="{FF2B5EF4-FFF2-40B4-BE49-F238E27FC236}">
                <a16:creationId xmlns:a16="http://schemas.microsoft.com/office/drawing/2014/main" id="{9B9F939A-A958-586E-9DC2-1293F0B2B285}"/>
              </a:ext>
            </a:extLst>
          </p:cNvPr>
          <p:cNvPicPr>
            <a:picLocks noGrp="1"/>
          </p:cNvPicPr>
          <p:nvPr>
            <p:ph idx="1"/>
          </p:nvPr>
        </p:nvPicPr>
        <p:blipFill>
          <a:blip r:embed="rId2"/>
          <a:stretch>
            <a:fillRect/>
          </a:stretch>
        </p:blipFill>
        <p:spPr>
          <a:xfrm>
            <a:off x="1714499" y="1887769"/>
            <a:ext cx="7724775" cy="3817706"/>
          </a:xfrm>
          <a:prstGeom prst="rect">
            <a:avLst/>
          </a:prstGeom>
        </p:spPr>
      </p:pic>
    </p:spTree>
    <p:extLst>
      <p:ext uri="{BB962C8B-B14F-4D97-AF65-F5344CB8AC3E}">
        <p14:creationId xmlns:p14="http://schemas.microsoft.com/office/powerpoint/2010/main" val="1593448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93DCC7-5953-2C3D-B419-F807D4D04297}"/>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https://github.com/yeswanth1siripurapu/yeswanthsiripurapu_64061-AML.git</a:t>
            </a:r>
          </a:p>
        </p:txBody>
      </p:sp>
      <p:sp>
        <p:nvSpPr>
          <p:cNvPr id="3" name="Title 2">
            <a:extLst>
              <a:ext uri="{FF2B5EF4-FFF2-40B4-BE49-F238E27FC236}">
                <a16:creationId xmlns:a16="http://schemas.microsoft.com/office/drawing/2014/main" id="{02F312BB-8A79-68D2-C696-12179FBECC6D}"/>
              </a:ext>
            </a:extLst>
          </p:cNvPr>
          <p:cNvSpPr>
            <a:spLocks noGrp="1"/>
          </p:cNvSpPr>
          <p:nvPr>
            <p:ph type="title"/>
          </p:nvPr>
        </p:nvSpPr>
        <p:spPr/>
        <p:txBody>
          <a:bodyPr/>
          <a:lstStyle/>
          <a:p>
            <a:r>
              <a:rPr lang="en-IN" dirty="0"/>
              <a:t>GitHub Link to access the project files, code &amp; Reports</a:t>
            </a:r>
          </a:p>
        </p:txBody>
      </p:sp>
    </p:spTree>
    <p:extLst>
      <p:ext uri="{BB962C8B-B14F-4D97-AF65-F5344CB8AC3E}">
        <p14:creationId xmlns:p14="http://schemas.microsoft.com/office/powerpoint/2010/main" val="3313859186"/>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{43B0B51F-5334-4798-A746-AAB730A9103E}tf16411177_win32</Template>
  <TotalTime>54</TotalTime>
  <Words>457</Words>
  <Application>Microsoft Office PowerPoint</Application>
  <PresentationFormat>Widescreen</PresentationFormat>
  <Paragraphs>26</Paragraphs>
  <Slides>10</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Segoe UI</vt:lpstr>
      <vt:lpstr>Segoe UI Light</vt:lpstr>
      <vt:lpstr>Times New Roman</vt:lpstr>
      <vt:lpstr>Get Started with 3D</vt:lpstr>
      <vt:lpstr>ANOMALY RECOGNITION FROM SURVEILLANCE  VIDEOS USING CONVOLUTION NEURAL NETWORK  </vt:lpstr>
      <vt:lpstr>Introduction</vt:lpstr>
      <vt:lpstr>Objective </vt:lpstr>
      <vt:lpstr>Implementation &amp; Results</vt:lpstr>
      <vt:lpstr>Resnet 18 Neural Network</vt:lpstr>
      <vt:lpstr>Evaluating Accuracy and value loss  </vt:lpstr>
      <vt:lpstr>Accuracy </vt:lpstr>
      <vt:lpstr>Results</vt:lpstr>
      <vt:lpstr>GitHub Link to access the project files, code &amp; Reports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YESWANTH SIRIPURAPU</dc:creator>
  <cp:lastModifiedBy>YESWANTH SIRIPURAPU</cp:lastModifiedBy>
  <cp:revision>1</cp:revision>
  <dcterms:created xsi:type="dcterms:W3CDTF">2024-12-07T13:28:35Z</dcterms:created>
  <dcterms:modified xsi:type="dcterms:W3CDTF">2024-12-07T14:22:40Z</dcterms:modified>
</cp:coreProperties>
</file>