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16x9" cy="6858000" cx="12192000"/>
  <p:notesSz cx="6858000" cy="9144000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404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 showGuides="1" snapToGrid="0">
      <p:cViewPr>
        <p:scale>
          <a:sx n="66" d="100"/>
          <a:sy n="66" d="100"/>
        </p:scale>
        <p:origin x="-708" y="-96"/>
      </p:cViewPr>
      <p:guideLst>
        <p:guide orient="horz" pos="2194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684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fontAlgn="base"/>
              <a:t>2021/6/28</a:t>
            </a:fld>
            <a:endParaRPr altLang="en-US" lang="zh-CN" noProof="1" strike="noStrike"/>
          </a:p>
        </p:txBody>
      </p:sp>
      <p:sp>
        <p:nvSpPr>
          <p:cNvPr id="104868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68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altLang="en-US" lang="zh-CN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6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fontAlgn="base"/>
              <a:t>2021/6/28</a:t>
            </a:fld>
            <a:endParaRPr altLang="en-US" lang="zh-CN" noProof="1" strike="noStrike"/>
          </a:p>
        </p:txBody>
      </p:sp>
      <p:sp>
        <p:nvSpPr>
          <p:cNvPr id="1048679" name="幻灯片图像占位符 3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80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/>
          <a:noFill/>
          <a:ln w="9525">
            <a:noFill/>
          </a:ln>
        </p:spPr>
        <p:txBody>
          <a:bodyPr anchor="t" bIns="45720" lIns="91440" rIns="91440" tIns="45720"/>
          <a:p>
            <a:pPr lvl="0"/>
            <a:r>
              <a:rPr altLang="en-US" dirty="0" lang="zh-CN"/>
              <a:t>Click to edit Master text style</a:t>
            </a:r>
          </a:p>
          <a:p>
            <a:pPr indent="0" lvl="1"/>
            <a:r>
              <a:rPr altLang="en-US" dirty="0" lang="zh-CN"/>
              <a:t>Second level</a:t>
            </a:r>
          </a:p>
          <a:p>
            <a:pPr indent="0" lvl="2"/>
            <a:r>
              <a:rPr altLang="en-US" dirty="0" lang="zh-CN"/>
              <a:t>Third level</a:t>
            </a:r>
          </a:p>
          <a:p>
            <a:pPr indent="0" lvl="3"/>
            <a:r>
              <a:rPr altLang="en-US" dirty="0" lang="zh-CN"/>
              <a:t>Fourth level</a:t>
            </a:r>
          </a:p>
          <a:p>
            <a:pPr indent="0" lvl="4"/>
            <a:r>
              <a:rPr altLang="en-US" dirty="0" lang="zh-CN"/>
              <a:t>Fifth level</a:t>
            </a:r>
            <a:endParaRPr altLang="en-US" lang="zh-CN"/>
          </a:p>
        </p:txBody>
      </p:sp>
      <p:sp>
        <p:nvSpPr>
          <p:cNvPr id="10486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6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altLang="en-US" lang="zh-CN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altLang="en-US" lang="zh-CN" noProof="1" strike="noStrike" smtClean="0"/>
              <a:t>Click to edit Master title style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pPr fontAlgn="auto"/>
            <a:r>
              <a:rPr altLang="en-US" lang="zh-CN" noProof="1" strike="noStrike" smtClean="0"/>
              <a:t>Click to edit Master 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EF05245-1089-431C-9CB9-1C9E798A99A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 w="9525">
            <a:noFill/>
          </a:ln>
        </p:spPr>
        <p:txBody>
          <a:bodyPr anchor="ctr"/>
          <a:p>
            <a:pPr lvl="0"/>
            <a:r>
              <a:rPr altLang="en-US" dirty="0" lang="zh-CN"/>
              <a:t>Click to edit Master title style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/>
          <a:noFill/>
          <a:ln w="9525">
            <a:noFill/>
          </a:ln>
        </p:spPr>
        <p:txBody>
          <a:bodyPr anchor="t"/>
          <a:p>
            <a:pPr indent="-228600" lvl="0"/>
            <a:r>
              <a:rPr altLang="en-US" dirty="0" lang="zh-CN"/>
              <a:t>Click to edit Master text style</a:t>
            </a:r>
          </a:p>
          <a:p>
            <a:pPr indent="-228600" lvl="1"/>
            <a:r>
              <a:rPr altLang="en-US" dirty="0" lang="zh-CN"/>
              <a:t>Second level</a:t>
            </a:r>
          </a:p>
          <a:p>
            <a:pPr indent="-228600" lvl="2"/>
            <a:r>
              <a:rPr altLang="en-US" dirty="0" lang="zh-CN"/>
              <a:t>Third level</a:t>
            </a:r>
          </a:p>
          <a:p>
            <a:pPr indent="-228600" lvl="3"/>
            <a:r>
              <a:rPr altLang="en-US" dirty="0" lang="zh-CN"/>
              <a:t>Fourth level</a:t>
            </a:r>
          </a:p>
          <a:p>
            <a:pPr indent="-228600" lvl="4"/>
            <a:r>
              <a:rPr altLang="en-US" dirty="0" lang="zh-CN"/>
              <a:t>Fifth level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EF05245-1089-431C-9CB9-1C9E798A99A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</p:sldLayoutIdLst>
  <p:transition spd="slow">
    <p:wipe/>
  </p:transition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jpeg"/><Relationship Id="rId3" Type="http://schemas.openxmlformats.org/officeDocument/2006/relationships/image" Target="../media/image12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jpeg"/><Relationship Id="rId3" Type="http://schemas.openxmlformats.org/officeDocument/2006/relationships/image" Target="../media/image12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17" name="组合 4"/>
          <p:cNvGrpSpPr/>
          <p:nvPr/>
        </p:nvGrpSpPr>
        <p:grpSpPr>
          <a:xfrm>
            <a:off x="3345543" y="1820183"/>
            <a:ext cx="5994398" cy="2668584"/>
            <a:chOff x="3457574" y="1641515"/>
            <a:chExt cx="5517572" cy="2455337"/>
          </a:xfrm>
        </p:grpSpPr>
        <p:grpSp>
          <p:nvGrpSpPr>
            <p:cNvPr id="18" name="组合 5"/>
            <p:cNvGrpSpPr/>
            <p:nvPr/>
          </p:nvGrpSpPr>
          <p:grpSpPr>
            <a:xfrm>
              <a:off x="3590925" y="1980069"/>
              <a:ext cx="5384221" cy="679904"/>
              <a:chOff x="4324350" y="2295525"/>
              <a:chExt cx="4012575" cy="679904"/>
            </a:xfrm>
          </p:grpSpPr>
          <p:cxnSp>
            <p:nvCxnSpPr>
              <p:cNvPr id="3145728" name="直接连接符 14"/>
              <p:cNvCxnSpPr>
                <a:cxnSpLocks/>
              </p:cNvCxnSpPr>
              <p:nvPr/>
            </p:nvCxnSpPr>
            <p:spPr>
              <a:xfrm>
                <a:off x="4325257" y="2295525"/>
                <a:ext cx="0" cy="679904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15"/>
              <p:cNvCxnSpPr>
                <a:cxnSpLocks/>
              </p:cNvCxnSpPr>
              <p:nvPr/>
            </p:nvCxnSpPr>
            <p:spPr>
              <a:xfrm>
                <a:off x="4324350" y="2295525"/>
                <a:ext cx="3858253" cy="3236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16"/>
              <p:cNvCxnSpPr>
                <a:cxnSpLocks/>
              </p:cNvCxnSpPr>
              <p:nvPr/>
            </p:nvCxnSpPr>
            <p:spPr>
              <a:xfrm>
                <a:off x="8185002" y="2295525"/>
                <a:ext cx="0" cy="679904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17"/>
              <p:cNvCxnSpPr>
                <a:cxnSpLocks/>
              </p:cNvCxnSpPr>
              <p:nvPr/>
            </p:nvCxnSpPr>
            <p:spPr>
              <a:xfrm flipV="1">
                <a:off x="8194050" y="2872720"/>
                <a:ext cx="142875" cy="89356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6"/>
            <p:cNvGrpSpPr/>
            <p:nvPr/>
          </p:nvGrpSpPr>
          <p:grpSpPr>
            <a:xfrm flipH="1" flipV="1">
              <a:off x="3457574" y="3370820"/>
              <a:ext cx="5323857" cy="726032"/>
              <a:chOff x="4043796" y="2295525"/>
              <a:chExt cx="4014354" cy="679906"/>
            </a:xfrm>
          </p:grpSpPr>
          <p:cxnSp>
            <p:nvCxnSpPr>
              <p:cNvPr id="3145732" name="直接连接符 10"/>
              <p:cNvCxnSpPr>
                <a:cxnSpLocks/>
              </p:cNvCxnSpPr>
              <p:nvPr/>
            </p:nvCxnSpPr>
            <p:spPr>
              <a:xfrm rot="5400000">
                <a:off x="3740474" y="2636362"/>
                <a:ext cx="616117" cy="9473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3" name="直接连接符 11"/>
              <p:cNvCxnSpPr>
                <a:cxnSpLocks/>
              </p:cNvCxnSpPr>
              <p:nvPr/>
            </p:nvCxnSpPr>
            <p:spPr>
              <a:xfrm rot="10800000" flipH="1">
                <a:off x="4063943" y="2295525"/>
                <a:ext cx="3860856" cy="28334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4" name="直接连接符 12"/>
              <p:cNvCxnSpPr>
                <a:cxnSpLocks/>
              </p:cNvCxnSpPr>
              <p:nvPr/>
            </p:nvCxnSpPr>
            <p:spPr>
              <a:xfrm>
                <a:off x="7916182" y="2295525"/>
                <a:ext cx="0" cy="679904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5" name="直接连接符 13"/>
              <p:cNvCxnSpPr>
                <a:cxnSpLocks/>
              </p:cNvCxnSpPr>
              <p:nvPr/>
            </p:nvCxnSpPr>
            <p:spPr>
              <a:xfrm flipV="1">
                <a:off x="7915275" y="2886075"/>
                <a:ext cx="142875" cy="89356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586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/>
            <a:noFill/>
            <a:ln w="9525">
              <a:noFill/>
            </a:ln>
          </p:spPr>
          <p:txBody>
            <a:bodyPr anchor="t" wrap="square">
              <a:spAutoFit/>
            </a:bodyPr>
            <a:p>
              <a:pPr defTabSz="914400"/>
              <a:endParaRPr altLang="en-US" dirty="0" sz="1600" lang="zh-CN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097153" name="Picture 2" descr="CMR Group of Institutions | Best Engineering College in Hyderabad Telangan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158343" y="0"/>
            <a:ext cx="4038600" cy="1136469"/>
          </a:xfrm>
          <a:prstGeom prst="rect"/>
          <a:noFill/>
        </p:spPr>
      </p:pic>
      <p:sp>
        <p:nvSpPr>
          <p:cNvPr id="1048587" name="Rectangle 20"/>
          <p:cNvSpPr/>
          <p:nvPr/>
        </p:nvSpPr>
        <p:spPr>
          <a:xfrm>
            <a:off x="2253343" y="1291772"/>
            <a:ext cx="8348980" cy="751841"/>
          </a:xfrm>
          <a:prstGeom prst="rect"/>
        </p:spPr>
        <p:txBody>
          <a:bodyPr wrap="none">
            <a:spAutoFit/>
          </a:bodyPr>
          <a:p>
            <a:pPr algn="ctr"/>
            <a:r>
              <a:rPr b="1" dirty="0" sz="4400" lang="en-US" u="sng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SOCIAL INNOVATION IN PRACTICE</a:t>
            </a:r>
            <a:endParaRPr b="1" dirty="0" sz="4400" lang="en-US" u="sng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48588" name="TextBox 21"/>
          <p:cNvSpPr txBox="1"/>
          <p:nvPr/>
        </p:nvSpPr>
        <p:spPr>
          <a:xfrm>
            <a:off x="2783115" y="2830286"/>
            <a:ext cx="8991600" cy="891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5400" lang="en-US" smtClean="0"/>
              <a:t>COLLEGE BUS TRACKING</a:t>
            </a:r>
            <a:endParaRPr b="1" dirty="0" sz="5400" lang="en-US"/>
          </a:p>
        </p:txBody>
      </p:sp>
      <p:sp>
        <p:nvSpPr>
          <p:cNvPr id="1048589" name="Rectangle 26"/>
          <p:cNvSpPr/>
          <p:nvPr/>
        </p:nvSpPr>
        <p:spPr>
          <a:xfrm>
            <a:off x="7620000" y="4838918"/>
            <a:ext cx="4572000" cy="1767840"/>
          </a:xfrm>
          <a:prstGeom prst="rect"/>
        </p:spPr>
        <p:txBody>
          <a:bodyPr>
            <a:spAutoFit/>
          </a:bodyPr>
          <a:p>
            <a:r>
              <a:rPr b="1" dirty="0" sz="2800" lang="en-US" smtClean="0">
                <a:latin typeface="+mn-lt"/>
                <a:cs typeface="Times New Roman" pitchFamily="18" charset="0"/>
              </a:rPr>
              <a:t>GUIDENCE:</a:t>
            </a:r>
          </a:p>
          <a:p>
            <a:r>
              <a:rPr dirty="0" sz="2800" lang="en-US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Archana Bathula(CEER/CSE)</a:t>
            </a:r>
          </a:p>
          <a:p>
            <a:r>
              <a:rPr dirty="0" sz="2800" lang="en-US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P. Mahesh babu(CEER/MECH)</a:t>
            </a:r>
          </a:p>
          <a:p>
            <a:r>
              <a:rPr dirty="0" sz="2800" lang="en-US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P.Ambica(CEER/EEE)</a:t>
            </a:r>
          </a:p>
        </p:txBody>
      </p:sp>
      <p:sp>
        <p:nvSpPr>
          <p:cNvPr id="1048590" name="Rectangle 27"/>
          <p:cNvSpPr/>
          <p:nvPr/>
        </p:nvSpPr>
        <p:spPr>
          <a:xfrm>
            <a:off x="246743" y="4724400"/>
            <a:ext cx="4876800" cy="1938992"/>
          </a:xfrm>
          <a:prstGeom prst="rect"/>
        </p:spPr>
        <p:txBody>
          <a:bodyPr wrap="square">
            <a:spAutoFit/>
          </a:bodyPr>
          <a:p>
            <a:r>
              <a:rPr dirty="0" sz="2000" lang="pt-BR" smtClean="0">
                <a:solidFill>
                  <a:schemeClr val="tx2">
                    <a:lumMod val="75000"/>
                  </a:schemeClr>
                </a:solidFill>
              </a:rPr>
              <a:t>                     </a:t>
            </a:r>
            <a:r>
              <a:rPr b="1" dirty="0" sz="2000" lang="pt-BR" smtClean="0">
                <a:solidFill>
                  <a:schemeClr val="tx2">
                    <a:lumMod val="75000"/>
                  </a:schemeClr>
                </a:solidFill>
              </a:rPr>
              <a:t>TEAM-12</a:t>
            </a:r>
            <a:endParaRPr dirty="0" sz="2000" lang="pt-BR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dirty="0" sz="2000" lang="pt-BR" smtClean="0">
                <a:solidFill>
                  <a:schemeClr val="tx2">
                    <a:lumMod val="75000"/>
                  </a:schemeClr>
                </a:solidFill>
              </a:rPr>
              <a:t>19H51A0264-C.Chandra</a:t>
            </a:r>
            <a:r>
              <a:rPr dirty="0" sz="2000" lang="en-US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dirty="0" sz="2000" lang="en-US">
                <a:solidFill>
                  <a:schemeClr val="tx2">
                    <a:lumMod val="75000"/>
                  </a:schemeClr>
                </a:solidFill>
              </a:rPr>
              <a:t>Pavaneswara Red</a:t>
            </a:r>
            <a:r>
              <a:rPr dirty="0" sz="2000" lang="pt-BR">
                <a:solidFill>
                  <a:schemeClr val="tx2">
                    <a:lumMod val="75000"/>
                  </a:schemeClr>
                </a:solidFill>
              </a:rPr>
              <a:t>dy</a:t>
            </a:r>
          </a:p>
          <a:p>
            <a:r>
              <a:rPr dirty="0" sz="2000" lang="pt-BR">
                <a:solidFill>
                  <a:schemeClr val="tx2">
                    <a:lumMod val="75000"/>
                  </a:schemeClr>
                </a:solidFill>
              </a:rPr>
              <a:t>19H5</a:t>
            </a:r>
            <a:r>
              <a:rPr dirty="0" sz="2000" lang="en-US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dirty="0" sz="2000" lang="pt-BR">
                <a:solidFill>
                  <a:schemeClr val="tx2">
                    <a:lumMod val="75000"/>
                  </a:schemeClr>
                </a:solidFill>
              </a:rPr>
              <a:t>A0280-K.Sai Rishitha</a:t>
            </a:r>
          </a:p>
          <a:p>
            <a:r>
              <a:rPr dirty="0" sz="2000" lang="pt-BR">
                <a:solidFill>
                  <a:schemeClr val="tx2">
                    <a:lumMod val="75000"/>
                  </a:schemeClr>
                </a:solidFill>
              </a:rPr>
              <a:t>19H51A0296-P.Varshitha</a:t>
            </a:r>
          </a:p>
          <a:p>
            <a:r>
              <a:rPr dirty="0" sz="2000" lang="pt-BR">
                <a:solidFill>
                  <a:schemeClr val="tx2">
                    <a:lumMod val="75000"/>
                  </a:schemeClr>
                </a:solidFill>
              </a:rPr>
              <a:t>20H55A0207-Divya</a:t>
            </a:r>
          </a:p>
          <a:p>
            <a:r>
              <a:rPr dirty="0" sz="2000" lang="pt-BR">
                <a:solidFill>
                  <a:schemeClr val="tx2">
                    <a:lumMod val="75000"/>
                  </a:schemeClr>
                </a:solidFill>
              </a:rPr>
              <a:t>20H55A0222-Chandan</a:t>
            </a:r>
            <a:endParaRPr dirty="0" sz="2000" lang="en-IN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92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3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4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5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6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7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8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7" name="文本框 28"/>
          <p:cNvSpPr txBox="1"/>
          <p:nvPr/>
        </p:nvSpPr>
        <p:spPr>
          <a:xfrm>
            <a:off x="325339" y="257175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28" name="矩形 11"/>
          <p:cNvSpPr/>
          <p:nvPr/>
        </p:nvSpPr>
        <p:spPr>
          <a:xfrm>
            <a:off x="828675" y="1728788"/>
            <a:ext cx="10515600" cy="2900363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9" name="文本框 6"/>
          <p:cNvSpPr txBox="1"/>
          <p:nvPr/>
        </p:nvSpPr>
        <p:spPr>
          <a:xfrm>
            <a:off x="957263" y="1757363"/>
            <a:ext cx="5043487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Fire Base Services :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30" name="矩形 8"/>
          <p:cNvSpPr/>
          <p:nvPr/>
        </p:nvSpPr>
        <p:spPr>
          <a:xfrm>
            <a:off x="4587875" y="3111500"/>
            <a:ext cx="6040438" cy="925068"/>
          </a:xfrm>
          <a:prstGeom prst="rect"/>
          <a:noFill/>
          <a:ln w="9525">
            <a:noFill/>
          </a:ln>
        </p:spPr>
        <p:txBody>
          <a:bodyPr anchor="t" bIns="0" lIns="0" rIns="0" tIns="0">
            <a:spAutoFit/>
          </a:bodyPr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This is Google free web Server Services.</a:t>
            </a:r>
          </a:p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This we use for our Application to store users data and to communicate with internet .</a:t>
            </a:r>
          </a:p>
        </p:txBody>
      </p:sp>
      <p:pic>
        <p:nvPicPr>
          <p:cNvPr id="2097180" name="Picture 2097182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3366" y="3338286"/>
            <a:ext cx="3939948" cy="3026229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4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99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0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1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2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3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4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5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1" name="文本框 28"/>
          <p:cNvSpPr txBox="1"/>
          <p:nvPr/>
        </p:nvSpPr>
        <p:spPr>
          <a:xfrm>
            <a:off x="290513" y="254000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: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32" name="泪滴形 11"/>
          <p:cNvSpPr/>
          <p:nvPr/>
        </p:nvSpPr>
        <p:spPr>
          <a:xfrm rot="5400000">
            <a:off x="3700463" y="1514475"/>
            <a:ext cx="2486025" cy="2486025"/>
          </a:xfrm>
          <a:prstGeom prst="teardrop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3" name="泪滴形 12"/>
          <p:cNvSpPr/>
          <p:nvPr/>
        </p:nvSpPr>
        <p:spPr>
          <a:xfrm rot="10800000">
            <a:off x="6253163" y="2133600"/>
            <a:ext cx="1862138" cy="1862138"/>
          </a:xfrm>
          <a:prstGeom prst="teardrop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4" name="泪滴形 13"/>
          <p:cNvSpPr/>
          <p:nvPr/>
        </p:nvSpPr>
        <p:spPr>
          <a:xfrm rot="16200000">
            <a:off x="6267450" y="4060825"/>
            <a:ext cx="1619250" cy="1619250"/>
          </a:xfrm>
          <a:prstGeom prst="teardrop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5" name="泪滴形 14"/>
          <p:cNvSpPr/>
          <p:nvPr/>
        </p:nvSpPr>
        <p:spPr>
          <a:xfrm>
            <a:off x="4732338" y="4060825"/>
            <a:ext cx="1454150" cy="1454150"/>
          </a:xfrm>
          <a:prstGeom prst="teardrop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6" name="椭圆 15"/>
          <p:cNvSpPr/>
          <p:nvPr/>
        </p:nvSpPr>
        <p:spPr>
          <a:xfrm>
            <a:off x="3808413" y="1622425"/>
            <a:ext cx="2270125" cy="2270125"/>
          </a:xfrm>
          <a:prstGeom prst="ellips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7" name="椭圆 16"/>
          <p:cNvSpPr/>
          <p:nvPr/>
        </p:nvSpPr>
        <p:spPr>
          <a:xfrm>
            <a:off x="6350000" y="2230438"/>
            <a:ext cx="1668463" cy="1668463"/>
          </a:xfrm>
          <a:prstGeom prst="ellips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8" name="椭圆 17"/>
          <p:cNvSpPr/>
          <p:nvPr/>
        </p:nvSpPr>
        <p:spPr>
          <a:xfrm>
            <a:off x="6365875" y="4159250"/>
            <a:ext cx="1422400" cy="1422400"/>
          </a:xfrm>
          <a:prstGeom prst="ellips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9" name="椭圆 21"/>
          <p:cNvSpPr/>
          <p:nvPr/>
        </p:nvSpPr>
        <p:spPr>
          <a:xfrm>
            <a:off x="4803775" y="4132263"/>
            <a:ext cx="1311275" cy="1311275"/>
          </a:xfrm>
          <a:prstGeom prst="ellips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0" name="等腰三角形 26"/>
          <p:cNvSpPr/>
          <p:nvPr/>
        </p:nvSpPr>
        <p:spPr>
          <a:xfrm rot="18085212">
            <a:off x="7789069" y="3909219"/>
            <a:ext cx="357188" cy="298450"/>
          </a:xfrm>
          <a:prstGeom prst="triangle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1" name="等腰三角形 27"/>
          <p:cNvSpPr/>
          <p:nvPr/>
        </p:nvSpPr>
        <p:spPr>
          <a:xfrm rot="14697598">
            <a:off x="7872413" y="5089525"/>
            <a:ext cx="347663" cy="150813"/>
          </a:xfrm>
          <a:prstGeom prst="triangle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2" name="等腰三角形 29"/>
          <p:cNvSpPr/>
          <p:nvPr/>
        </p:nvSpPr>
        <p:spPr>
          <a:xfrm rot="4929495">
            <a:off x="3404394" y="3077369"/>
            <a:ext cx="357188" cy="298450"/>
          </a:xfrm>
          <a:prstGeom prst="triangle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3" name="等腰三角形 30"/>
          <p:cNvSpPr/>
          <p:nvPr/>
        </p:nvSpPr>
        <p:spPr>
          <a:xfrm rot="4168545">
            <a:off x="4737894" y="4091781"/>
            <a:ext cx="236538" cy="196850"/>
          </a:xfrm>
          <a:prstGeom prst="triangle"/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4" name="文本框 16"/>
          <p:cNvSpPr txBox="1">
            <a:spLocks noChangeArrowheads="1"/>
          </p:cNvSpPr>
          <p:nvPr/>
        </p:nvSpPr>
        <p:spPr bwMode="auto">
          <a:xfrm>
            <a:off x="4400550" y="2230438"/>
            <a:ext cx="2117725" cy="101600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60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01</a:t>
            </a:r>
            <a:endParaRPr altLang="en-US" baseline="0" b="1" cap="none" sz="60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45" name="文本框 17"/>
          <p:cNvSpPr txBox="1">
            <a:spLocks noChangeArrowheads="1"/>
          </p:cNvSpPr>
          <p:nvPr/>
        </p:nvSpPr>
        <p:spPr bwMode="auto">
          <a:xfrm>
            <a:off x="6584950" y="2587625"/>
            <a:ext cx="2117725" cy="101600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60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02</a:t>
            </a:r>
            <a:endParaRPr altLang="en-US" baseline="0" b="1" cap="none" sz="60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46" name="文本框 18"/>
          <p:cNvSpPr txBox="1">
            <a:spLocks noChangeArrowheads="1"/>
          </p:cNvSpPr>
          <p:nvPr/>
        </p:nvSpPr>
        <p:spPr bwMode="auto">
          <a:xfrm>
            <a:off x="4959350" y="4432300"/>
            <a:ext cx="2117725" cy="769938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44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03</a:t>
            </a:r>
            <a:endParaRPr altLang="en-US" baseline="0" b="1" cap="none" sz="44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47" name="文本框 19"/>
          <p:cNvSpPr txBox="1">
            <a:spLocks noChangeArrowheads="1"/>
          </p:cNvSpPr>
          <p:nvPr/>
        </p:nvSpPr>
        <p:spPr bwMode="auto">
          <a:xfrm>
            <a:off x="6554788" y="4451350"/>
            <a:ext cx="1233488" cy="8915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54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04</a:t>
            </a:r>
            <a:endParaRPr altLang="en-US" baseline="0" b="1" cap="none" sz="54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48" name="文本框 20"/>
          <p:cNvSpPr txBox="1">
            <a:spLocks noChangeArrowheads="1"/>
          </p:cNvSpPr>
          <p:nvPr/>
        </p:nvSpPr>
        <p:spPr bwMode="auto">
          <a:xfrm>
            <a:off x="8018463" y="1637030"/>
            <a:ext cx="4231412" cy="6248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sz="18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Bus start going to the students bus stops location. </a:t>
            </a:r>
            <a:endParaRPr altLang="en-US" baseline="0" b="1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49" name="文本框 22"/>
          <p:cNvSpPr txBox="1">
            <a:spLocks noChangeArrowheads="1"/>
          </p:cNvSpPr>
          <p:nvPr/>
        </p:nvSpPr>
        <p:spPr bwMode="auto">
          <a:xfrm>
            <a:off x="8355012" y="4103689"/>
            <a:ext cx="3773235" cy="8915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sz="18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They can open and check the buses location in the mobile application  , by this they will know where the bus is . </a:t>
            </a:r>
            <a:endParaRPr altLang="en-US" baseline="0" b="1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50" name="文本框 24"/>
          <p:cNvSpPr txBox="1">
            <a:spLocks noChangeArrowheads="1"/>
          </p:cNvSpPr>
          <p:nvPr/>
        </p:nvSpPr>
        <p:spPr bwMode="auto">
          <a:xfrm>
            <a:off x="1844375" y="2275204"/>
            <a:ext cx="1659970" cy="6248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sz="18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Buses start from their location </a:t>
            </a:r>
            <a:endParaRPr altLang="en-US" baseline="0" b="1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51" name="文本框 26"/>
          <p:cNvSpPr txBox="1">
            <a:spLocks noChangeArrowheads="1"/>
          </p:cNvSpPr>
          <p:nvPr/>
        </p:nvSpPr>
        <p:spPr bwMode="auto">
          <a:xfrm>
            <a:off x="784659" y="4370388"/>
            <a:ext cx="3779404" cy="6248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sz="18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If the bus  still not arrived at the location of students bus stops . </a:t>
            </a:r>
            <a:endParaRPr altLang="en-US" baseline="0" b="1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pic>
        <p:nvPicPr>
          <p:cNvPr id="2097182" name="Picture 2097184"/>
          <p:cNvPicPr>
            <a:picLocks/>
          </p:cNvPicPr>
          <p:nvPr/>
        </p:nvPicPr>
        <p:blipFill>
          <a:blip xmlns:r="http://schemas.openxmlformats.org/officeDocument/2006/relationships" r:embed="rId2"/>
          <a:srcRect t="17189" b="17189"/>
          <a:stretch>
            <a:fillRect/>
          </a:stretch>
        </p:blipFill>
        <p:spPr>
          <a:xfrm>
            <a:off x="1848404" y="3029310"/>
            <a:ext cx="1295370" cy="916272"/>
          </a:xfrm>
          <a:prstGeom prst="rect"/>
        </p:spPr>
      </p:pic>
      <p:sp>
        <p:nvSpPr>
          <p:cNvPr id="1048652" name="TextBox 1048649"/>
          <p:cNvSpPr txBox="1"/>
          <p:nvPr/>
        </p:nvSpPr>
        <p:spPr>
          <a:xfrm>
            <a:off x="3442982" y="298164"/>
            <a:ext cx="5344136" cy="688340"/>
          </a:xfrm>
          <a:prstGeom prst="rect"/>
        </p:spPr>
        <p:txBody>
          <a:bodyPr rtlCol="0" wrap="square">
            <a:spAutoFit/>
          </a:bodyPr>
          <a:p>
            <a:r>
              <a:rPr sz="4000" lang="en-US" u="sng">
                <a:solidFill>
                  <a:srgbClr val="BF0000"/>
                </a:solidFill>
              </a:rPr>
              <a:t>FLOW</a:t>
            </a:r>
            <a:r>
              <a:rPr sz="4000" lang="en-US" u="none">
                <a:solidFill>
                  <a:srgbClr val="BF0000"/>
                </a:solidFill>
              </a:rPr>
              <a:t>    </a:t>
            </a:r>
            <a:r>
              <a:rPr sz="4000" lang="en-US" u="sng">
                <a:solidFill>
                  <a:srgbClr val="BF0000"/>
                </a:solidFill>
              </a:rPr>
              <a:t>CHART :</a:t>
            </a:r>
            <a:endParaRPr sz="4000" lang="en-GB" u="sng">
              <a:solidFill>
                <a:srgbClr val="000000"/>
              </a:solidFill>
            </a:endParaRPr>
          </a:p>
        </p:txBody>
      </p:sp>
      <p:pic>
        <p:nvPicPr>
          <p:cNvPr id="2097183" name="Picture 2097185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55012" y="2334784"/>
            <a:ext cx="3073056" cy="1653210"/>
          </a:xfrm>
          <a:prstGeom prst="rect"/>
        </p:spPr>
      </p:pic>
      <p:pic>
        <p:nvPicPr>
          <p:cNvPr id="2097184" name="Picture 2097186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686557" y="5102599"/>
            <a:ext cx="1700131" cy="1800189"/>
          </a:xfrm>
          <a:prstGeom prst="rect"/>
        </p:spPr>
      </p:pic>
      <p:pic>
        <p:nvPicPr>
          <p:cNvPr id="2097185" name="Picture 2097187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355012" y="5226582"/>
            <a:ext cx="2849717" cy="1535482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4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806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7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8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9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0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1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2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3" name="文本框 28"/>
          <p:cNvSpPr txBox="1"/>
          <p:nvPr/>
        </p:nvSpPr>
        <p:spPr>
          <a:xfrm>
            <a:off x="290513" y="254000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54" name="椭圆 11"/>
          <p:cNvSpPr/>
          <p:nvPr/>
        </p:nvSpPr>
        <p:spPr>
          <a:xfrm>
            <a:off x="971550" y="3209925"/>
            <a:ext cx="1256367" cy="1256368"/>
          </a:xfrm>
          <a:prstGeom prst="ellipse"/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5" name="圆角矩形 12"/>
          <p:cNvSpPr/>
          <p:nvPr/>
        </p:nvSpPr>
        <p:spPr>
          <a:xfrm>
            <a:off x="2486025" y="2038350"/>
            <a:ext cx="2286000" cy="3200400"/>
          </a:xfrm>
          <a:prstGeom prst="roundRect"/>
          <a:noFill/>
          <a:ln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45813" name="直接连接符 13"/>
          <p:cNvCxnSpPr>
            <a:cxnSpLocks/>
            <a:stCxn id="1048655" idx="3"/>
          </p:cNvCxnSpPr>
          <p:nvPr/>
        </p:nvCxnSpPr>
        <p:spPr>
          <a:xfrm flipV="1">
            <a:off x="4772025" y="2303463"/>
            <a:ext cx="1335088" cy="1335088"/>
          </a:xfrm>
          <a:prstGeom prst="line"/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14" name="直接连接符 14"/>
          <p:cNvCxnSpPr>
            <a:cxnSpLocks/>
            <a:stCxn id="1048655" idx="3"/>
          </p:cNvCxnSpPr>
          <p:nvPr/>
        </p:nvCxnSpPr>
        <p:spPr>
          <a:xfrm>
            <a:off x="4772025" y="3638550"/>
            <a:ext cx="1323975" cy="1323975"/>
          </a:xfrm>
          <a:prstGeom prst="line"/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15" name="直接连接符 15"/>
          <p:cNvCxnSpPr>
            <a:cxnSpLocks/>
            <a:stCxn id="1048655" idx="3"/>
          </p:cNvCxnSpPr>
          <p:nvPr/>
        </p:nvCxnSpPr>
        <p:spPr>
          <a:xfrm>
            <a:off x="4772025" y="3638550"/>
            <a:ext cx="1335088" cy="0"/>
          </a:xfrm>
          <a:prstGeom prst="line"/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6" name="椭圆 16"/>
          <p:cNvSpPr/>
          <p:nvPr/>
        </p:nvSpPr>
        <p:spPr>
          <a:xfrm>
            <a:off x="6327775" y="1765300"/>
            <a:ext cx="857250" cy="857250"/>
          </a:xfrm>
          <a:prstGeom prst="ellipse"/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7" name="椭圆 17"/>
          <p:cNvSpPr/>
          <p:nvPr/>
        </p:nvSpPr>
        <p:spPr>
          <a:xfrm>
            <a:off x="6327775" y="3209925"/>
            <a:ext cx="857250" cy="857250"/>
          </a:xfrm>
          <a:prstGeom prst="ellipse"/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8" name="椭圆 21"/>
          <p:cNvSpPr/>
          <p:nvPr/>
        </p:nvSpPr>
        <p:spPr>
          <a:xfrm>
            <a:off x="6327775" y="4656138"/>
            <a:ext cx="857250" cy="857250"/>
          </a:xfrm>
          <a:prstGeom prst="ellipse"/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9" name="文本框 15"/>
          <p:cNvSpPr txBox="1"/>
          <p:nvPr/>
        </p:nvSpPr>
        <p:spPr>
          <a:xfrm>
            <a:off x="6456363" y="1949450"/>
            <a:ext cx="760412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01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60" name="文本框 16"/>
          <p:cNvSpPr txBox="1"/>
          <p:nvPr/>
        </p:nvSpPr>
        <p:spPr>
          <a:xfrm>
            <a:off x="6426200" y="3378200"/>
            <a:ext cx="760413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02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61" name="文本框 17"/>
          <p:cNvSpPr txBox="1"/>
          <p:nvPr/>
        </p:nvSpPr>
        <p:spPr>
          <a:xfrm>
            <a:off x="6426200" y="4822825"/>
            <a:ext cx="760413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03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62" name="文本框 18"/>
          <p:cNvSpPr txBox="1"/>
          <p:nvPr/>
        </p:nvSpPr>
        <p:spPr>
          <a:xfrm>
            <a:off x="971550" y="3598863"/>
            <a:ext cx="1327126" cy="574039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en-US" b="1" dirty="0" sz="1600" lang="en-US">
                <a:solidFill>
                  <a:srgbClr val="BF0000"/>
                </a:solidFill>
                <a:ea typeface="Calibri" panose="020F0502020204030204" pitchFamily="34" charset="0"/>
              </a:rPr>
              <a:t>Buses problems</a:t>
            </a:r>
            <a:endParaRPr altLang="en-US" b="1" dirty="0" sz="1600" lang="zh-CN">
              <a:solidFill>
                <a:srgbClr val="BF0000"/>
              </a:solidFill>
              <a:ea typeface="Calibri" panose="020F0502020204030204" pitchFamily="34" charset="0"/>
            </a:endParaRPr>
          </a:p>
        </p:txBody>
      </p:sp>
      <p:sp>
        <p:nvSpPr>
          <p:cNvPr id="1048663" name="矩形 13"/>
          <p:cNvSpPr>
            <a:spLocks noChangeArrowheads="1"/>
          </p:cNvSpPr>
          <p:nvPr/>
        </p:nvSpPr>
        <p:spPr bwMode="auto">
          <a:xfrm>
            <a:off x="2599530" y="2651125"/>
            <a:ext cx="2058988" cy="2171700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6025"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1216025" eaLnBrk="1" fontAlgn="auto" hangingPunct="1" indent="0" latinLnBrk="0" lvl="0" marL="0" marR="0" rtl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4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THERE ARE DIFFERENT SCENARIOS THAT COLLEGE BUS  MAY HAVE IN SOME PROBLEM  , WHILE IT REACHING TO THE  STUDENTS BUS STOPS .  THESE ARE THE SOME SCENARIOS THAT A BUSES MAY FACE .</a:t>
            </a:r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097187" name="Picture 2097189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54441" y="257174"/>
            <a:ext cx="3671772" cy="2198790"/>
          </a:xfrm>
          <a:prstGeom prst="rect"/>
        </p:spPr>
      </p:pic>
      <p:pic>
        <p:nvPicPr>
          <p:cNvPr id="2097188" name="Picture 2097190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54441" y="2651125"/>
            <a:ext cx="3785659" cy="1950803"/>
          </a:xfrm>
          <a:prstGeom prst="rect"/>
        </p:spPr>
      </p:pic>
      <p:pic>
        <p:nvPicPr>
          <p:cNvPr id="2097189" name="Picture 2097191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654441" y="4919053"/>
            <a:ext cx="3856238" cy="1938946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-29028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4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816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7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8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9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0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1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2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64" name="文本框 28"/>
          <p:cNvSpPr txBox="1"/>
          <p:nvPr/>
        </p:nvSpPr>
        <p:spPr>
          <a:xfrm>
            <a:off x="290513" y="254000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 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65" name="文本框 12"/>
          <p:cNvSpPr txBox="1">
            <a:spLocks noChangeArrowheads="1"/>
          </p:cNvSpPr>
          <p:nvPr/>
        </p:nvSpPr>
        <p:spPr bwMode="auto">
          <a:xfrm>
            <a:off x="2668588" y="2128838"/>
            <a:ext cx="3725863" cy="46196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24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ADVANTAGE :</a:t>
            </a:r>
            <a:endParaRPr altLang="en-US" baseline="0" b="1" cap="none" sz="24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66" name="矩形 13"/>
          <p:cNvSpPr>
            <a:spLocks noChangeArrowheads="1"/>
          </p:cNvSpPr>
          <p:nvPr/>
        </p:nvSpPr>
        <p:spPr bwMode="auto">
          <a:xfrm>
            <a:off x="869950" y="2644775"/>
            <a:ext cx="5419725" cy="241301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6025"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1216025" eaLnBrk="1" fontAlgn="auto" hangingPunct="1" indent="0" latinLnBrk="0" lvl="0" marL="0" marR="0" rtl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667" name="文本框 6"/>
          <p:cNvSpPr txBox="1">
            <a:spLocks noChangeArrowheads="1"/>
          </p:cNvSpPr>
          <p:nvPr/>
        </p:nvSpPr>
        <p:spPr bwMode="auto">
          <a:xfrm>
            <a:off x="2668588" y="3873500"/>
            <a:ext cx="3725863" cy="46196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24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DIS-ADVANTAGES : </a:t>
            </a:r>
            <a:endParaRPr altLang="en-US" baseline="0" b="1" cap="none" sz="24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68" name="矩形 13"/>
          <p:cNvSpPr>
            <a:spLocks noChangeArrowheads="1"/>
          </p:cNvSpPr>
          <p:nvPr/>
        </p:nvSpPr>
        <p:spPr bwMode="auto">
          <a:xfrm>
            <a:off x="869950" y="4389438"/>
            <a:ext cx="5419725" cy="241300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6025"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1216025" eaLnBrk="1" fontAlgn="auto" hangingPunct="1" indent="0" latinLnBrk="0" lvl="0" marL="0" marR="0" rtl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097191" name="Picture 2097193"/>
          <p:cNvPicPr>
            <a:picLocks/>
          </p:cNvPicPr>
          <p:nvPr/>
        </p:nvPicPr>
        <p:blipFill>
          <a:blip xmlns:r="http://schemas.openxmlformats.org/officeDocument/2006/relationships" r:embed="rId2"/>
          <a:srcRect t="17512" b="17512"/>
          <a:stretch>
            <a:fillRect/>
          </a:stretch>
        </p:blipFill>
        <p:spPr>
          <a:xfrm>
            <a:off x="7004279" y="1989798"/>
            <a:ext cx="4848165" cy="3395545"/>
          </a:xfrm>
          <a:prstGeom prst="rect"/>
        </p:spPr>
      </p:pic>
      <p:sp>
        <p:nvSpPr>
          <p:cNvPr id="1048669" name="TextBox 1048666"/>
          <p:cNvSpPr txBox="1"/>
          <p:nvPr/>
        </p:nvSpPr>
        <p:spPr>
          <a:xfrm>
            <a:off x="2289674" y="2590801"/>
            <a:ext cx="4000000" cy="11201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1400" lang="en-US">
                <a:solidFill>
                  <a:srgbClr val="000000"/>
                </a:solidFill>
              </a:rPr>
              <a:t>Students are able to get the college bus location data 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1400" lang="en-US">
                <a:solidFill>
                  <a:srgbClr val="000000"/>
                </a:solidFill>
              </a:rPr>
              <a:t>They can manage time with this information 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0" name="TextBox 1048667"/>
          <p:cNvSpPr txBox="1"/>
          <p:nvPr/>
        </p:nvSpPr>
        <p:spPr>
          <a:xfrm>
            <a:off x="2289674" y="4630738"/>
            <a:ext cx="4703385" cy="584775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dirty="0" sz="1600" lang="en-US">
                <a:solidFill>
                  <a:srgbClr val="000000"/>
                </a:solidFill>
              </a:rPr>
              <a:t>Just they are able </a:t>
            </a:r>
            <a:r>
              <a:rPr dirty="0" sz="1600" lang="en-US" smtClean="0">
                <a:solidFill>
                  <a:srgbClr val="000000"/>
                </a:solidFill>
              </a:rPr>
              <a:t>to know only the location of the </a:t>
            </a:r>
            <a:r>
              <a:rPr dirty="0" sz="1600" lang="en-US">
                <a:solidFill>
                  <a:srgbClr val="000000"/>
                </a:solidFill>
              </a:rPr>
              <a:t>bus </a:t>
            </a:r>
            <a:r>
              <a:rPr dirty="0" sz="1600" lang="en-US" smtClean="0">
                <a:solidFill>
                  <a:srgbClr val="000000"/>
                </a:solidFill>
              </a:rPr>
              <a:t>information.</a:t>
            </a:r>
            <a:endParaRPr dirty="0" sz="16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-14514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5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823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4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5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6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7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8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9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71" name="文本框 28"/>
          <p:cNvSpPr txBox="1"/>
          <p:nvPr/>
        </p:nvSpPr>
        <p:spPr>
          <a:xfrm>
            <a:off x="290513" y="254000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72" name="矩形 11"/>
          <p:cNvSpPr/>
          <p:nvPr/>
        </p:nvSpPr>
        <p:spPr>
          <a:xfrm>
            <a:off x="0" y="2314575"/>
            <a:ext cx="12192000" cy="2343150"/>
          </a:xfrm>
          <a:prstGeom prst="rect"/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3" name="矩形 10"/>
          <p:cNvSpPr>
            <a:spLocks noChangeArrowheads="1"/>
          </p:cNvSpPr>
          <p:nvPr/>
        </p:nvSpPr>
        <p:spPr bwMode="auto">
          <a:xfrm>
            <a:off x="5638233" y="3041776"/>
            <a:ext cx="6040438" cy="1265937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6025"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1216025" eaLnBrk="1" fontAlgn="auto" hangingPunct="1" indent="-342900" latinLnBrk="0" lvl="0" marL="342900" marR="0" rtl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altLang="zh-CN" baseline="0" b="0" cap="none" sz="16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By using this application , Students we be benefited . </a:t>
            </a:r>
            <a:endParaRPr altLang="zh-CN" baseline="0" b="0" cap="none" sz="16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algn="l" defTabSz="1216025" eaLnBrk="1" fontAlgn="auto" hangingPunct="1" indent="-342900" latinLnBrk="0" lvl="0" marL="342900" marR="0" rtl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altLang="zh-CN" baseline="0" b="0" cap="none" sz="16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Especially this project helps to the  Students and Faculty in any accident or Late time situation , So they don't waste much time  .</a:t>
            </a:r>
            <a:endParaRPr altLang="zh-CN" baseline="0" b="0" cap="none" sz="16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algn="l" defTabSz="1216025" eaLnBrk="1" fontAlgn="auto" hangingPunct="1" indent="0" latinLnBrk="0" lvl="0" marL="0" marR="0" rtl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6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8674" name="矩形 14"/>
          <p:cNvSpPr/>
          <p:nvPr/>
        </p:nvSpPr>
        <p:spPr>
          <a:xfrm>
            <a:off x="769937" y="1288149"/>
            <a:ext cx="4354967" cy="4214568"/>
          </a:xfrm>
          <a:prstGeom prst="rect"/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5" name="TextBox 1048672"/>
          <p:cNvSpPr txBox="1"/>
          <p:nvPr/>
        </p:nvSpPr>
        <p:spPr>
          <a:xfrm>
            <a:off x="5875338" y="1800225"/>
            <a:ext cx="4000000" cy="891540"/>
          </a:xfrm>
          <a:prstGeom prst="rect"/>
        </p:spPr>
        <p:txBody>
          <a:bodyPr rtlCol="0" wrap="square">
            <a:spAutoFit/>
          </a:bodyPr>
          <a:p>
            <a:r>
              <a:rPr sz="4000" lang="en-US" u="sng">
                <a:solidFill>
                  <a:srgbClr val="BF0000"/>
                </a:solidFill>
              </a:rPr>
              <a:t>CONCLUSION</a:t>
            </a:r>
            <a:r>
              <a:rPr sz="5400" lang="en-US" u="sng">
                <a:solidFill>
                  <a:srgbClr val="BF0000"/>
                </a:solidFill>
              </a:rPr>
              <a:t> :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93" name="Picture 2097195"/>
          <p:cNvPicPr>
            <a:picLocks/>
          </p:cNvPicPr>
          <p:nvPr/>
        </p:nvPicPr>
        <p:blipFill>
          <a:blip xmlns:r="http://schemas.openxmlformats.org/officeDocument/2006/relationships" r:embed="rId2"/>
          <a:srcRect l="21814" r="21814"/>
          <a:stretch>
            <a:fillRect/>
          </a:stretch>
        </p:blipFill>
        <p:spPr>
          <a:xfrm>
            <a:off x="960592" y="1467344"/>
            <a:ext cx="3983181" cy="3807197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-16068" y="9185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52" name="组合 4"/>
          <p:cNvGrpSpPr/>
          <p:nvPr/>
        </p:nvGrpSpPr>
        <p:grpSpPr>
          <a:xfrm>
            <a:off x="1371599" y="1883566"/>
            <a:ext cx="9920516" cy="2300629"/>
            <a:chOff x="3457573" y="1980069"/>
            <a:chExt cx="5143502" cy="2116786"/>
          </a:xfrm>
        </p:grpSpPr>
        <p:grpSp>
          <p:nvGrpSpPr>
            <p:cNvPr id="53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3145830" name="直接连接符 14"/>
              <p:cNvCxnSpPr>
                <a:cxnSpLocks/>
              </p:cNvCxnSpPr>
              <p:nvPr/>
            </p:nvCxnSpPr>
            <p:spPr>
              <a:xfrm>
                <a:off x="4325257" y="2295525"/>
                <a:ext cx="0" cy="679904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1" name="直接连接符 15"/>
              <p:cNvCxnSpPr>
                <a:cxnSpLocks/>
              </p:cNvCxnSpPr>
              <p:nvPr/>
            </p:nvCxnSpPr>
            <p:spPr>
              <a:xfrm>
                <a:off x="4324350" y="2295525"/>
                <a:ext cx="3600450" cy="0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2" name="直接连接符 16"/>
              <p:cNvCxnSpPr>
                <a:cxnSpLocks/>
              </p:cNvCxnSpPr>
              <p:nvPr/>
            </p:nvCxnSpPr>
            <p:spPr>
              <a:xfrm>
                <a:off x="7916182" y="2295525"/>
                <a:ext cx="0" cy="679904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3" name="直接连接符 17"/>
              <p:cNvCxnSpPr>
                <a:cxnSpLocks/>
              </p:cNvCxnSpPr>
              <p:nvPr/>
            </p:nvCxnSpPr>
            <p:spPr>
              <a:xfrm flipV="1">
                <a:off x="7915275" y="2886075"/>
                <a:ext cx="142875" cy="89356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3145834" name="直接连接符 10"/>
              <p:cNvCxnSpPr>
                <a:cxnSpLocks/>
              </p:cNvCxnSpPr>
              <p:nvPr/>
            </p:nvCxnSpPr>
            <p:spPr>
              <a:xfrm>
                <a:off x="4325257" y="2295525"/>
                <a:ext cx="0" cy="679904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5" name="直接连接符 11"/>
              <p:cNvCxnSpPr>
                <a:cxnSpLocks/>
              </p:cNvCxnSpPr>
              <p:nvPr/>
            </p:nvCxnSpPr>
            <p:spPr>
              <a:xfrm>
                <a:off x="4324350" y="2295525"/>
                <a:ext cx="3600450" cy="0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6" name="直接连接符 12"/>
              <p:cNvCxnSpPr>
                <a:cxnSpLocks/>
              </p:cNvCxnSpPr>
              <p:nvPr/>
            </p:nvCxnSpPr>
            <p:spPr>
              <a:xfrm>
                <a:off x="7916182" y="2295525"/>
                <a:ext cx="0" cy="679904"/>
              </a:xfrm>
              <a:prstGeom prst="line"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37" name="直接连接符 13"/>
              <p:cNvCxnSpPr>
                <a:cxnSpLocks/>
              </p:cNvCxnSpPr>
              <p:nvPr/>
            </p:nvCxnSpPr>
            <p:spPr>
              <a:xfrm flipV="1">
                <a:off x="7915275" y="2886075"/>
                <a:ext cx="142875" cy="89356"/>
              </a:xfrm>
              <a:prstGeom prst="line"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676" name="文本框 7"/>
            <p:cNvSpPr txBox="1"/>
            <p:nvPr/>
          </p:nvSpPr>
          <p:spPr>
            <a:xfrm>
              <a:off x="3457573" y="2191445"/>
              <a:ext cx="4761830" cy="1713252"/>
            </a:xfrm>
            <a:prstGeom prst="rect"/>
            <a:noFill/>
            <a:ln w="9525">
              <a:noFill/>
            </a:ln>
          </p:spPr>
          <p:txBody>
            <a:bodyPr anchor="t" wrap="square">
              <a:spAutoFit/>
            </a:bodyPr>
            <a:p>
              <a:pPr defTabSz="914400"/>
              <a:r>
                <a:rPr altLang="zh-CN" dirty="0" sz="11500" i="1" lang="en-US">
                  <a:solidFill>
                    <a:srgbClr val="404040"/>
                  </a:solidFill>
                  <a:ea typeface="Calibri" panose="020F0502020204030204" pitchFamily="34" charset="0"/>
                </a:rPr>
                <a:t>  </a:t>
              </a:r>
              <a:r>
                <a:rPr altLang="zh-CN" dirty="0" sz="11500" i="1" lang="en-US" smtClean="0">
                  <a:solidFill>
                    <a:srgbClr val="404040"/>
                  </a:solidFill>
                  <a:ea typeface="Calibri" panose="020F0502020204030204" pitchFamily="34" charset="0"/>
                </a:rPr>
                <a:t>  THANK YOU</a:t>
              </a:r>
              <a:endParaRPr altLang="zh-CN" dirty="0" sz="11500" i="1" lang="en-US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2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36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1" name="文本框 28"/>
          <p:cNvSpPr txBox="1"/>
          <p:nvPr/>
        </p:nvSpPr>
        <p:spPr>
          <a:xfrm>
            <a:off x="325339" y="257175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592" name="矩形 11"/>
          <p:cNvSpPr/>
          <p:nvPr/>
        </p:nvSpPr>
        <p:spPr>
          <a:xfrm>
            <a:off x="828675" y="1728788"/>
            <a:ext cx="10515600" cy="2900363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3" name="文本框 6"/>
          <p:cNvSpPr txBox="1"/>
          <p:nvPr/>
        </p:nvSpPr>
        <p:spPr>
          <a:xfrm>
            <a:off x="957263" y="1757363"/>
            <a:ext cx="5043487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CONTENT :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594" name="矩形 8"/>
          <p:cNvSpPr/>
          <p:nvPr/>
        </p:nvSpPr>
        <p:spPr>
          <a:xfrm>
            <a:off x="4587875" y="3111500"/>
            <a:ext cx="6040438" cy="973836"/>
          </a:xfrm>
          <a:prstGeom prst="rect"/>
          <a:noFill/>
          <a:ln w="9525">
            <a:noFill/>
          </a:ln>
        </p:spPr>
        <p:txBody>
          <a:bodyPr anchor="t" bIns="0" lIns="0" rIns="0" tIns="0">
            <a:spAutoFit/>
          </a:bodyPr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To help students to reach college on time , without any troubles .</a:t>
            </a:r>
          </a:p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Students can see their college buses GPS location .</a:t>
            </a:r>
          </a:p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They can manage time and be ready in their bus stops .</a:t>
            </a:r>
          </a:p>
        </p:txBody>
      </p:sp>
      <p:pic>
        <p:nvPicPr>
          <p:cNvPr id="2097155" name="Picture 2097153"/>
          <p:cNvPicPr>
            <a:picLocks/>
          </p:cNvPicPr>
          <p:nvPr/>
        </p:nvPicPr>
        <p:blipFill>
          <a:blip xmlns:r="http://schemas.openxmlformats.org/officeDocument/2006/relationships" r:embed="rId2"/>
          <a:srcRect t="17512" b="17512"/>
          <a:stretch>
            <a:fillRect/>
          </a:stretch>
        </p:blipFill>
        <p:spPr>
          <a:xfrm>
            <a:off x="325339" y="3317876"/>
            <a:ext cx="3879272" cy="2716954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2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43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4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5" name="文本框 28"/>
          <p:cNvSpPr txBox="1"/>
          <p:nvPr/>
        </p:nvSpPr>
        <p:spPr>
          <a:xfrm>
            <a:off x="325339" y="257175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596" name="矩形 11"/>
          <p:cNvSpPr/>
          <p:nvPr/>
        </p:nvSpPr>
        <p:spPr>
          <a:xfrm>
            <a:off x="828675" y="1728788"/>
            <a:ext cx="10515600" cy="2900363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7" name="文本框 6"/>
          <p:cNvSpPr txBox="1"/>
          <p:nvPr/>
        </p:nvSpPr>
        <p:spPr>
          <a:xfrm>
            <a:off x="957263" y="1757363"/>
            <a:ext cx="5043487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INTRODUCTION :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598" name="矩形 8"/>
          <p:cNvSpPr/>
          <p:nvPr/>
        </p:nvSpPr>
        <p:spPr>
          <a:xfrm>
            <a:off x="4587875" y="3111500"/>
            <a:ext cx="6040438" cy="925069"/>
          </a:xfrm>
          <a:prstGeom prst="rect"/>
          <a:noFill/>
          <a:ln w="9525">
            <a:noFill/>
          </a:ln>
        </p:spPr>
        <p:txBody>
          <a:bodyPr anchor="t" bIns="0" lIns="0" rIns="0" tIns="0">
            <a:spAutoFit/>
          </a:bodyPr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In our project we use GPS to the  buses  , to see the GPS location of the College buses .</a:t>
            </a:r>
          </a:p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We make  users to see the College buses GPS location in their mobile .</a:t>
            </a:r>
          </a:p>
        </p:txBody>
      </p:sp>
      <p:pic>
        <p:nvPicPr>
          <p:cNvPr id="2097157" name="Picture 2097155"/>
          <p:cNvPicPr>
            <a:picLocks/>
          </p:cNvPicPr>
          <p:nvPr/>
        </p:nvPicPr>
        <p:blipFill>
          <a:blip xmlns:r="http://schemas.openxmlformats.org/officeDocument/2006/relationships" r:embed="rId2"/>
          <a:srcRect l="11534" r="11534"/>
          <a:stretch>
            <a:fillRect/>
          </a:stretch>
        </p:blipFill>
        <p:spPr>
          <a:xfrm>
            <a:off x="325339" y="3317876"/>
            <a:ext cx="3879272" cy="2716954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50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2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6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9" name="文本框 28"/>
          <p:cNvSpPr txBox="1"/>
          <p:nvPr/>
        </p:nvSpPr>
        <p:spPr>
          <a:xfrm>
            <a:off x="325339" y="257175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00" name="矩形 11"/>
          <p:cNvSpPr/>
          <p:nvPr/>
        </p:nvSpPr>
        <p:spPr>
          <a:xfrm>
            <a:off x="828675" y="1728788"/>
            <a:ext cx="10515600" cy="2900363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1" name="文本框 6"/>
          <p:cNvSpPr txBox="1"/>
          <p:nvPr/>
        </p:nvSpPr>
        <p:spPr>
          <a:xfrm>
            <a:off x="957263" y="1757363"/>
            <a:ext cx="5043487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Existing Model :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02" name="矩形 8"/>
          <p:cNvSpPr/>
          <p:nvPr/>
        </p:nvSpPr>
        <p:spPr>
          <a:xfrm>
            <a:off x="4587875" y="3111500"/>
            <a:ext cx="6590589" cy="292100"/>
          </a:xfrm>
          <a:prstGeom prst="rect"/>
          <a:noFill/>
          <a:ln w="9525">
            <a:noFill/>
          </a:ln>
        </p:spPr>
        <p:txBody>
          <a:bodyPr anchor="t" bIns="0" lIns="0" rIns="0" tIns="0">
            <a:spAutoFit/>
          </a:bodyPr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The college have their own buses , but they don't have the location tracking .</a:t>
            </a:r>
          </a:p>
        </p:txBody>
      </p:sp>
      <p:pic>
        <p:nvPicPr>
          <p:cNvPr id="2097159" name="Picture 2097157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5339" y="3317876"/>
            <a:ext cx="3879272" cy="2716954"/>
          </a:xfrm>
          <a:prstGeom prst="rect"/>
        </p:spPr>
      </p:pic>
      <p:pic>
        <p:nvPicPr>
          <p:cNvPr id="2097160" name="Picture 2097158"/>
          <p:cNvPicPr>
            <a:picLocks/>
          </p:cNvPicPr>
          <p:nvPr/>
        </p:nvPicPr>
        <p:blipFill>
          <a:blip xmlns:r="http://schemas.openxmlformats.org/officeDocument/2006/relationships" r:embed="rId3"/>
          <a:srcRect l="2025" r="2025"/>
          <a:stretch>
            <a:fillRect/>
          </a:stretch>
        </p:blipFill>
        <p:spPr>
          <a:xfrm>
            <a:off x="248012" y="3297861"/>
            <a:ext cx="3975385" cy="2755057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-15287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3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57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8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3" name="文本框 28"/>
          <p:cNvSpPr txBox="1"/>
          <p:nvPr/>
        </p:nvSpPr>
        <p:spPr>
          <a:xfrm>
            <a:off x="290513" y="254000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04" name="矩形 11"/>
          <p:cNvSpPr/>
          <p:nvPr/>
        </p:nvSpPr>
        <p:spPr>
          <a:xfrm>
            <a:off x="1741488" y="1911350"/>
            <a:ext cx="2533650" cy="2247900"/>
          </a:xfrm>
          <a:prstGeom prst="rect"/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97162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12102" r="15764"/>
          <a:stretch>
            <a:fillRect/>
          </a:stretch>
        </p:blipFill>
        <p:spPr>
          <a:xfrm>
            <a:off x="5043488" y="2100263"/>
            <a:ext cx="2157412" cy="1870075"/>
          </a:xfrm>
          <a:prstGeom prst="rect"/>
          <a:noFill/>
          <a:ln w="9525">
            <a:noFill/>
          </a:ln>
        </p:spPr>
      </p:pic>
      <p:pic>
        <p:nvPicPr>
          <p:cNvPr id="209716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12102" r="15764"/>
          <a:stretch>
            <a:fillRect/>
          </a:stretch>
        </p:blipFill>
        <p:spPr>
          <a:xfrm>
            <a:off x="8158163" y="2100263"/>
            <a:ext cx="2157412" cy="1870075"/>
          </a:xfrm>
          <a:prstGeom prst="rect"/>
          <a:noFill/>
          <a:ln w="9525">
            <a:noFill/>
          </a:ln>
        </p:spPr>
      </p:pic>
      <p:sp>
        <p:nvSpPr>
          <p:cNvPr id="1048605" name="矩形 15"/>
          <p:cNvSpPr/>
          <p:nvPr/>
        </p:nvSpPr>
        <p:spPr>
          <a:xfrm>
            <a:off x="4856163" y="1911350"/>
            <a:ext cx="2533650" cy="2247900"/>
          </a:xfrm>
          <a:prstGeom prst="rect"/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6" name="矩形 16"/>
          <p:cNvSpPr/>
          <p:nvPr/>
        </p:nvSpPr>
        <p:spPr>
          <a:xfrm>
            <a:off x="7970838" y="1911350"/>
            <a:ext cx="2533650" cy="2247900"/>
          </a:xfrm>
          <a:prstGeom prst="rect"/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7" name="文本框 10"/>
          <p:cNvSpPr txBox="1">
            <a:spLocks noChangeArrowheads="1"/>
          </p:cNvSpPr>
          <p:nvPr/>
        </p:nvSpPr>
        <p:spPr bwMode="auto">
          <a:xfrm>
            <a:off x="1774319" y="4347852"/>
            <a:ext cx="2051557" cy="3962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RASPBERRY PI</a:t>
            </a:r>
            <a:endParaRPr altLang="en-US" baseline="0" b="1" cap="none" dirty="0" sz="2000" i="0" kern="1200" kumimoji="0" lang="zh-CN" noProof="0" normalizeH="0" spc="0" strike="noStrike" u="none">
              <a:ln>
                <a:noFill/>
              </a:ln>
              <a:solidFill>
                <a:srgbClr val="B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08" name="文本框 12"/>
          <p:cNvSpPr txBox="1">
            <a:spLocks noChangeArrowheads="1"/>
          </p:cNvSpPr>
          <p:nvPr/>
        </p:nvSpPr>
        <p:spPr bwMode="auto">
          <a:xfrm>
            <a:off x="4885658" y="4348162"/>
            <a:ext cx="2526635" cy="10058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CAR MODULE FOR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 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C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O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L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L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E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GE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 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B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U</a:t>
            </a: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S</a:t>
            </a:r>
            <a:endParaRPr altLang="en-US" baseline="0" b="1" cap="none" sz="2000" i="0" kern="1200" kumimoji="0" lang="zh-CN" noProof="0" normalizeH="0" spc="0" strike="noStrike" u="none">
              <a:ln>
                <a:noFill/>
              </a:ln>
              <a:solidFill>
                <a:srgbClr val="B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1" cap="none" sz="2000" i="0" kern="1200" kumimoji="0" lang="zh-CN" noProof="0" normalizeH="0" spc="0" strike="noStrike" u="none">
              <a:ln>
                <a:noFill/>
              </a:ln>
              <a:solidFill>
                <a:srgbClr val="B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09" name="文本框 14"/>
          <p:cNvSpPr txBox="1">
            <a:spLocks noChangeArrowheads="1"/>
          </p:cNvSpPr>
          <p:nvPr/>
        </p:nvSpPr>
        <p:spPr bwMode="auto">
          <a:xfrm>
            <a:off x="8067155" y="4348162"/>
            <a:ext cx="2339428" cy="39624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G.P.S MODULE</a:t>
            </a:r>
            <a:endParaRPr altLang="en-US" baseline="0" b="1" cap="none" sz="20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10" name="TextBox 1048607"/>
          <p:cNvSpPr txBox="1"/>
          <p:nvPr/>
        </p:nvSpPr>
        <p:spPr>
          <a:xfrm>
            <a:off x="3200899" y="720725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 u="sng">
                <a:solidFill>
                  <a:srgbClr val="000000"/>
                </a:solidFill>
              </a:rPr>
              <a:t>Components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We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Used</a:t>
            </a:r>
            <a:r>
              <a:rPr sz="2800" lang="en-US">
                <a:solidFill>
                  <a:srgbClr val="000000"/>
                </a:solidFill>
              </a:rPr>
              <a:t> :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4" name="Picture 2097162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898442" y="2034843"/>
            <a:ext cx="2219741" cy="2000915"/>
          </a:xfrm>
          <a:prstGeom prst="rect"/>
        </p:spPr>
      </p:pic>
      <p:pic>
        <p:nvPicPr>
          <p:cNvPr id="2097165" name="Picture 2097163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043488" y="2100262"/>
            <a:ext cx="2210974" cy="1965006"/>
          </a:xfrm>
          <a:prstGeom prst="rect"/>
        </p:spPr>
      </p:pic>
      <p:pic>
        <p:nvPicPr>
          <p:cNvPr id="2097166" name="Picture 2097164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158163" y="2048908"/>
            <a:ext cx="2176839" cy="1956756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-773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3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64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5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8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0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1" name="文本框 28"/>
          <p:cNvSpPr txBox="1"/>
          <p:nvPr/>
        </p:nvSpPr>
        <p:spPr>
          <a:xfrm>
            <a:off x="290513" y="254000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12" name="矩形 15"/>
          <p:cNvSpPr/>
          <p:nvPr/>
        </p:nvSpPr>
        <p:spPr>
          <a:xfrm>
            <a:off x="3588544" y="2100260"/>
            <a:ext cx="2533650" cy="2247900"/>
          </a:xfrm>
          <a:prstGeom prst="rect"/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3" name="文本框 12"/>
          <p:cNvSpPr txBox="1">
            <a:spLocks noChangeArrowheads="1"/>
          </p:cNvSpPr>
          <p:nvPr/>
        </p:nvSpPr>
        <p:spPr bwMode="auto">
          <a:xfrm>
            <a:off x="4264997" y="4856247"/>
            <a:ext cx="2526635" cy="396241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sz="2000" i="0" kern="1200" kumimoji="0" lang="en-US" noProof="0" normalizeH="0" spc="0" strike="noStrike" u="none">
                <a:ln>
                  <a:noFill/>
                </a:ln>
                <a:solidFill>
                  <a:srgbClr val="BF0000"/>
                </a:solidFill>
                <a:effectLst/>
                <a:ea typeface="Calibri" panose="020F0502020204030204" pitchFamily="34" charset="0"/>
                <a:cs typeface="+mn-cs"/>
                <a:sym typeface="+mn-ea"/>
              </a:rPr>
              <a:t>Fire Base</a:t>
            </a:r>
            <a:endParaRPr altLang="en-US" baseline="0" b="1" cap="none" sz="2000" i="0" kern="1200" kumimoji="0" lang="zh-CN" noProof="0" normalizeH="0" spc="0" strike="noStrike" u="none">
              <a:ln>
                <a:noFill/>
              </a:ln>
              <a:solidFill>
                <a:srgbClr val="B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048614" name="TextBox 1048611"/>
          <p:cNvSpPr txBox="1"/>
          <p:nvPr/>
        </p:nvSpPr>
        <p:spPr>
          <a:xfrm>
            <a:off x="3200899" y="720725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 u="sng">
                <a:solidFill>
                  <a:srgbClr val="000000"/>
                </a:solidFill>
              </a:rPr>
              <a:t>SERVICES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We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 u="sng">
                <a:solidFill>
                  <a:srgbClr val="000000"/>
                </a:solidFill>
              </a:rPr>
              <a:t>Used</a:t>
            </a:r>
            <a:r>
              <a:rPr sz="2800" lang="en-US">
                <a:solidFill>
                  <a:srgbClr val="000000"/>
                </a:solidFill>
              </a:rPr>
              <a:t> :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8" name="Picture 209716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715499" y="2248720"/>
            <a:ext cx="2281329" cy="1950982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3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71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4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5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6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7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5" name="文本框 28"/>
          <p:cNvSpPr txBox="1"/>
          <p:nvPr/>
        </p:nvSpPr>
        <p:spPr>
          <a:xfrm>
            <a:off x="325339" y="257175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16" name="矩形 11"/>
          <p:cNvSpPr/>
          <p:nvPr/>
        </p:nvSpPr>
        <p:spPr>
          <a:xfrm>
            <a:off x="828675" y="1728788"/>
            <a:ext cx="10515600" cy="2900363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7" name="文本框 6"/>
          <p:cNvSpPr txBox="1"/>
          <p:nvPr/>
        </p:nvSpPr>
        <p:spPr>
          <a:xfrm>
            <a:off x="957263" y="1757363"/>
            <a:ext cx="5043487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Raspberry pi :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18" name="矩形 8"/>
          <p:cNvSpPr/>
          <p:nvPr/>
        </p:nvSpPr>
        <p:spPr>
          <a:xfrm>
            <a:off x="4587875" y="3111500"/>
            <a:ext cx="6040438" cy="925067"/>
          </a:xfrm>
          <a:prstGeom prst="rect"/>
          <a:noFill/>
          <a:ln w="9525">
            <a:noFill/>
          </a:ln>
        </p:spPr>
        <p:txBody>
          <a:bodyPr anchor="t" bIns="0" lIns="0" rIns="0" tIns="0">
            <a:spAutoFit/>
          </a:bodyPr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The Raspberry pi is a low cost , credit-card sized computer.</a:t>
            </a:r>
          </a:p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The Raspberry pi has a tool to create or to communicate by sending and receiving the information .  </a:t>
            </a:r>
          </a:p>
        </p:txBody>
      </p:sp>
      <p:pic>
        <p:nvPicPr>
          <p:cNvPr id="2097170" name="Picture 2097170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3397" y="3472032"/>
            <a:ext cx="3909620" cy="3076082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3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78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9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3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9" name="文本框 28"/>
          <p:cNvSpPr txBox="1"/>
          <p:nvPr/>
        </p:nvSpPr>
        <p:spPr>
          <a:xfrm>
            <a:off x="325339" y="257175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20" name="矩形 11"/>
          <p:cNvSpPr/>
          <p:nvPr/>
        </p:nvSpPr>
        <p:spPr>
          <a:xfrm>
            <a:off x="828675" y="1728788"/>
            <a:ext cx="10515600" cy="2900363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1" name="文本框 6"/>
          <p:cNvSpPr txBox="1"/>
          <p:nvPr/>
        </p:nvSpPr>
        <p:spPr>
          <a:xfrm>
            <a:off x="957263" y="1757363"/>
            <a:ext cx="5043487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Car Module :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22" name="矩形 8"/>
          <p:cNvSpPr/>
          <p:nvPr/>
        </p:nvSpPr>
        <p:spPr>
          <a:xfrm>
            <a:off x="4587875" y="3111500"/>
            <a:ext cx="6040438" cy="292100"/>
          </a:xfrm>
          <a:prstGeom prst="rect"/>
          <a:noFill/>
          <a:ln w="9525">
            <a:noFill/>
          </a:ln>
        </p:spPr>
        <p:txBody>
          <a:bodyPr anchor="t" bIns="0" lIns="0" rIns="0" tIns="0">
            <a:spAutoFit/>
          </a:bodyPr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This Arduino car model  , which we are  using it for  as bus .  </a:t>
            </a:r>
          </a:p>
        </p:txBody>
      </p:sp>
      <p:pic>
        <p:nvPicPr>
          <p:cNvPr id="2097172" name="Picture 2097172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5339" y="3317876"/>
            <a:ext cx="3879272" cy="2716954"/>
          </a:xfrm>
          <a:prstGeom prst="rect"/>
        </p:spPr>
      </p:pic>
      <p:pic>
        <p:nvPicPr>
          <p:cNvPr id="2097173" name="Picture 2097173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48012" y="3297861"/>
            <a:ext cx="3975385" cy="2755057"/>
          </a:xfrm>
          <a:prstGeom prst="rect"/>
        </p:spPr>
      </p:pic>
      <p:pic>
        <p:nvPicPr>
          <p:cNvPr id="2097174" name="Picture 2097174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249499" y="3319462"/>
            <a:ext cx="4007535" cy="2798021"/>
          </a:xfrm>
          <a:prstGeom prst="rect"/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/>
          <a:noFill/>
          <a:ln w="9525">
            <a:noFill/>
          </a:ln>
        </p:spPr>
      </p:pic>
      <p:grpSp>
        <p:nvGrpSpPr>
          <p:cNvPr id="4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3145785" name="直接连接符 18"/>
            <p:cNvCxnSpPr>
              <a:cxnSpLocks/>
            </p:cNvCxnSpPr>
            <p:nvPr/>
          </p:nvCxnSpPr>
          <p:spPr>
            <a:xfrm>
              <a:off x="3773726" y="1912142"/>
              <a:ext cx="0" cy="79819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6" name="直接连接符 19"/>
            <p:cNvCxnSpPr>
              <a:cxnSpLocks/>
            </p:cNvCxnSpPr>
            <p:nvPr/>
          </p:nvCxnSpPr>
          <p:spPr>
            <a:xfrm>
              <a:off x="3772566" y="1912142"/>
              <a:ext cx="4603432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7" name="直接连接符 20"/>
            <p:cNvCxnSpPr>
              <a:cxnSpLocks/>
            </p:cNvCxnSpPr>
            <p:nvPr/>
          </p:nvCxnSpPr>
          <p:spPr>
            <a:xfrm>
              <a:off x="8364977" y="1912142"/>
              <a:ext cx="0" cy="386837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8" name="直接连接符 22"/>
            <p:cNvCxnSpPr>
              <a:cxnSpLocks/>
            </p:cNvCxnSpPr>
            <p:nvPr/>
          </p:nvCxnSpPr>
          <p:spPr>
            <a:xfrm flipV="1">
              <a:off x="8362673" y="3976971"/>
              <a:ext cx="0" cy="4202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9" name="直接连接符 23"/>
            <p:cNvCxnSpPr>
              <a:cxnSpLocks/>
            </p:cNvCxnSpPr>
            <p:nvPr/>
          </p:nvCxnSpPr>
          <p:spPr>
            <a:xfrm flipH="1" flipV="1">
              <a:off x="3814013" y="4397217"/>
              <a:ext cx="4549805" cy="0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0" name="直接连接符 24"/>
            <p:cNvCxnSpPr>
              <a:cxnSpLocks/>
            </p:cNvCxnSpPr>
            <p:nvPr/>
          </p:nvCxnSpPr>
          <p:spPr>
            <a:xfrm flipH="1" flipV="1">
              <a:off x="3824904" y="3544871"/>
              <a:ext cx="0" cy="852346"/>
            </a:xfrm>
            <a:prstGeom prst="line"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1" name="直接连接符 25"/>
            <p:cNvCxnSpPr>
              <a:cxnSpLocks/>
            </p:cNvCxnSpPr>
            <p:nvPr/>
          </p:nvCxnSpPr>
          <p:spPr>
            <a:xfrm flipH="1">
              <a:off x="3448565" y="3544868"/>
              <a:ext cx="377483" cy="234209"/>
            </a:xfrm>
            <a:prstGeom prst="line"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3" name="文本框 28"/>
          <p:cNvSpPr txBox="1"/>
          <p:nvPr/>
        </p:nvSpPr>
        <p:spPr>
          <a:xfrm>
            <a:off x="325339" y="257175"/>
            <a:ext cx="3744912" cy="461963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400" lang="en-US">
                <a:solidFill>
                  <a:srgbClr val="404040"/>
                </a:solidFill>
                <a:ea typeface="Calibri" panose="020F0502020204030204" pitchFamily="34" charset="0"/>
              </a:rPr>
              <a:t>TEAM - 12</a:t>
            </a:r>
            <a:endParaRPr altLang="en-US" b="1" dirty="0" sz="24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24" name="矩形 11"/>
          <p:cNvSpPr/>
          <p:nvPr/>
        </p:nvSpPr>
        <p:spPr>
          <a:xfrm>
            <a:off x="828675" y="1728788"/>
            <a:ext cx="10515600" cy="2900363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5" name="文本框 6"/>
          <p:cNvSpPr txBox="1"/>
          <p:nvPr/>
        </p:nvSpPr>
        <p:spPr>
          <a:xfrm>
            <a:off x="957263" y="1757363"/>
            <a:ext cx="5043487" cy="523875"/>
          </a:xfrm>
          <a:prstGeom prst="rect"/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altLang="zh-CN" b="1" dirty="0" sz="2800" lang="en-US">
                <a:solidFill>
                  <a:srgbClr val="404040"/>
                </a:solidFill>
                <a:ea typeface="Calibri" panose="020F0502020204030204" pitchFamily="34" charset="0"/>
              </a:rPr>
              <a:t>G.P.S Model :</a:t>
            </a:r>
            <a:endParaRPr altLang="en-US" b="1" dirty="0" sz="2800" lang="zh-CN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48626" name="矩形 8"/>
          <p:cNvSpPr/>
          <p:nvPr/>
        </p:nvSpPr>
        <p:spPr>
          <a:xfrm>
            <a:off x="4587875" y="3111500"/>
            <a:ext cx="6040438" cy="925069"/>
          </a:xfrm>
          <a:prstGeom prst="rect"/>
          <a:noFill/>
          <a:ln w="9525">
            <a:noFill/>
          </a:ln>
        </p:spPr>
        <p:txBody>
          <a:bodyPr anchor="t" bIns="0" lIns="0" rIns="0" tIns="0">
            <a:spAutoFit/>
          </a:bodyPr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This GPS module  helps to give coordinates of longitude and latitude .</a:t>
            </a:r>
          </a:p>
          <a:p>
            <a:pPr algn="l" defTabSz="1216025" indent="-285750" marL="285750">
              <a:lnSpc>
                <a:spcPct val="120000"/>
              </a:lnSpc>
              <a:spcBef>
                <a:spcPct val="20000"/>
              </a:spcBef>
              <a:buFont typeface="Wingdings" charset="2"/>
              <a:buChar char="n"/>
            </a:pPr>
            <a:r>
              <a:rPr altLang="zh-CN" dirty="0" sz="1600" lang="en-US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This module is connected to raspberry pi to send information to the server , About the location of the bus . </a:t>
            </a:r>
          </a:p>
        </p:txBody>
      </p:sp>
      <p:pic>
        <p:nvPicPr>
          <p:cNvPr id="2097176" name="Picture 209717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5339" y="3317876"/>
            <a:ext cx="3879272" cy="2716954"/>
          </a:xfrm>
          <a:prstGeom prst="rect"/>
        </p:spPr>
      </p:pic>
      <p:pic>
        <p:nvPicPr>
          <p:cNvPr id="2097177" name="Picture 2097177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48012" y="3297861"/>
            <a:ext cx="3975385" cy="2755057"/>
          </a:xfrm>
          <a:prstGeom prst="rect"/>
        </p:spPr>
      </p:pic>
      <p:pic>
        <p:nvPicPr>
          <p:cNvPr id="2097178" name="Picture 2097178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54010" y="3297860"/>
            <a:ext cx="4115972" cy="3120268"/>
          </a:xfrm>
          <a:prstGeom prst="rect"/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ZhuLong</dc:creator>
  <cp:lastModifiedBy>MY</cp:lastModifiedBy>
  <dcterms:created xsi:type="dcterms:W3CDTF">2016-01-09T22:02:00Z</dcterms:created>
  <dcterms:modified xsi:type="dcterms:W3CDTF">2021-06-28T07:26:56Z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