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47" r:id="rId3"/>
    <p:sldId id="336" r:id="rId4"/>
    <p:sldId id="341" r:id="rId5"/>
    <p:sldId id="257" r:id="rId6"/>
    <p:sldId id="348" r:id="rId7"/>
    <p:sldId id="323" r:id="rId8"/>
    <p:sldId id="342" r:id="rId9"/>
    <p:sldId id="349" r:id="rId10"/>
    <p:sldId id="343" r:id="rId11"/>
    <p:sldId id="345" r:id="rId12"/>
    <p:sldId id="27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95274" autoAdjust="0"/>
  </p:normalViewPr>
  <p:slideViewPr>
    <p:cSldViewPr>
      <p:cViewPr varScale="1">
        <p:scale>
          <a:sx n="82" d="100"/>
          <a:sy n="82" d="100"/>
        </p:scale>
        <p:origin x="14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294D1-5CF3-5088-1373-23DEA6205E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BEAE-E656-3552-D570-25F41BA132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75C1B-61D3-4A2D-B8BB-81FA42DFAEBD}" type="datetimeFigureOut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7527-4C0F-0364-18C5-DDECFA277D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60BA9-23D5-6684-2211-1EE6315926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FC739A8-27DF-46DB-BD41-E129DC0C5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68A80-92C2-F5DD-E7DA-217CBA10AC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AC12E-B399-B5CE-7B77-690A665D19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9515FE-F0F2-4AE8-AA59-AF8E0840268F}" type="datetimeFigureOut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5A9D7A-9D6B-45F7-2B37-474850257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53F2E5D-1A9F-528E-1C93-F9D457F82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648D8-7B26-E1E5-8B6C-AC12651B8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BB4B-6B5E-DBDE-596F-29DDDEEDB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BBFB6F-E547-46F0-ACDF-A6B769097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C36B1D2-04FC-54B1-BF2B-8279F4BB2F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A5C7469-1E7F-1033-F3B6-222C0D033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B9A2B26-CE22-68B6-C17C-9EC938862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109856-BF5A-404E-8BAF-056DE7257370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3" name="Header Placeholder 4">
            <a:extLst>
              <a:ext uri="{FF2B5EF4-FFF2-40B4-BE49-F238E27FC236}">
                <a16:creationId xmlns:a16="http://schemas.microsoft.com/office/drawing/2014/main" id="{9429A757-B81C-F95B-5CD9-C0E07055D31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BC09E37A-E27A-522D-1C8F-B07CC724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9FAE-13F2-4855-9C7A-4BCF5EB23907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CF508469-6447-F680-5219-6909FDC9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3261FA3A-318F-4335-3FA2-9382FD5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B9666C-9B09-4D2C-9761-13F1ACFC7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33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D98C-5449-D376-2821-F3C30BE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4475-B83E-4B79-B891-C406C2FE0F0C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5FD6-7801-5B5E-8D40-B228E951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60FA-125D-F565-14F1-8C62FB44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041C36-0592-42DD-B347-B122EF9EF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4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6F4-015B-7CEA-25B3-3CC590A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B00CA-41AB-42A0-9E68-2C4276552EB7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FF1F-CCD4-08D5-B3FD-6BEBBDC2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4D69-1F1F-50D2-23FF-413BABF6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E5E3BC-A539-4202-974E-F70DD37F2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162-1959-60B7-E5AD-A19A9904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40210-0952-41CA-AF11-DF0EF5EA4429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0E11-8E9F-0833-6E18-14F3FE3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1224-1B49-677F-8687-61357E6B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2C4381-FD6A-4764-B2AB-4718137766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31D2-4244-D81D-1CC1-926E5665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CE7B-C043-4F7C-8745-7536F7747F1A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3E1-E2D2-C777-72BB-3FF3F726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38F6-5D62-4917-12FF-B075A42F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45275A-1A32-4832-AD3B-C0FECA36B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9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D8F5A-6A33-884B-F385-09B7EF59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085C-17D2-47F9-B582-C0033C4F9F2F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5442-D2F3-CBA3-AA05-A40CE98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2737-0298-B51D-C05C-C867E9EC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65F321-AA35-435F-8314-9AAEA3F64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03048-38AC-88F0-7AF5-233A5167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25F1-39CD-403E-9971-124EFFA56849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AF3AC-AEB8-35D6-C8D4-8F5C7809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0DF7-FD52-CAB5-5D70-AA6CB5D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0AC07-DCD4-4C09-A4CD-BC6C4B8EE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56060-35B7-8188-E80D-A0741A4F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A7418-5356-4361-8490-7248AA859669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BFB5-687F-A6A8-FF72-5C14B400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FBA2B-DD35-2C30-3D15-DB8E969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D7EA9C-6EA2-49A7-B4F8-A5B6EE419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44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C550C-FCED-BBC0-76D1-114DACFB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E0459-8D83-42E9-B6E8-9A093FB33A50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6EB3-9E6D-DD4B-038C-994C7480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46ED-8FB2-831C-A76E-345AE6BF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C40745-33F5-4CEA-AD45-F94D4E0F4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3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5064-9ADF-8FB0-F338-80A1005B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2E27-1820-4315-BAF9-2D9E14F67251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EDF34-8422-2576-93E7-A1ABE93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82AD-9BE5-F605-D9FF-D237A2D3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FF3DBF-E36E-4567-A02F-376EB503D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0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62A4ACDF-8EC9-AD85-7674-655696C871CF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0070CFA-5EB7-B689-0694-998E350177C2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8B761785-B632-1C3F-6A50-8483C008B3BE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C7F05457-AB96-E65B-1AD5-E928D7F5FB3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E93FF70-CBDC-4E4A-B133-C0A7D780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55EE-4766-4948-B7F6-F3628D58E9A5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E41DE37-0461-B4E7-4C94-2696FF9E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A6E1FB6-C32F-6ADC-F1AD-44F78FC4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6D6B63-56A6-4EED-99CB-448724800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7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7F584A7-E4D5-3354-B355-DA3B2BE4E211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1E56095-B730-3C68-1A0B-AEBA092C91E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A03EB8E0-78E0-0498-7C4E-4FBB4A2856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5BB736BF-FCF3-6391-68D4-9FB619A940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BF3A86-0625-1FCC-AE32-4CE159389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378B5E-F70D-49C6-A477-94FE7BCC2207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E121087-1504-5BF6-686B-CB6306DCE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B2FB742-203F-21F8-DB68-3F0FE42C0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C1CED26C-C974-4437-8341-5A7B8B0FA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08D44A37-6D0D-64C8-0F7F-270930D8AC81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96631CE-345A-16D6-6231-8E55127CA15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DF9E0FB-00DB-FD90-06D1-752CD8B8289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ews.harvard.edu/gazette/story/2011/09/atransplant-makes-histo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9F8151A-7240-5D64-8E2F-4AE50E14CF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520825"/>
            <a:ext cx="8686800" cy="1143000"/>
          </a:xfrm>
        </p:spPr>
        <p:txBody>
          <a:bodyPr/>
          <a:lstStyle/>
          <a:p>
            <a:pPr algn="ctr" eaLnBrk="1" hangingPunct="1"/>
            <a:br>
              <a:rPr lang="en-IN" altLang="en-US"/>
            </a:br>
            <a:br>
              <a:rPr lang="en-US" altLang="en-US" sz="4000"/>
            </a:br>
            <a:r>
              <a:rPr lang="en-US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organ donation secured system using blockchain</a:t>
            </a:r>
            <a:br>
              <a:rPr lang="en-IN" altLang="en-US" sz="240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sz="2400">
              <a:solidFill>
                <a:srgbClr val="0000CC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A130-3A5F-C9FA-6D6D-9CFC3CC270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2632075"/>
            <a:ext cx="8229600" cy="3124200"/>
          </a:xfrm>
        </p:spPr>
        <p:txBody>
          <a:bodyPr anchor="ctr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>
                <a:latin typeface="Cambria" pitchFamily="18" charset="0"/>
                <a:cs typeface="Times New Roman" pitchFamily="18" charset="0"/>
              </a:rPr>
              <a:t>BATCH  MEMBERS			 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00000000000000000" pitchFamily="82" charset="2"/>
              <a:buNone/>
              <a:defRPr/>
            </a:pPr>
            <a:r>
              <a:rPr lang="en-US" sz="2400" b="1" dirty="0">
                <a:latin typeface="Cambria" pitchFamily="18" charset="0"/>
                <a:cs typeface="Times New Roman" pitchFamily="18" charset="0"/>
              </a:rPr>
              <a:t>	1) DINESHKUMAR M   	(511320205008)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00000000000000000" pitchFamily="82" charset="2"/>
              <a:buNone/>
              <a:defRPr/>
            </a:pPr>
            <a:r>
              <a:rPr lang="en-US" sz="2400" b="1" dirty="0">
                <a:latin typeface="Cambria" pitchFamily="18" charset="0"/>
                <a:cs typeface="Times New Roman" pitchFamily="18" charset="0"/>
              </a:rPr>
              <a:t>	2) JEEVARATHINAM R 	(511320205012)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00000000000000000" pitchFamily="82" charset="2"/>
              <a:buNone/>
              <a:defRPr/>
            </a:pPr>
            <a:r>
              <a:rPr lang="en-US" sz="2400" b="1" dirty="0">
                <a:latin typeface="Cambria" pitchFamily="18" charset="0"/>
                <a:cs typeface="Times New Roman" pitchFamily="18" charset="0"/>
              </a:rPr>
              <a:t>	3) KATHIR SELVAM V   	(511320205302)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00000000000000000" pitchFamily="82" charset="2"/>
              <a:buNone/>
              <a:defRPr/>
            </a:pPr>
            <a:endParaRPr lang="en-US" sz="2400" b="1" dirty="0">
              <a:latin typeface="Cambria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dirty="0">
                <a:latin typeface="Cambria" pitchFamily="18" charset="0"/>
                <a:cs typeface="Times New Roman" pitchFamily="18" charset="0"/>
              </a:rPr>
              <a:t>					</a:t>
            </a:r>
            <a:r>
              <a:rPr lang="en-US" sz="2400" b="1" dirty="0">
                <a:latin typeface="Cambria" pitchFamily="18" charset="0"/>
                <a:cs typeface="Times New Roman" pitchFamily="18" charset="0"/>
              </a:rPr>
              <a:t>Name of the SUPERVISOR</a:t>
            </a:r>
            <a:endParaRPr lang="en-US" sz="2400" b="1" dirty="0">
              <a:latin typeface="Cambri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latin typeface="Cambria" pitchFamily="18" charset="0"/>
              </a:rPr>
              <a:t>				            </a:t>
            </a:r>
            <a:r>
              <a:rPr lang="en-US" sz="2400" b="1" dirty="0" err="1">
                <a:latin typeface="Cambria" pitchFamily="18" charset="0"/>
              </a:rPr>
              <a:t>Mrs.M.Menaka</a:t>
            </a:r>
            <a:r>
              <a:rPr lang="en-US" sz="2400" b="1" dirty="0">
                <a:latin typeface="Cambria" pitchFamily="18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latin typeface="Cambria" pitchFamily="18" charset="0"/>
              </a:rPr>
              <a:t>                                                                                HOD/IT</a:t>
            </a: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44562ED5-DC67-FC5C-CADA-2BF9BD94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7CA7F9-ABEF-4E97-BEDF-90146785117B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8963-020E-9935-F4AD-947F6062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6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pic>
        <p:nvPicPr>
          <p:cNvPr id="15366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46215E7E-9A82-63ED-7D1D-1FB269EA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2250"/>
            <a:ext cx="3733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32AF305E-8128-224E-0AF0-7A2B29D0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D194A12-1556-3219-FD9E-4A30AA09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-434975"/>
            <a:ext cx="8229600" cy="1143000"/>
          </a:xfrm>
        </p:spPr>
        <p:txBody>
          <a:bodyPr/>
          <a:lstStyle/>
          <a:p>
            <a:pPr algn="ctr"/>
            <a:r>
              <a:rPr lang="en-US" altLang="en-US" sz="5400"/>
              <a:t> </a:t>
            </a:r>
            <a:r>
              <a:rPr lang="en-US" altLang="en-US" sz="4400" b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ALGORITHMS </a:t>
            </a:r>
            <a:endParaRPr lang="en-IN" altLang="en-US" sz="4400" b="1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C44C688-5689-A259-665B-C7215645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012825"/>
            <a:ext cx="8288337" cy="5343525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None/>
            </a:pPr>
            <a:r>
              <a:rPr lang="en-US" altLang="en-US" sz="1600"/>
              <a:t>STEP 1: Patients from Various Hospital Request for Organ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None/>
            </a:pPr>
            <a:r>
              <a:rPr lang="en-US" altLang="en-US" sz="1600"/>
              <a:t> STEP2: Donar will  </a:t>
            </a:r>
            <a:r>
              <a:rPr lang="en-US" altLang="en-US" sz="1800"/>
              <a:t>Send</a:t>
            </a:r>
            <a:r>
              <a:rPr lang="en-US" altLang="en-US" sz="1600"/>
              <a:t> the Data Securely with the help  of  Block chain Technology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None/>
            </a:pPr>
            <a:r>
              <a:rPr lang="en-US" altLang="en-US" sz="1600"/>
              <a:t>STEP3:Then Matching will be Done to Check the Donar is Capable to Donate the Organ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None/>
            </a:pPr>
            <a:r>
              <a:rPr lang="en-US" altLang="en-US" sz="1600"/>
              <a:t>STEP4:Finally Organ will be Sent for Delivery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None/>
            </a:pPr>
            <a:r>
              <a:rPr lang="en-US" altLang="en-US" sz="1600"/>
              <a:t>STEP5:It is also </a:t>
            </a:r>
            <a:r>
              <a:rPr lang="en-US" altLang="en-US" sz="1800"/>
              <a:t>Possible</a:t>
            </a:r>
            <a:r>
              <a:rPr lang="en-US" altLang="en-US" sz="1600"/>
              <a:t> to Edit the Details at any Time</a:t>
            </a:r>
            <a:endParaRPr lang="en-IN" altLang="en-US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B9340-2E9F-DFEF-175C-DA806242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BA75A138-4D14-10DB-F5F3-468FB9F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0FFF72-48A1-4C55-9E03-0C2A62FBF256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10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5606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1B5B0621-55FE-54C3-B107-E08BE2E2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B0DD72D-0F49-E617-E539-3E7020F2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434975"/>
            <a:ext cx="8229600" cy="1143000"/>
          </a:xfrm>
        </p:spPr>
        <p:txBody>
          <a:bodyPr/>
          <a:lstStyle/>
          <a:p>
            <a:pPr algn="ctr"/>
            <a:r>
              <a:rPr lang="en-IN" altLang="en-US" sz="4800" b="1">
                <a:solidFill>
                  <a:srgbClr val="0000CC"/>
                </a:solidFill>
              </a:rPr>
              <a:t>REFERENCES</a:t>
            </a:r>
            <a:endParaRPr lang="en-IN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018C084-6834-EA1B-B919-934E3592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8025"/>
            <a:ext cx="8361363" cy="512921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L. A. 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Dajim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 A. Al-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Farras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B. S. Al-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Shahrani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A. A. Al-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Zuraib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R. Merlin Mathew, ‘‘Organ donation decentralized application using blockchain technology,’’ in Proc. 2nd Int. Conf. 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Comput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Appl. Inf. 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(ICCAIS), May 2019, pp. 1–4, 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10.1109/cais.2019.8769459.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A. Powell. (Mar. 18, 2019). A Transplant Makes History. Harvard Gazette. [Online]. Available: 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https://news.harvard.edu/gazette/story/2011/09/atransplant-makes-history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 Organ Donation Facts and Info: Organ Transplants. Accessed: Apr. 18, 2021. [Online]. Available: https://my.clevelandclinic.org/health/ articles/11750-organ-donation-and-transplantation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 (Mar. 21, 2019). Facts and Myths About Transplant. Accessed: Apr. 21, 2021. [Online]. Available: https://www.americantransplant foundation.org/about-transplant/facts-and-myths/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 Organ Procurement and Transplantation Network. Accessed: Apr. 18, 2021. [Online]. Available: https://optn.transplant.hrsa.gov/ resources/ethics/ethical-principles-in-the-allocation-of-</a:t>
            </a:r>
            <a:r>
              <a:rPr lang="en-IN" sz="1800" dirty="0" err="1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humanorgans</a:t>
            </a:r>
            <a:r>
              <a:rPr lang="en-IN" sz="1800" dirty="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I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9ACE3-0DEA-7AA3-0CEA-FE66A7C4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A61D831C-3AB0-B73E-873A-91FDA83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AABF9B-6D1D-4B55-AA24-CBC4371F496A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11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6630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1E97B2C4-D7F9-6173-16CC-D4D159B1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D3E0-86F9-4C1D-389E-7E863AB3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295400"/>
            <a:ext cx="6781800" cy="2133600"/>
          </a:xfrm>
          <a:ln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8000" b="1" dirty="0">
                <a:solidFill>
                  <a:srgbClr val="0000CC"/>
                </a:solidFill>
                <a:latin typeface="Cambria" pitchFamily="18" charset="0"/>
              </a:rPr>
              <a:t>THANK YOU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A82BAB6B-7DE9-C611-E534-D91B2649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7E6701-B695-4AFA-9703-12BEE1E6AB12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12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D8A6798A-F8BE-2BCC-644E-958D371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7000" y="6356350"/>
            <a:ext cx="4191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000CC"/>
                </a:solidFill>
              </a:rPr>
              <a:t>DEPARTMENT OF INFORMATION TECHNOLOGY</a:t>
            </a:r>
          </a:p>
        </p:txBody>
      </p:sp>
      <p:pic>
        <p:nvPicPr>
          <p:cNvPr id="27653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0BF827EB-5031-5A7F-EA6F-42A6FFBF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94B67D4D-9BDA-71DF-3A36-A8836F9E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685800"/>
          </a:xfrm>
        </p:spPr>
        <p:txBody>
          <a:bodyPr/>
          <a:lstStyle/>
          <a:p>
            <a:pPr algn="ctr"/>
            <a:br>
              <a:rPr lang="en-IN" altLang="en-US" sz="4400"/>
            </a:br>
            <a:br>
              <a:rPr lang="en-IN" altLang="en-US" sz="4400"/>
            </a:br>
            <a:br>
              <a:rPr lang="en-IN" altLang="en-US" sz="4400"/>
            </a:br>
            <a:r>
              <a:rPr lang="en-IN" altLang="en-US" sz="4400" b="1">
                <a:solidFill>
                  <a:srgbClr val="0000CC"/>
                </a:solidFill>
              </a:rPr>
              <a:t>LITERATURE SURVEY</a:t>
            </a:r>
            <a:endParaRPr lang="en-US" altLang="en-US" sz="4400" b="1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3E07497-242D-EE81-9A13-80C4BF87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886200" y="6492875"/>
            <a:ext cx="4191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44AAB18D-9C45-9FD8-E51D-E5110ECB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2E84CF-4C2B-49A3-A13A-78F74722A2CB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2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17413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7DCD4E2C-ACB5-2B9D-5114-AA1AE35C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97BD906-BCF8-88DB-4933-25FBEF169B0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391896-E704-D90B-FBFA-0D0E497C4A65}"/>
              </a:ext>
            </a:extLst>
          </p:cNvPr>
          <p:cNvGraphicFramePr>
            <a:graphicFrameLocks noGrp="1"/>
          </p:cNvGraphicFramePr>
          <p:nvPr/>
        </p:nvGraphicFramePr>
        <p:xfrm>
          <a:off x="0" y="673100"/>
          <a:ext cx="9144000" cy="725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3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TITLE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AUTHOR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YEAR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/>
                        <a:t>ADVANTAGE</a:t>
                      </a:r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/>
                        <a:t> DISADVANTAGE</a:t>
                      </a:r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222">
                <a:tc>
                  <a:txBody>
                    <a:bodyPr/>
                    <a:lstStyle/>
                    <a:p>
                      <a:r>
                        <a:rPr lang="en-US" sz="1400" dirty="0"/>
                        <a:t>Organ Donation Decentralized Application Using Blockchain Technology 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Lama </a:t>
                      </a:r>
                      <a:r>
                        <a:rPr lang="en-IN" sz="1400" dirty="0" err="1"/>
                        <a:t>Abdulwahab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Dajim</a:t>
                      </a:r>
                      <a:r>
                        <a:rPr lang="en-IN" sz="1400" dirty="0"/>
                        <a:t>, Sara Ahmed Al-</a:t>
                      </a:r>
                      <a:r>
                        <a:rPr lang="en-IN" sz="1400" dirty="0" err="1"/>
                        <a:t>Farras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 organ</a:t>
                      </a:r>
                      <a:r>
                        <a:rPr lang="en-IN" sz="1400" baseline="0" dirty="0"/>
                        <a:t> donation </a:t>
                      </a:r>
                      <a:r>
                        <a:rPr lang="en-IN" sz="1400" dirty="0"/>
                        <a:t>decentralised app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Operate on a first-in, first-out basis</a:t>
                      </a:r>
                      <a:endParaRPr lang="en-IN" sz="1400" dirty="0"/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858">
                <a:tc>
                  <a:txBody>
                    <a:bodyPr/>
                    <a:lstStyle/>
                    <a:p>
                      <a:r>
                        <a:rPr lang="en-IN" sz="1400" dirty="0"/>
                        <a:t>Blockchain Based Auditable Medical Transaction Scheme for Organ Transplant Services</a:t>
                      </a:r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Gasim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Alandjani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Machine-to-machine (M2M)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These duties include services that make life easier for device owners</a:t>
                      </a:r>
                      <a:endParaRPr lang="en-IN" sz="1400" dirty="0"/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858">
                <a:tc>
                  <a:txBody>
                    <a:bodyPr/>
                    <a:lstStyle/>
                    <a:p>
                      <a:r>
                        <a:rPr lang="en-US" sz="1400" dirty="0"/>
                        <a:t>Creating Organ Donation System with Blockchain Technology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Anmol Soni, </a:t>
                      </a: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S. Ganesh Kumar</a:t>
                      </a:r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 Web-based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 First-in, first-out (FIFO)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 Foundational technology is blockchain</a:t>
                      </a:r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587">
                <a:tc>
                  <a:txBody>
                    <a:bodyPr/>
                    <a:lstStyle/>
                    <a:p>
                      <a:r>
                        <a:rPr lang="en-US" sz="1400" dirty="0"/>
                        <a:t>Conceptual framework for general traceability solution: description and bases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Abdesselam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Bougdira</a:t>
                      </a:r>
                      <a:r>
                        <a:rPr lang="en-IN" sz="1400" dirty="0"/>
                        <a:t>, Abdelaziz </a:t>
                      </a:r>
                      <a:r>
                        <a:rPr lang="en-IN" sz="1400" dirty="0" err="1"/>
                        <a:t>Ahaitouf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Offer a suggested framework for traceability-related purposes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Framework: processes, procedures, data classification, specifications, and goals.</a:t>
                      </a:r>
                      <a:endParaRPr lang="en-IN" sz="1400" dirty="0"/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222">
                <a:tc>
                  <a:txBody>
                    <a:bodyPr/>
                    <a:lstStyle/>
                    <a:p>
                      <a:r>
                        <a:rPr lang="en-US" sz="1400" dirty="0"/>
                        <a:t>Improving the Robustness and Accuracy of Crime Prediction with the Self-Exciting Point Process through Isotropic Triggering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Gabriel Rosser &amp; Tao Cheng</a:t>
                      </a:r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T="45518" marB="4551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Self-exciting point process (SEPP)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Decline in predicted accuracy</a:t>
                      </a:r>
                    </a:p>
                  </a:txBody>
                  <a:tcPr marT="45518" marB="45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89A380E6-D01F-421A-9BB6-75F9DBA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685800"/>
          </a:xfrm>
        </p:spPr>
        <p:txBody>
          <a:bodyPr/>
          <a:lstStyle/>
          <a:p>
            <a:pPr algn="ctr"/>
            <a:br>
              <a:rPr lang="en-IN" altLang="en-US" sz="4400"/>
            </a:br>
            <a:br>
              <a:rPr lang="en-IN" altLang="en-US" sz="4400"/>
            </a:br>
            <a:br>
              <a:rPr lang="en-IN" altLang="en-US" sz="4400"/>
            </a:br>
            <a:r>
              <a:rPr lang="en-IN" altLang="en-US" sz="4400" b="1">
                <a:solidFill>
                  <a:srgbClr val="0000CC"/>
                </a:solidFill>
              </a:rPr>
              <a:t>ABSTRACT</a:t>
            </a:r>
            <a:endParaRPr lang="en-US" altLang="en-US" sz="4400" b="1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4340" name="Footer Placeholder 1">
            <a:extLst>
              <a:ext uri="{FF2B5EF4-FFF2-40B4-BE49-F238E27FC236}">
                <a16:creationId xmlns:a16="http://schemas.microsoft.com/office/drawing/2014/main" id="{571F7457-5DC8-EA1A-A830-97590DBB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886200" y="6492875"/>
            <a:ext cx="4191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3D22B836-D338-2445-A0E6-8BCC41D2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FDB801-3A0A-4FAA-A344-CC4CCF9037F9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3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18437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805E1E54-9BF5-CDDD-6A97-7E4771715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2">
            <a:extLst>
              <a:ext uri="{FF2B5EF4-FFF2-40B4-BE49-F238E27FC236}">
                <a16:creationId xmlns:a16="http://schemas.microsoft.com/office/drawing/2014/main" id="{2D66F77F-1CE3-4650-5239-C1A1EB62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Today’s organ donation and transplantation systems pose different requirements and challenges in terms of registration,donor-recipient matching,organ removal,organ delivery,and transplantation with legal,clinical,ethical,and technical constraints.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374151"/>
                </a:solidFill>
                <a:latin typeface="Söhne"/>
              </a:rPr>
              <a:t>A Private ethereum blockchain-based solution to enable organ donation and transplanation management in a manner that is fully decentralized,secure,traceable,auditable,private,and trustworthy.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374151"/>
                </a:solidFill>
                <a:latin typeface="Söhne"/>
              </a:rPr>
              <a:t>Smart contracts have been developed and six algorithms have been presented along with their implementation, testing, and validation details.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374151"/>
                </a:solidFill>
                <a:latin typeface="Söhne"/>
              </a:rPr>
              <a:t>The performance of the proposed solution has been evaluated through privacy, security, and confidentiality analyses.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374151"/>
                </a:solidFill>
                <a:latin typeface="Söhne"/>
              </a:rPr>
              <a:t>The solution has been compared with existing solutions to assess its effectiveness.</a:t>
            </a:r>
          </a:p>
        </p:txBody>
      </p:sp>
      <p:sp>
        <p:nvSpPr>
          <p:cNvPr id="18439" name="Content Placeholder 1">
            <a:extLst>
              <a:ext uri="{FF2B5EF4-FFF2-40B4-BE49-F238E27FC236}">
                <a16:creationId xmlns:a16="http://schemas.microsoft.com/office/drawing/2014/main" id="{820456F3-A709-891B-DDF0-341DD840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054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0DF8-9387-1F58-7F15-1283B862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800" y="635635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EB480213-D2CF-3111-261E-F0C83EB1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8B6D8E-2496-4CD3-BE59-2B6E344D05A0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4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9460" name="Title 5">
            <a:extLst>
              <a:ext uri="{FF2B5EF4-FFF2-40B4-BE49-F238E27FC236}">
                <a16:creationId xmlns:a16="http://schemas.microsoft.com/office/drawing/2014/main" id="{5AE3005D-7476-2BAB-5C8E-52F84AC4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34975"/>
            <a:ext cx="8229600" cy="1143000"/>
          </a:xfrm>
        </p:spPr>
        <p:txBody>
          <a:bodyPr/>
          <a:lstStyle/>
          <a:p>
            <a:pPr algn="ctr"/>
            <a:r>
              <a:rPr lang="en-US" altLang="en-US" sz="4400" b="1">
                <a:solidFill>
                  <a:srgbClr val="0000CC"/>
                </a:solidFill>
              </a:rPr>
              <a:t>EXISTING SYSTEM</a:t>
            </a:r>
            <a:endParaRPr lang="en-IN" altLang="en-US" sz="4400" b="1">
              <a:solidFill>
                <a:srgbClr val="0000CC"/>
              </a:solidFill>
            </a:endParaRPr>
          </a:p>
        </p:txBody>
      </p:sp>
      <p:pic>
        <p:nvPicPr>
          <p:cNvPr id="19461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BAA3DB5C-4EB8-744D-50B2-2D5F88BE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2">
            <a:extLst>
              <a:ext uri="{FF2B5EF4-FFF2-40B4-BE49-F238E27FC236}">
                <a16:creationId xmlns:a16="http://schemas.microsoft.com/office/drawing/2014/main" id="{D8B0C97C-E3D1-5ED1-A1C5-1F502ECD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04875"/>
            <a:ext cx="7386638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altLang="en-US" sz="200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 donation and transplantation systems pose different requirements and challenges in terms of registration, donor-recipient matching, organ removal, organ delivery, and transplantation with legal, clinical, ethical, and technical constraints.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altLang="en-US" sz="200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organ donation waiting list is a basic requirement for organ allocation.  </a:t>
            </a:r>
            <a:endParaRPr lang="en-IN" altLang="en-US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altLang="en-US" sz="200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Referral for transplantation can be affected by both geographical and socioeconomic factors.</a:t>
            </a:r>
            <a:endParaRPr lang="en-IN" alt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altLang="en-US" sz="200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organ must be in acceptable working conditions with donor-recipient matching, and its removal should not pose a life-threatening risk to the donor.</a:t>
            </a:r>
            <a:endParaRPr lang="en-IN" alt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altLang="en-US" sz="20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2C994A-B64C-6A3F-A5FC-FCE7E71C6F9D}"/>
              </a:ext>
            </a:extLst>
          </p:cNvPr>
          <p:cNvSpPr txBox="1">
            <a:spLocks/>
          </p:cNvSpPr>
          <p:nvPr/>
        </p:nvSpPr>
        <p:spPr>
          <a:xfrm>
            <a:off x="381000" y="838200"/>
            <a:ext cx="82296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1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3F33E-FDE9-19C7-ABAF-5F68ED713136}"/>
              </a:ext>
            </a:extLst>
          </p:cNvPr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/>
          <a:lstStyle/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 </a:t>
            </a:r>
            <a:endParaRPr lang="en-US" sz="2800" b="1" dirty="0">
              <a:latin typeface="+mn-lt"/>
              <a:cs typeface="+mn-cs"/>
            </a:endParaRP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  <a:cs typeface="+mn-cs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600" dirty="0">
              <a:latin typeface="+mn-lt"/>
              <a:cs typeface="+mn-cs"/>
            </a:endParaRPr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6ADE9C80-BA77-418A-D841-C47A97E5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66700"/>
            <a:ext cx="8229600" cy="990600"/>
          </a:xfrm>
        </p:spPr>
        <p:txBody>
          <a:bodyPr/>
          <a:lstStyle/>
          <a:p>
            <a:pPr algn="ctr"/>
            <a:r>
              <a:rPr lang="en-US" altLang="en-US" sz="4400" b="1">
                <a:solidFill>
                  <a:srgbClr val="0000CC"/>
                </a:solidFill>
              </a:rPr>
              <a:t>PROPOSED SYSTEM</a:t>
            </a:r>
            <a:endParaRPr lang="en-IN" altLang="en-US" sz="4400" b="1">
              <a:solidFill>
                <a:srgbClr val="0000CC"/>
              </a:solidFill>
            </a:endParaRPr>
          </a:p>
        </p:txBody>
      </p:sp>
      <p:sp>
        <p:nvSpPr>
          <p:cNvPr id="15366" name="Footer Placeholder 5">
            <a:extLst>
              <a:ext uri="{FF2B5EF4-FFF2-40B4-BE49-F238E27FC236}">
                <a16:creationId xmlns:a16="http://schemas.microsoft.com/office/drawing/2014/main" id="{A46B80A8-212E-5D02-3DC4-572AB0D7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886200" y="6370638"/>
            <a:ext cx="57912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0486" name="Slide Number Placeholder 4">
            <a:extLst>
              <a:ext uri="{FF2B5EF4-FFF2-40B4-BE49-F238E27FC236}">
                <a16:creationId xmlns:a16="http://schemas.microsoft.com/office/drawing/2014/main" id="{67B3F04A-132A-ADEB-DF50-59013C7B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38FC56-CEDF-46EF-BE4F-5CD2E9E89884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5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0487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43F69C14-A321-1D36-3CD1-09B9E626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198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Content Placeholder 8">
            <a:extLst>
              <a:ext uri="{FF2B5EF4-FFF2-40B4-BE49-F238E27FC236}">
                <a16:creationId xmlns:a16="http://schemas.microsoft.com/office/drawing/2014/main" id="{865A2326-BAEA-E7FF-8916-B68DD82F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38200"/>
            <a:ext cx="8229600" cy="502920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altLang="en-US" sz="180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propose a private Ethereum blockchain-based solution that ensures organ donation and transplantation management in a manner that is decentralized, secure, reliable, traceable, auditable, and trustworthy.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altLang="en-US" sz="18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altLang="en-US" sz="180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develop smart contracts that register actors and ensure data provenance through producing events for all the necessary actions that occur during the organ donation and transplantation stages.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altLang="en-US" sz="18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altLang="en-US" sz="1800">
                <a:solidFill>
                  <a:srgbClr val="0D0D0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develop an auto-matching process between the donor and recipient through a smart contract based on certain criteria.</a:t>
            </a:r>
            <a:endParaRPr lang="en-IN" altLang="en-US" sz="18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altLang="en-US" sz="200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8EB828F-F005-C88C-6692-C8E2DFD9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   </a:t>
            </a:r>
            <a:br>
              <a:rPr lang="en-US" altLang="en-US"/>
            </a:br>
            <a:r>
              <a:rPr lang="en-US" altLang="en-US"/>
              <a:t>   MODULES </a:t>
            </a:r>
            <a:endParaRPr lang="en-IN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78D4665-1F42-2D84-179D-77139759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Private Permissioned Ethernum Network </a:t>
            </a:r>
          </a:p>
          <a:p>
            <a:r>
              <a:rPr lang="en-US" altLang="en-US"/>
              <a:t>Blockchain Integration</a:t>
            </a:r>
          </a:p>
          <a:p>
            <a:r>
              <a:rPr lang="en-US" altLang="en-US"/>
              <a:t>Participants Interactions </a:t>
            </a:r>
          </a:p>
          <a:p>
            <a:r>
              <a:rPr lang="en-US" altLang="en-US"/>
              <a:t>Organ Donation</a:t>
            </a:r>
          </a:p>
          <a:p>
            <a:r>
              <a:rPr lang="en-US" altLang="en-US"/>
              <a:t>Organ Transplantation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76B47-777F-0A40-42F6-BDAB4FCF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INFORMATION TECHNOLOGY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8DD051F9-7FC8-DB4C-7D1B-59C801A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2CE1E4-39C4-4FCA-A83D-CD6AB1F127F7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6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1510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2192E8E4-B15F-3BB8-1A84-6FBB6AEA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388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BD58CFB-12E1-8B9E-BD5D-CE976A6F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434975"/>
            <a:ext cx="8229600" cy="1143000"/>
          </a:xfrm>
        </p:spPr>
        <p:txBody>
          <a:bodyPr/>
          <a:lstStyle/>
          <a:p>
            <a:pPr algn="ctr" eaLnBrk="1" fontAlgn="t" hangingPunct="1"/>
            <a:r>
              <a:rPr lang="en-US" altLang="en-US" sz="4400" b="1">
                <a:solidFill>
                  <a:srgbClr val="0000CC"/>
                </a:solidFill>
              </a:rPr>
              <a:t>ARCHITECTURAL DIAGRAM</a:t>
            </a:r>
          </a:p>
        </p:txBody>
      </p:sp>
      <p:sp>
        <p:nvSpPr>
          <p:cNvPr id="16388" name="Footer Placeholder 5">
            <a:extLst>
              <a:ext uri="{FF2B5EF4-FFF2-40B4-BE49-F238E27FC236}">
                <a16:creationId xmlns:a16="http://schemas.microsoft.com/office/drawing/2014/main" id="{D49ADEFD-E8F0-88CC-9609-0D423C7E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733800" y="6399213"/>
            <a:ext cx="5715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F7C11F7-0ADE-CD00-9528-278635C1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02E370-26F0-468C-AC14-720A87AB59CC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7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2533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41164E6B-86DB-DAE0-741C-E168C206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Content Placeholder 1">
            <a:extLst>
              <a:ext uri="{FF2B5EF4-FFF2-40B4-BE49-F238E27FC236}">
                <a16:creationId xmlns:a16="http://schemas.microsoft.com/office/drawing/2014/main" id="{30F6DA02-C48F-CFC6-8389-7A3B40BD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372600" cy="6553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patient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																																								donor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7111EA-3CFC-D668-B125-F0DBDE6D10FE}"/>
              </a:ext>
            </a:extLst>
          </p:cNvPr>
          <p:cNvCxnSpPr/>
          <p:nvPr/>
        </p:nvCxnSpPr>
        <p:spPr>
          <a:xfrm>
            <a:off x="1168400" y="1652588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>
            <a:extLst>
              <a:ext uri="{FF2B5EF4-FFF2-40B4-BE49-F238E27FC236}">
                <a16:creationId xmlns:a16="http://schemas.microsoft.com/office/drawing/2014/main" id="{62AAB06F-7FE7-6F82-4555-FDBAA1C90DB2}"/>
              </a:ext>
            </a:extLst>
          </p:cNvPr>
          <p:cNvSpPr/>
          <p:nvPr/>
        </p:nvSpPr>
        <p:spPr>
          <a:xfrm>
            <a:off x="277813" y="792163"/>
            <a:ext cx="4572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74797-A904-305B-58B9-C5B03A76D61F}"/>
              </a:ext>
            </a:extLst>
          </p:cNvPr>
          <p:cNvSpPr/>
          <p:nvPr/>
        </p:nvSpPr>
        <p:spPr>
          <a:xfrm>
            <a:off x="2514600" y="1471613"/>
            <a:ext cx="13716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Sign up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07107-AC48-8B44-9E7F-96935B67EC02}"/>
              </a:ext>
            </a:extLst>
          </p:cNvPr>
          <p:cNvSpPr/>
          <p:nvPr/>
        </p:nvSpPr>
        <p:spPr>
          <a:xfrm>
            <a:off x="7650163" y="112077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 patient history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022533-BD95-4D5E-04BE-CA97E365835A}"/>
              </a:ext>
            </a:extLst>
          </p:cNvPr>
          <p:cNvCxnSpPr/>
          <p:nvPr/>
        </p:nvCxnSpPr>
        <p:spPr>
          <a:xfrm>
            <a:off x="3581400" y="171608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EA24E5-CBF6-2EAC-3D0C-CBF30B2AA65A}"/>
              </a:ext>
            </a:extLst>
          </p:cNvPr>
          <p:cNvSpPr/>
          <p:nvPr/>
        </p:nvSpPr>
        <p:spPr>
          <a:xfrm>
            <a:off x="4953000" y="1443038"/>
            <a:ext cx="1752600" cy="42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Request organ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8C8C71-74C4-0CEA-22C6-71046AF2827E}"/>
              </a:ext>
            </a:extLst>
          </p:cNvPr>
          <p:cNvCxnSpPr/>
          <p:nvPr/>
        </p:nvCxnSpPr>
        <p:spPr>
          <a:xfrm flipV="1">
            <a:off x="6553200" y="1652588"/>
            <a:ext cx="1066800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6C264A4-6668-BED6-6197-3633F2B75D5C}"/>
              </a:ext>
            </a:extLst>
          </p:cNvPr>
          <p:cNvSpPr/>
          <p:nvPr/>
        </p:nvSpPr>
        <p:spPr>
          <a:xfrm>
            <a:off x="898525" y="2743200"/>
            <a:ext cx="64135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1D5C90-C661-2D82-2AFB-4B98205FCDD3}"/>
              </a:ext>
            </a:extLst>
          </p:cNvPr>
          <p:cNvCxnSpPr/>
          <p:nvPr/>
        </p:nvCxnSpPr>
        <p:spPr>
          <a:xfrm>
            <a:off x="1539875" y="3009900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1DC29B-00EC-10CA-6374-B025D3B5659C}"/>
              </a:ext>
            </a:extLst>
          </p:cNvPr>
          <p:cNvSpPr/>
          <p:nvPr/>
        </p:nvSpPr>
        <p:spPr>
          <a:xfrm>
            <a:off x="2274888" y="2743200"/>
            <a:ext cx="1066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donor request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052039-63B4-69DC-ABBF-2A1F42FE4ADE}"/>
              </a:ext>
            </a:extLst>
          </p:cNvPr>
          <p:cNvCxnSpPr>
            <a:stCxn id="25" idx="3"/>
          </p:cNvCxnSpPr>
          <p:nvPr/>
        </p:nvCxnSpPr>
        <p:spPr>
          <a:xfrm>
            <a:off x="3341688" y="3067050"/>
            <a:ext cx="544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FB9206-2EB7-2F89-59AF-38680EA1DDA1}"/>
              </a:ext>
            </a:extLst>
          </p:cNvPr>
          <p:cNvSpPr/>
          <p:nvPr/>
        </p:nvSpPr>
        <p:spPr>
          <a:xfrm>
            <a:off x="3916363" y="2663825"/>
            <a:ext cx="10366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Make a </a:t>
            </a:r>
            <a:r>
              <a:rPr lang="en-US" dirty="0" err="1"/>
              <a:t>reques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CD1E0-E652-534A-DD33-318554DBE386}"/>
              </a:ext>
            </a:extLst>
          </p:cNvPr>
          <p:cNvCxnSpPr/>
          <p:nvPr/>
        </p:nvCxnSpPr>
        <p:spPr>
          <a:xfrm>
            <a:off x="4954588" y="3067050"/>
            <a:ext cx="9906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4" name="Rounded Rectangle 21503">
            <a:extLst>
              <a:ext uri="{FF2B5EF4-FFF2-40B4-BE49-F238E27FC236}">
                <a16:creationId xmlns:a16="http://schemas.microsoft.com/office/drawing/2014/main" id="{F3BAF757-4C3F-DEF1-AA12-E24ADC2C037A}"/>
              </a:ext>
            </a:extLst>
          </p:cNvPr>
          <p:cNvSpPr/>
          <p:nvPr/>
        </p:nvSpPr>
        <p:spPr>
          <a:xfrm>
            <a:off x="5945188" y="2667000"/>
            <a:ext cx="1065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 history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7EF7235-2C39-713C-2932-ADE1E2B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-439738"/>
            <a:ext cx="8229600" cy="1143001"/>
          </a:xfrm>
        </p:spPr>
        <p:txBody>
          <a:bodyPr/>
          <a:lstStyle/>
          <a:p>
            <a:pPr algn="ctr"/>
            <a:r>
              <a:rPr lang="en-US" altLang="en-US" sz="4400" b="1">
                <a:solidFill>
                  <a:srgbClr val="0000CC"/>
                </a:solidFill>
              </a:rPr>
              <a:t>UML DIAGRAMS</a:t>
            </a:r>
            <a:endParaRPr lang="en-IN" altLang="en-US" sz="5400" b="1">
              <a:solidFill>
                <a:srgbClr val="0000CC"/>
              </a:solidFill>
            </a:endParaRPr>
          </a:p>
        </p:txBody>
      </p:sp>
      <p:pic>
        <p:nvPicPr>
          <p:cNvPr id="23555" name="Content Placeholder 2">
            <a:extLst>
              <a:ext uri="{FF2B5EF4-FFF2-40B4-BE49-F238E27FC236}">
                <a16:creationId xmlns:a16="http://schemas.microsoft.com/office/drawing/2014/main" id="{FBA48ACA-34C5-F904-EA51-6985994536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2413" y="904875"/>
            <a:ext cx="5716587" cy="50482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D542-AA52-6E01-F4B8-C8AE66A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E870E8F9-B8BD-0BEF-A666-CF77F806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D16E93-CE58-4593-B9D5-476CD8F1BB7B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8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3558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27D81C22-9072-3E30-0EB0-DA473AAE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97575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FBE089D-9424-7A1E-D78E-DFFEC24B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-439738"/>
            <a:ext cx="8229600" cy="1143001"/>
          </a:xfrm>
        </p:spPr>
        <p:txBody>
          <a:bodyPr/>
          <a:lstStyle/>
          <a:p>
            <a:pPr algn="ctr"/>
            <a:r>
              <a:rPr lang="en-US" altLang="en-US" sz="4400" b="1">
                <a:solidFill>
                  <a:srgbClr val="0000CC"/>
                </a:solidFill>
              </a:rPr>
              <a:t>UML DIAGRAMS</a:t>
            </a:r>
            <a:endParaRPr lang="en-IN" altLang="en-US" sz="5400" b="1">
              <a:solidFill>
                <a:srgbClr val="0000CC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5CC5-C923-7D77-DC9E-B7023341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CC"/>
                </a:solidFill>
              </a:rPr>
              <a:t>DEPARTMENT OF INFORMATION TECHNOLOGY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5304F82B-C7AA-5EB4-2635-39CD7427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8282DE-D91C-4EA3-A448-C8E32ABD79D0}" type="slidenum">
              <a:rPr lang="en-US" altLang="en-US">
                <a:solidFill>
                  <a:srgbClr val="045C75"/>
                </a:solidFill>
                <a:latin typeface="Constantia" panose="02030602050306030303" pitchFamily="18" charset="0"/>
              </a:rPr>
              <a:pPr/>
              <a:t>9</a:t>
            </a:fld>
            <a:endParaRPr lang="en-US" altLang="en-US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pic>
        <p:nvPicPr>
          <p:cNvPr id="24581" name="Picture 2" descr="C:\Users\EXAMCELL-02\Desktop\New Logo\Kingston - College - Logo B&amp;W.jpg">
            <a:extLst>
              <a:ext uri="{FF2B5EF4-FFF2-40B4-BE49-F238E27FC236}">
                <a16:creationId xmlns:a16="http://schemas.microsoft.com/office/drawing/2014/main" id="{F99005A9-CB00-F24B-9F1A-A91D56F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97575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Content Placeholder 1">
            <a:extLst>
              <a:ext uri="{FF2B5EF4-FFF2-40B4-BE49-F238E27FC236}">
                <a16:creationId xmlns:a16="http://schemas.microsoft.com/office/drawing/2014/main" id="{8EB6A1BA-E48E-8C49-5AEF-A2A5BD3A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1783</TotalTime>
  <Words>986</Words>
  <Application>Microsoft Office PowerPoint</Application>
  <PresentationFormat>On-screen Show (4:3)</PresentationFormat>
  <Paragraphs>123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Centralized organ donation secured system using blockchain </vt:lpstr>
      <vt:lpstr>   LITERATURE SURVEY</vt:lpstr>
      <vt:lpstr>   ABSTRACT</vt:lpstr>
      <vt:lpstr>EXISTING SYSTEM</vt:lpstr>
      <vt:lpstr>PROPOSED SYSTEM</vt:lpstr>
      <vt:lpstr>          MODULES </vt:lpstr>
      <vt:lpstr>ARCHITECTURAL DIAGRAM</vt:lpstr>
      <vt:lpstr>UML DIAGRAMS</vt:lpstr>
      <vt:lpstr>UML DIAGRAMS</vt:lpstr>
      <vt:lpstr> ALGORITHMS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SEARCHABLE HEALTH MONITORING SYSTEM OVER CLOUD A FAST INDEXING SCHEME</dc:title>
  <dc:creator>thambu</dc:creator>
  <cp:lastModifiedBy>yeswanth m</cp:lastModifiedBy>
  <cp:revision>169</cp:revision>
  <dcterms:created xsi:type="dcterms:W3CDTF">2006-08-16T00:00:00Z</dcterms:created>
  <dcterms:modified xsi:type="dcterms:W3CDTF">2024-01-24T08:34:28Z</dcterms:modified>
</cp:coreProperties>
</file>