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2"/>
  </p:notesMasterIdLst>
  <p:sldIdLst>
    <p:sldId id="256" r:id="rId2"/>
    <p:sldId id="285" r:id="rId3"/>
    <p:sldId id="257" r:id="rId4"/>
    <p:sldId id="287" r:id="rId5"/>
    <p:sldId id="261" r:id="rId6"/>
    <p:sldId id="288" r:id="rId7"/>
    <p:sldId id="262" r:id="rId8"/>
    <p:sldId id="263" r:id="rId9"/>
    <p:sldId id="264" r:id="rId10"/>
    <p:sldId id="273" r:id="rId11"/>
    <p:sldId id="297" r:id="rId12"/>
    <p:sldId id="290" r:id="rId13"/>
    <p:sldId id="289" r:id="rId14"/>
    <p:sldId id="295" r:id="rId15"/>
    <p:sldId id="296" r:id="rId16"/>
    <p:sldId id="291" r:id="rId17"/>
    <p:sldId id="292" r:id="rId18"/>
    <p:sldId id="293" r:id="rId19"/>
    <p:sldId id="294" r:id="rId20"/>
    <p:sldId id="279" r:id="rId21"/>
  </p:sldIdLst>
  <p:sldSz cx="9144000" cy="5143500" type="screen16x9"/>
  <p:notesSz cx="6858000" cy="9144000"/>
  <p:embeddedFontLst>
    <p:embeddedFont>
      <p:font typeface="Arvo" panose="020B0604020202020204" charset="0"/>
      <p:regular r:id="rId23"/>
      <p:bold r:id="rId24"/>
      <p:italic r:id="rId25"/>
      <p:boldItalic r:id="rId26"/>
    </p:embeddedFont>
    <p:embeddedFont>
      <p:font typeface="Roboto Condensed" panose="020B0604020202020204" charset="0"/>
      <p:regular r:id="rId27"/>
      <p:bold r:id="rId28"/>
      <p:italic r:id="rId29"/>
      <p:boldItalic r:id="rId30"/>
    </p:embeddedFont>
    <p:embeddedFont>
      <p:font typeface="Roboto Condensed Light" panose="020B0604020202020204" charset="0"/>
      <p:regular r:id="rId31"/>
      <p:bold r:id="rId32"/>
      <p:italic r:id="rId33"/>
      <p:boldItalic r:id="rId34"/>
    </p:embeddedFont>
    <p:embeddedFont>
      <p:font typeface="Verdana" panose="020B060403050404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F663A7-FBE0-4F51-BB46-2E915D6065D8}">
  <a:tblStyle styleId="{DCF663A7-FBE0-4F51-BB46-2E915D6065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3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Shape 103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Shape 104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Shape 10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Shape 10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Shape 10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Shape 10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Shape 109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Shape 110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Shape 11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Shape 11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Shape 11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Shape 11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Shape 11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Shape 11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Shape 11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Shape 11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Shape 16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Shape 16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Shape 16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Shape 172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157396" y="468659"/>
            <a:ext cx="7161551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Text Mining</a:t>
            </a:r>
            <a:endParaRPr sz="8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45E7E1-01DC-49DA-8837-F61FB2A5F7DC}"/>
              </a:ext>
            </a:extLst>
          </p:cNvPr>
          <p:cNvSpPr txBox="1"/>
          <p:nvPr/>
        </p:nvSpPr>
        <p:spPr>
          <a:xfrm>
            <a:off x="1663908" y="2825646"/>
            <a:ext cx="45869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Applied Text Mining in Python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Natural Language Processing Tasks</a:t>
            </a:r>
            <a:endParaRPr dirty="0"/>
          </a:p>
        </p:txBody>
      </p:sp>
      <p:sp>
        <p:nvSpPr>
          <p:cNvPr id="443" name="Shape 443"/>
          <p:cNvSpPr txBox="1">
            <a:spLocks noGrp="1"/>
          </p:cNvSpPr>
          <p:nvPr>
            <p:ph type="body" idx="1"/>
          </p:nvPr>
        </p:nvSpPr>
        <p:spPr>
          <a:xfrm>
            <a:off x="870450" y="1468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0000"/>
                </a:solidFill>
              </a:rPr>
              <a:t>Count #1</a:t>
            </a:r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200" dirty="0"/>
              <a:t>Counting vocabulary of words and sentences using </a:t>
            </a:r>
            <a:r>
              <a:rPr lang="en-US" sz="1200" dirty="0" err="1"/>
              <a:t>len</a:t>
            </a:r>
            <a:r>
              <a:rPr lang="en-US" sz="1200" dirty="0"/>
              <a:t>(text)</a:t>
            </a:r>
            <a:endParaRPr sz="1200" dirty="0"/>
          </a:p>
        </p:txBody>
      </p:sp>
      <p:sp>
        <p:nvSpPr>
          <p:cNvPr id="444" name="Shape 444"/>
          <p:cNvSpPr txBox="1">
            <a:spLocks noGrp="1"/>
          </p:cNvSpPr>
          <p:nvPr>
            <p:ph type="body" idx="2"/>
          </p:nvPr>
        </p:nvSpPr>
        <p:spPr>
          <a:xfrm>
            <a:off x="3233637" y="1468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</a:rPr>
              <a:t>Count #2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Counting unique words in a given text file using len(set(text))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" b="1" dirty="0"/>
          </a:p>
        </p:txBody>
      </p:sp>
      <p:sp>
        <p:nvSpPr>
          <p:cNvPr id="445" name="Shape 445"/>
          <p:cNvSpPr txBox="1">
            <a:spLocks noGrp="1"/>
          </p:cNvSpPr>
          <p:nvPr>
            <p:ph type="body" idx="3"/>
          </p:nvPr>
        </p:nvSpPr>
        <p:spPr>
          <a:xfrm>
            <a:off x="5540650" y="1468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</a:rPr>
              <a:t>Stemming</a:t>
            </a:r>
            <a:endParaRPr b="1" dirty="0">
              <a:solidFill>
                <a:srgbClr val="FF0000"/>
              </a:solidFill>
            </a:endParaRPr>
          </a:p>
          <a:p>
            <a:pPr marL="0" lvl="0" indent="0">
              <a:spcBef>
                <a:spcPts val="1000"/>
              </a:spcBef>
              <a:buNone/>
            </a:pPr>
            <a:r>
              <a:rPr lang="en-IN" sz="1200" dirty="0"/>
              <a:t>Stemmers remove morphological affixes from words, leaving only the word stem</a:t>
            </a:r>
            <a:endParaRPr sz="1200" dirty="0"/>
          </a:p>
        </p:txBody>
      </p:sp>
      <p:sp>
        <p:nvSpPr>
          <p:cNvPr id="446" name="Shape 44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870450" y="2992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</a:rPr>
              <a:t>Lematization</a:t>
            </a:r>
          </a:p>
          <a:p>
            <a:pPr marL="0" lvl="0" indent="0">
              <a:buNone/>
            </a:pPr>
            <a:r>
              <a:rPr lang="en-IN" sz="1200" dirty="0"/>
              <a:t>A very similar operation to stemming is called lemmatizing. The major difference between these is, as you saw earlier, stemming can often create non-existent words, whereas lemmas are actual words.</a:t>
            </a:r>
            <a:endParaRPr sz="1200" b="1" dirty="0"/>
          </a:p>
        </p:txBody>
      </p:sp>
      <p:sp>
        <p:nvSpPr>
          <p:cNvPr id="448" name="Shape 448"/>
          <p:cNvSpPr txBox="1">
            <a:spLocks noGrp="1"/>
          </p:cNvSpPr>
          <p:nvPr>
            <p:ph type="body" idx="2"/>
          </p:nvPr>
        </p:nvSpPr>
        <p:spPr>
          <a:xfrm>
            <a:off x="3233637" y="2992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</a:rPr>
              <a:t>Tokenization</a:t>
            </a:r>
            <a:endParaRPr b="1" dirty="0">
              <a:solidFill>
                <a:srgbClr val="FF0000"/>
              </a:solidFill>
            </a:endParaRPr>
          </a:p>
          <a:p>
            <a:pPr marL="0" lv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IN" sz="1200" dirty="0"/>
              <a:t>Given a character sequence and a defined document unit, tokenization is the task of chopping it up into pieces, called </a:t>
            </a:r>
            <a:r>
              <a:rPr lang="en-IN" sz="1200" i="1" dirty="0"/>
              <a:t>tokens</a:t>
            </a:r>
            <a:r>
              <a:rPr lang="en-IN" sz="1200" dirty="0"/>
              <a:t> , perhaps at the same time throwing away certain characters, such as punctuation</a:t>
            </a:r>
            <a:endParaRPr sz="1200" dirty="0"/>
          </a:p>
        </p:txBody>
      </p:sp>
      <p:sp>
        <p:nvSpPr>
          <p:cNvPr id="449" name="Shape 449"/>
          <p:cNvSpPr txBox="1">
            <a:spLocks noGrp="1"/>
          </p:cNvSpPr>
          <p:nvPr>
            <p:ph type="body" idx="3"/>
          </p:nvPr>
        </p:nvSpPr>
        <p:spPr>
          <a:xfrm>
            <a:off x="5540650" y="2992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</a:rPr>
              <a:t>POS tagging</a:t>
            </a:r>
            <a:endParaRPr b="1" dirty="0">
              <a:solidFill>
                <a:srgbClr val="FF0000"/>
              </a:solidFill>
            </a:endParaRPr>
          </a:p>
          <a:p>
            <a:pPr marL="0" lvl="0" indent="0">
              <a:spcBef>
                <a:spcPts val="1000"/>
              </a:spcBef>
              <a:buNone/>
            </a:pPr>
            <a:r>
              <a:rPr lang="en-IN" sz="1200" dirty="0"/>
              <a:t>A </a:t>
            </a:r>
            <a:r>
              <a:rPr lang="en-IN" sz="1200" b="1" dirty="0"/>
              <a:t>Part-Of-Speech Tagger</a:t>
            </a:r>
            <a:r>
              <a:rPr lang="en-IN" sz="1200" dirty="0"/>
              <a:t> (</a:t>
            </a:r>
            <a:r>
              <a:rPr lang="en-IN" sz="1200" b="1" dirty="0"/>
              <a:t>POS Tagger</a:t>
            </a:r>
            <a:r>
              <a:rPr lang="en-IN" sz="1200" dirty="0"/>
              <a:t>) is a piece of software that reads text in some language and assigns parts of speech to each word (and other token), such as noun, verb, adjective, etc.</a:t>
            </a:r>
            <a:endParaRPr sz="1200" dirty="0"/>
          </a:p>
        </p:txBody>
      </p:sp>
      <p:grpSp>
        <p:nvGrpSpPr>
          <p:cNvPr id="450" name="Shape 450"/>
          <p:cNvGrpSpPr/>
          <p:nvPr/>
        </p:nvGrpSpPr>
        <p:grpSpPr>
          <a:xfrm>
            <a:off x="305070" y="605926"/>
            <a:ext cx="323793" cy="339493"/>
            <a:chOff x="5961125" y="1623900"/>
            <a:chExt cx="427450" cy="448175"/>
          </a:xfrm>
        </p:grpSpPr>
        <p:sp>
          <p:nvSpPr>
            <p:cNvPr id="451" name="Shape 451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212D3-A6CD-42A2-BFD7-AC407F2B9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Speech (POS) Tagging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0FF1C-6DC2-4A90-866F-379C8A446E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CDF746-3473-4544-9786-AC036E8E1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60" y="1790648"/>
            <a:ext cx="6805965" cy="250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701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6A683-2447-4F2A-8D2F-DEA7C020D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Classification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7CDB6-8BC3-4546-967D-AD846952A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598" y="1209600"/>
            <a:ext cx="7659972" cy="2724300"/>
          </a:xfrm>
        </p:spPr>
        <p:txBody>
          <a:bodyPr/>
          <a:lstStyle/>
          <a:p>
            <a:r>
              <a:rPr lang="en-US" dirty="0"/>
              <a:t>Given a set of classes</a:t>
            </a:r>
          </a:p>
          <a:p>
            <a:r>
              <a:rPr lang="en-US" dirty="0"/>
              <a:t>Classification : Assign the correct class label to the given input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448E51-1BB4-422A-8AFE-75D81A3C07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97EEA8-4500-451B-8CBC-42F7A5361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952" y="2204406"/>
            <a:ext cx="5607050" cy="280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759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26639-9216-4764-85FE-A29207AA3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Classification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B2C57-10A8-4F1E-AB82-D34F1AB84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940" y="1605443"/>
            <a:ext cx="3777521" cy="2724300"/>
          </a:xfrm>
        </p:spPr>
        <p:txBody>
          <a:bodyPr/>
          <a:lstStyle/>
          <a:p>
            <a:r>
              <a:rPr lang="en-US" dirty="0"/>
              <a:t>Supervised Learning</a:t>
            </a:r>
          </a:p>
          <a:p>
            <a:pPr>
              <a:buFontTx/>
              <a:buChar char="-"/>
            </a:pPr>
            <a:r>
              <a:rPr lang="en-US" dirty="0"/>
              <a:t>Humans learn from past experiences , machines learn from past instances!</a:t>
            </a:r>
          </a:p>
          <a:p>
            <a:pPr>
              <a:buFontTx/>
              <a:buChar char="-"/>
            </a:pPr>
            <a:r>
              <a:rPr lang="en-US" dirty="0"/>
              <a:t>Learn a classification model on properties(features) and their importance(weights) from labeled instances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0CEBC2-F0E3-4140-828B-DB48279A7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879" y="1986197"/>
            <a:ext cx="4951427" cy="211454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C29014-F2A8-435E-8B31-B6CB02ED12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4136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834AF-16FC-42B6-88A8-51C06149A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Classification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307C8-74F8-4562-953E-462103458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2217" y="1630086"/>
            <a:ext cx="7625834" cy="2724300"/>
          </a:xfrm>
        </p:spPr>
        <p:txBody>
          <a:bodyPr/>
          <a:lstStyle/>
          <a:p>
            <a:r>
              <a:rPr lang="en-US" dirty="0"/>
              <a:t>Examples of Text Classification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A9BDB-89B9-4473-B109-10CD21E640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7912FE-1715-47D9-9DF5-5DD28B11B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92" y="2334735"/>
            <a:ext cx="5512083" cy="211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584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0C648-3861-4DB8-B385-EBE96CAE9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ED0E0-2AA5-4C2B-9F7F-6A2028D5F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294586"/>
            <a:ext cx="7527158" cy="3098512"/>
          </a:xfrm>
        </p:spPr>
        <p:txBody>
          <a:bodyPr/>
          <a:lstStyle/>
          <a:p>
            <a:r>
              <a:rPr lang="en-IN" dirty="0"/>
              <a:t>The process of computationally identifying and categorizing opinions expressed in a piece of text, especially in order to determine whether the writer's attitude towards a particular topic, product, etc. is positive, negative, or neutral.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C3F36B-D5E8-4CFA-83AF-F3E2E43ED6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6EAE16-A658-4EE1-85C4-88BEBC00B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456" y="2901679"/>
            <a:ext cx="4280120" cy="260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527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B4DCE-3A3F-4700-9050-8F0B113A7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BDBDC-D148-48B0-AF20-2180FFA44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6616" y="1438452"/>
            <a:ext cx="7629993" cy="2839140"/>
          </a:xfrm>
        </p:spPr>
        <p:txBody>
          <a:bodyPr/>
          <a:lstStyle/>
          <a:p>
            <a:r>
              <a:rPr lang="en-US" dirty="0"/>
              <a:t>Case Study : Amazon_Unlocked_Mobile.csv</a:t>
            </a:r>
          </a:p>
          <a:p>
            <a:r>
              <a:rPr lang="en-US" dirty="0"/>
              <a:t>Module 1 : sem1.py    - Text Extraction</a:t>
            </a:r>
          </a:p>
          <a:p>
            <a:r>
              <a:rPr lang="en-US" dirty="0"/>
              <a:t>Module 2 : sem2.py    - Text Classification</a:t>
            </a:r>
          </a:p>
          <a:p>
            <a:r>
              <a:rPr lang="en-US" dirty="0"/>
              <a:t>Module 3 : sem3.py    -  Sentiment Analysis</a:t>
            </a:r>
          </a:p>
          <a:p>
            <a:pPr marL="101600" indent="0">
              <a:buNone/>
            </a:pPr>
            <a:r>
              <a:rPr lang="en-US" dirty="0"/>
              <a:t>	</a:t>
            </a:r>
          </a:p>
          <a:p>
            <a:pPr marL="101600" indent="0">
              <a:buNone/>
            </a:pPr>
            <a:endParaRPr lang="en-US" dirty="0"/>
          </a:p>
          <a:p>
            <a:pPr marL="101600" indent="0">
              <a:buNone/>
            </a:pPr>
            <a:r>
              <a:rPr lang="en-US" sz="1600" dirty="0" err="1"/>
              <a:t>SciKIT</a:t>
            </a:r>
            <a:r>
              <a:rPr lang="en-US" sz="1600" dirty="0"/>
              <a:t> : </a:t>
            </a:r>
            <a:r>
              <a:rPr lang="en-IN" sz="1600" dirty="0"/>
              <a:t>classification, regression and clustering algorithms .</a:t>
            </a:r>
          </a:p>
          <a:p>
            <a:pPr marL="101600" indent="0">
              <a:buNone/>
            </a:pPr>
            <a:r>
              <a:rPr lang="en-IN" sz="1600" dirty="0"/>
              <a:t>NumPy : support for large, multi-dimensional arrays and matrices .</a:t>
            </a:r>
          </a:p>
          <a:p>
            <a:pPr marL="101600" indent="0">
              <a:buNone/>
            </a:pPr>
            <a:r>
              <a:rPr lang="en-IN" sz="1600" dirty="0"/>
              <a:t>SciPy : for scientific computing and technical computing .</a:t>
            </a:r>
          </a:p>
          <a:p>
            <a:pPr marL="101600" indent="0">
              <a:buNone/>
            </a:pPr>
            <a:endParaRPr lang="en-IN" sz="1600" dirty="0"/>
          </a:p>
          <a:p>
            <a:pPr marL="10160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147581-EC9B-4F0B-B24A-28302094FB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276216-CB48-4126-83A7-AC912E924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035" y="2122104"/>
            <a:ext cx="1466850" cy="828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CCE1C2-8215-432A-A0A0-345CB554B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526" y="3210151"/>
            <a:ext cx="1017041" cy="9554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7271BE-1F59-438D-979F-C05F0137F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675" y="834032"/>
            <a:ext cx="1905000" cy="1028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DCD4E6-959E-487B-A4F4-415B0D31AE32}"/>
              </a:ext>
            </a:extLst>
          </p:cNvPr>
          <p:cNvSpPr txBox="1"/>
          <p:nvPr/>
        </p:nvSpPr>
        <p:spPr>
          <a:xfrm>
            <a:off x="7087460" y="3457019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SciPy</a:t>
            </a:r>
          </a:p>
        </p:txBody>
      </p:sp>
    </p:spTree>
    <p:extLst>
      <p:ext uri="{BB962C8B-B14F-4D97-AF65-F5344CB8AC3E}">
        <p14:creationId xmlns:p14="http://schemas.microsoft.com/office/powerpoint/2010/main" val="3287275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693D0-0E8D-471C-A8F0-A6EB41EED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Merits of Text Mining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AD6A7-F5CE-4996-B360-B2A85F3DF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4" y="1537988"/>
            <a:ext cx="7542741" cy="2724300"/>
          </a:xfrm>
        </p:spPr>
        <p:txBody>
          <a:bodyPr/>
          <a:lstStyle/>
          <a:p>
            <a:r>
              <a:rPr lang="en-US" dirty="0"/>
              <a:t>Database limits itself to Storage of less Information whereas Text Mining overcomes this limitation.</a:t>
            </a:r>
          </a:p>
          <a:p>
            <a:r>
              <a:rPr lang="en-US" dirty="0"/>
              <a:t>Extraction of relevant Information and Relationships from Natural Documents.</a:t>
            </a:r>
          </a:p>
          <a:p>
            <a:r>
              <a:rPr lang="en-US" dirty="0"/>
              <a:t>Extraction of Information from Un-structured or Semi-structured Documents</a:t>
            </a:r>
          </a:p>
          <a:p>
            <a:r>
              <a:rPr lang="en-US" dirty="0"/>
              <a:t>Minimizes human effort(on consuming text data)</a:t>
            </a:r>
          </a:p>
          <a:p>
            <a:r>
              <a:rPr lang="en-US" dirty="0"/>
              <a:t>Supplies knowledge for optimal decision making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7A981A-BC1F-4235-958F-EC3A709B4E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96231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83D82-A4EB-4A5A-AE8B-73ADCCA10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Demerits of Text Mining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B89E5-A977-49C5-AE57-96A6FB619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537988"/>
            <a:ext cx="7437810" cy="2724300"/>
          </a:xfrm>
        </p:spPr>
        <p:txBody>
          <a:bodyPr/>
          <a:lstStyle/>
          <a:p>
            <a:r>
              <a:rPr lang="en-US" dirty="0"/>
              <a:t>Requires Initial Learned Information System for Initial Extraction.</a:t>
            </a:r>
          </a:p>
          <a:p>
            <a:r>
              <a:rPr lang="en-US" dirty="0"/>
              <a:t>Suitable programs needed to be defined to Analyze Text from Mining Knowledge or Information.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8BEBE0-B146-42F9-970B-2C125AD162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79222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6F66F-95AE-494D-ADCA-1E912E88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Text Mining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77E66-4BF2-42DF-9702-EAD16249A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5728" y="1558850"/>
            <a:ext cx="7362859" cy="2724300"/>
          </a:xfrm>
        </p:spPr>
        <p:txBody>
          <a:bodyPr/>
          <a:lstStyle/>
          <a:p>
            <a:r>
              <a:rPr lang="en-US" sz="1700" dirty="0"/>
              <a:t>Analysis of Market Trends</a:t>
            </a:r>
          </a:p>
          <a:p>
            <a:r>
              <a:rPr lang="en-US" sz="1700" dirty="0"/>
              <a:t>Analysis and Screening of Junk Emails</a:t>
            </a:r>
          </a:p>
          <a:p>
            <a:r>
              <a:rPr lang="en-US" sz="1700" dirty="0"/>
              <a:t>Customer Profile Analysis</a:t>
            </a:r>
          </a:p>
          <a:p>
            <a:r>
              <a:rPr lang="en-US" sz="1700" dirty="0"/>
              <a:t>Trend Analysis</a:t>
            </a:r>
          </a:p>
          <a:p>
            <a:r>
              <a:rPr lang="en-US" sz="1700" dirty="0"/>
              <a:t>Information filtering and routing</a:t>
            </a:r>
          </a:p>
          <a:p>
            <a:r>
              <a:rPr lang="en-US" sz="1700" dirty="0"/>
              <a:t>Event tracks</a:t>
            </a:r>
          </a:p>
          <a:p>
            <a:r>
              <a:rPr lang="en-US" sz="1700" dirty="0"/>
              <a:t>News stories Classification</a:t>
            </a:r>
          </a:p>
          <a:p>
            <a:r>
              <a:rPr lang="en-US" sz="1700" dirty="0"/>
              <a:t>Web search etc.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08B6DA-7697-4844-85A5-5FDED95CDD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90444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EE3E1-BF89-410B-B5FD-6C0C3EB2F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Text Mining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67838-95FF-4346-9A29-20B3B3DC22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 is everywhere!</a:t>
            </a:r>
          </a:p>
          <a:p>
            <a:pPr marL="10160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90702-4AC1-4D02-9AAC-67A45238662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396122" y="1537988"/>
            <a:ext cx="4553005" cy="2724300"/>
          </a:xfrm>
        </p:spPr>
        <p:txBody>
          <a:bodyPr/>
          <a:lstStyle/>
          <a:p>
            <a:r>
              <a:rPr lang="en-US" dirty="0"/>
              <a:t>Text data is growing fast!</a:t>
            </a:r>
          </a:p>
          <a:p>
            <a:pPr>
              <a:buFontTx/>
              <a:buChar char="-"/>
            </a:pPr>
            <a:r>
              <a:rPr lang="en-US" dirty="0"/>
              <a:t>Data continues to grow exponentially</a:t>
            </a:r>
          </a:p>
          <a:p>
            <a:pPr marL="101600" indent="0">
              <a:buNone/>
            </a:pPr>
            <a:r>
              <a:rPr lang="en-US" dirty="0"/>
              <a:t>        - Estimated to be 2.5 million TB a day</a:t>
            </a:r>
          </a:p>
          <a:p>
            <a:pPr marL="101600" indent="0">
              <a:buNone/>
            </a:pPr>
            <a:r>
              <a:rPr lang="en-US" dirty="0"/>
              <a:t>        - Grows to 40 billion TB by 2020</a:t>
            </a:r>
          </a:p>
          <a:p>
            <a:pPr marL="101600" indent="0">
              <a:buNone/>
            </a:pPr>
            <a:endParaRPr lang="en-US" dirty="0"/>
          </a:p>
          <a:p>
            <a:pPr marL="101600" indent="0">
              <a:buNone/>
            </a:pPr>
            <a:r>
              <a:rPr lang="en-US" dirty="0"/>
              <a:t>* About 80% of all data is estimated to be    	unstructured data</a:t>
            </a:r>
          </a:p>
          <a:p>
            <a:pPr marL="101600" indent="0">
              <a:buNone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3DB63-3FA9-4840-AF71-A4A7478AA7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AD9B140-9870-4D6F-9697-FDD87C3C4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28" y="2175006"/>
            <a:ext cx="927148" cy="100335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A51E2AA-89EA-48A7-AD58-1BD2935EA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275" y="3502488"/>
            <a:ext cx="895396" cy="90174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312F049-FF79-43D8-B98F-70DAC00404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545" y="2244860"/>
            <a:ext cx="1505027" cy="86364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8460204-0FDF-4741-A528-4BEF5D5007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6041" y="2086101"/>
            <a:ext cx="1219263" cy="118116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E23A660-75B1-49A2-A852-C94BAE4EE9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5018" y="3502488"/>
            <a:ext cx="1130358" cy="97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428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503" name="Shape 503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F9800"/>
                </a:solidFill>
              </a:rPr>
              <a:t>THANKS!</a:t>
            </a:r>
            <a:endParaRPr sz="6000" dirty="0">
              <a:solidFill>
                <a:srgbClr val="FF9800"/>
              </a:solidFill>
            </a:endParaRPr>
          </a:p>
        </p:txBody>
      </p:sp>
      <p:grpSp>
        <p:nvGrpSpPr>
          <p:cNvPr id="505" name="Shape 505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6" name="Shape 50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Text Mining?</a:t>
            </a:r>
            <a:endParaRPr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460654" y="1399481"/>
            <a:ext cx="7157345" cy="17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FF9800"/>
              </a:solidFill>
            </a:endParaRPr>
          </a:p>
          <a:p>
            <a:pPr marL="285750" lvl="0" indent="-28575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sz="1800" dirty="0"/>
              <a:t>Turn text data into high-quality information or actionable knowledge</a:t>
            </a:r>
          </a:p>
          <a:p>
            <a:pPr marL="285750" lvl="0" indent="-285750">
              <a:buClr>
                <a:schemeClr val="dk1"/>
              </a:buClr>
              <a:buSzPts val="1100"/>
              <a:buFontTx/>
              <a:buChar char="-"/>
            </a:pPr>
            <a:r>
              <a:rPr lang="en-US" sz="1800" dirty="0"/>
              <a:t>Find / Identify / Extract relevant information from text</a:t>
            </a:r>
          </a:p>
          <a:p>
            <a:pPr marL="285750" indent="-285750">
              <a:buClr>
                <a:schemeClr val="dk1"/>
              </a:buClr>
              <a:buSzPts val="1100"/>
              <a:buFontTx/>
              <a:buChar char="-"/>
            </a:pPr>
            <a:r>
              <a:rPr lang="en-US" sz="1800" dirty="0"/>
              <a:t>Parse text</a:t>
            </a:r>
          </a:p>
          <a:p>
            <a:pPr marL="285750" lvl="0" indent="-28575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sz="1800" dirty="0"/>
              <a:t>Classify text documents</a:t>
            </a:r>
          </a:p>
          <a:p>
            <a:pPr marL="285750" lvl="0" indent="-28575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sz="1800" dirty="0"/>
              <a:t>Search for relevant text documents</a:t>
            </a:r>
          </a:p>
          <a:p>
            <a:pPr marL="285750" lvl="0" indent="-28575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sz="1800" dirty="0"/>
              <a:t>Sentiment Analysis</a:t>
            </a:r>
          </a:p>
          <a:p>
            <a:pPr marL="285750" lvl="0" indent="-28575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sz="1800" dirty="0"/>
              <a:t>Topic Modelling</a:t>
            </a:r>
          </a:p>
          <a:p>
            <a:pPr marL="285750" lvl="0" indent="-28575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lang="en-US" sz="1800" dirty="0"/>
          </a:p>
          <a:p>
            <a:pPr marL="285750" lvl="0" indent="-28575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lang="en-US" sz="1800" dirty="0"/>
          </a:p>
          <a:p>
            <a:pPr marL="285750" lvl="0" indent="-28575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lang="en-US" sz="1800" dirty="0"/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CE634A01-8F31-4179-A8AB-A914B7637C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695" y="2639894"/>
            <a:ext cx="3005068" cy="16244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12730-C280-4C35-8486-BF3986BF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Text in Python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24513-E0BB-4671-82E0-6ADBAA8CF3F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47338" y="1298146"/>
            <a:ext cx="3683575" cy="2724300"/>
          </a:xfrm>
        </p:spPr>
        <p:txBody>
          <a:bodyPr/>
          <a:lstStyle/>
          <a:p>
            <a:pPr marL="101600" indent="0">
              <a:buNone/>
            </a:pPr>
            <a:r>
              <a:rPr lang="en-US" dirty="0"/>
              <a:t>String Operations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3B807-ECCF-4448-93FB-00F8940182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9A5E3B-E8ED-4B26-A432-D436A1EE5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38" y="2066658"/>
            <a:ext cx="7025930" cy="25893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F1629B-D567-4072-BD6A-D050C4449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583" y="1457062"/>
            <a:ext cx="2627684" cy="18987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00497D-6242-4DB4-A7B1-D29A57A31C0F}"/>
              </a:ext>
            </a:extLst>
          </p:cNvPr>
          <p:cNvSpPr txBox="1"/>
          <p:nvPr/>
        </p:nvSpPr>
        <p:spPr>
          <a:xfrm>
            <a:off x="6393583" y="1118536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Operations</a:t>
            </a:r>
          </a:p>
        </p:txBody>
      </p:sp>
    </p:spTree>
    <p:extLst>
      <p:ext uri="{BB962C8B-B14F-4D97-AF65-F5344CB8AC3E}">
        <p14:creationId xmlns:p14="http://schemas.microsoft.com/office/powerpoint/2010/main" val="4116300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711607" y="357062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Regular Expressions</a:t>
            </a:r>
            <a:endParaRPr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151025" y="2241966"/>
            <a:ext cx="7677653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Bef>
                <a:spcPts val="1000"/>
              </a:spcBef>
            </a:pPr>
            <a:r>
              <a:rPr lang="en-IN" dirty="0"/>
              <a:t>A </a:t>
            </a:r>
            <a:r>
              <a:rPr lang="en-IN" i="1" dirty="0"/>
              <a:t>regular expression</a:t>
            </a:r>
            <a:r>
              <a:rPr lang="en-IN" dirty="0"/>
              <a:t> is a special sequence of characters that helps you match or find other strings or sets of strings, using a specialized syntax held in a pattern</a:t>
            </a:r>
            <a:r>
              <a:rPr lang="en" dirty="0"/>
              <a:t>And some text</a:t>
            </a:r>
          </a:p>
          <a:p>
            <a:r>
              <a:rPr lang="en-IN" dirty="0"/>
              <a:t>For instance, a regular expression could tell a program to search for specific text from the string and then to print out the result accordingly. Expression can include</a:t>
            </a:r>
          </a:p>
          <a:p>
            <a:pPr marL="76200" indent="0">
              <a:buNone/>
            </a:pPr>
            <a:r>
              <a:rPr lang="en-IN" dirty="0"/>
              <a:t>	</a:t>
            </a:r>
            <a:r>
              <a:rPr lang="en-IN" sz="1600" dirty="0"/>
              <a:t>-Text matching        -Branching</a:t>
            </a:r>
          </a:p>
          <a:p>
            <a:pPr marL="76200" indent="0">
              <a:buNone/>
            </a:pPr>
            <a:r>
              <a:rPr lang="en-IN" sz="1600" dirty="0"/>
              <a:t>	-Repetition	              -Pattern-composition etc</a:t>
            </a:r>
          </a:p>
          <a:p>
            <a:pPr marL="76200" indent="0">
              <a:buNone/>
            </a:pPr>
            <a:r>
              <a:rPr lang="en-IN" sz="1600" dirty="0"/>
              <a:t>		</a:t>
            </a:r>
            <a:endParaRPr lang="en" dirty="0"/>
          </a:p>
          <a:p>
            <a:pPr lvl="0">
              <a:spcBef>
                <a:spcPts val="1000"/>
              </a:spcBef>
            </a:pPr>
            <a:endParaRPr dirty="0"/>
          </a:p>
          <a:p>
            <a:pPr marL="0" lv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39" name="Shape 239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33ED313-5D2E-49E3-B3D1-F5B91AC7A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807" y="590918"/>
            <a:ext cx="5253495" cy="31270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CEF31-98D3-4A3A-B8BD-CC14AB5CA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modules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D46F9-CC8B-4166-A91B-1CC469709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075" y="1448047"/>
            <a:ext cx="3378300" cy="2724300"/>
          </a:xfrm>
        </p:spPr>
        <p:txBody>
          <a:bodyPr/>
          <a:lstStyle/>
          <a:p>
            <a:r>
              <a:rPr lang="en-US" dirty="0"/>
              <a:t>Pandas</a:t>
            </a:r>
          </a:p>
          <a:p>
            <a:pPr marL="101600" indent="0">
              <a:buNone/>
            </a:pPr>
            <a:r>
              <a:rPr lang="en-IN" dirty="0"/>
              <a:t>- A software library written for    the Python programming language for data manipulation and analysis. </a:t>
            </a:r>
          </a:p>
          <a:p>
            <a:pPr marL="101600" indent="0">
              <a:buNone/>
            </a:pPr>
            <a:r>
              <a:rPr lang="en-IN" dirty="0"/>
              <a:t>- In particular, it offers data structures and operations for manipulating numerical tables and time series.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D5CD72-B38E-41A3-82D7-32462AE745A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239700" y="1448047"/>
            <a:ext cx="3378300" cy="2724300"/>
          </a:xfrm>
        </p:spPr>
        <p:txBody>
          <a:bodyPr/>
          <a:lstStyle/>
          <a:p>
            <a:r>
              <a:rPr lang="en-US" dirty="0"/>
              <a:t>Regex</a:t>
            </a:r>
          </a:p>
          <a:p>
            <a:pPr marL="101600" indent="0">
              <a:buNone/>
            </a:pPr>
            <a:r>
              <a:rPr lang="en-IN" dirty="0"/>
              <a:t>- This module provides regular expression matching operations</a:t>
            </a:r>
          </a:p>
          <a:p>
            <a:pPr marL="101600" indent="0">
              <a:buNone/>
            </a:pPr>
            <a:r>
              <a:rPr lang="en-IN" dirty="0"/>
              <a:t>- A regular expression (or RE) specifies a set of strings that matches it; the functions in this module let you check if a particular string matches a given regular expression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CEBD8F-987F-4ACC-A5D8-F7035E5180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51647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50"/>
            <a:ext cx="556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rgbClr val="FF9800"/>
                </a:solidFill>
              </a:rPr>
              <a:t>Natural Language Processing</a:t>
            </a:r>
            <a:endParaRPr sz="7200" dirty="0">
              <a:solidFill>
                <a:srgbClr val="FF9800"/>
              </a:solidFill>
            </a:endParaRPr>
          </a:p>
        </p:txBody>
      </p:sp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B28FF1-21DB-4A68-9E50-513707D35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1158" y="269038"/>
            <a:ext cx="4655445" cy="349158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335514" y="1537988"/>
            <a:ext cx="7282486" cy="2996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Any computation , manipulation of natural language</a:t>
            </a:r>
          </a:p>
          <a:p>
            <a:pPr marL="342900" lvl="0" indent="-342900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Natural languages evolve</a:t>
            </a:r>
          </a:p>
          <a:p>
            <a:pPr marL="800100" lvl="1" indent="-342900">
              <a:spcBef>
                <a:spcPts val="600"/>
              </a:spcBef>
              <a:buFontTx/>
              <a:buChar char="-"/>
            </a:pPr>
            <a:r>
              <a:rPr lang="en-US" dirty="0"/>
              <a:t>New words get added</a:t>
            </a:r>
          </a:p>
          <a:p>
            <a:pPr marL="800100" lvl="1" indent="-342900">
              <a:spcBef>
                <a:spcPts val="600"/>
              </a:spcBef>
              <a:buFontTx/>
              <a:buChar char="-"/>
            </a:pPr>
            <a:r>
              <a:rPr lang="en-US" dirty="0"/>
              <a:t>Old words lose popularity</a:t>
            </a:r>
          </a:p>
          <a:p>
            <a:pPr marL="800100" lvl="1" indent="-342900">
              <a:spcBef>
                <a:spcPts val="600"/>
              </a:spcBef>
              <a:buFontTx/>
              <a:buChar char="-"/>
            </a:pPr>
            <a:r>
              <a:rPr lang="en-US" dirty="0"/>
              <a:t>Meanings of words change</a:t>
            </a:r>
          </a:p>
          <a:p>
            <a:pPr marL="800100" lvl="1" indent="-342900">
              <a:spcBef>
                <a:spcPts val="600"/>
              </a:spcBef>
              <a:buFontTx/>
              <a:buChar char="-"/>
            </a:pPr>
            <a:r>
              <a:rPr lang="en-US" dirty="0"/>
              <a:t>Language rules themselves may change </a:t>
            </a:r>
            <a:endParaRPr dirty="0"/>
          </a:p>
        </p:txBody>
      </p:sp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Natural Language Processing ?</a:t>
            </a:r>
            <a:endParaRPr dirty="0"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71" name="Shape 271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Shape 27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ABB7D8D-F718-43F0-8E98-973E777EA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194" y="2316120"/>
            <a:ext cx="2417049" cy="181861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can Natural Language Processing do?</a:t>
            </a:r>
            <a:endParaRPr dirty="0"/>
          </a:p>
        </p:txBody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2915587" y="1396318"/>
            <a:ext cx="7480908" cy="19326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Counting words , counting frequency of words</a:t>
            </a:r>
          </a:p>
          <a:p>
            <a:pPr marL="285750" lvl="0" indent="-285750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Finding sentence boundaries</a:t>
            </a:r>
          </a:p>
          <a:p>
            <a:pPr marL="285750" lvl="0" indent="-285750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Parts of Speech (POS) tagging</a:t>
            </a:r>
          </a:p>
          <a:p>
            <a:pPr marL="285750" lvl="0" indent="-285750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Parsing the sentence structure</a:t>
            </a:r>
          </a:p>
          <a:p>
            <a:pPr marL="285750" lvl="0" indent="-285750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Identifying semantic roles</a:t>
            </a:r>
            <a:endParaRPr dirty="0"/>
          </a:p>
        </p:txBody>
      </p:sp>
      <p:sp>
        <p:nvSpPr>
          <p:cNvPr id="287" name="Shape 28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88" name="Shape 28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89" name="Shape 28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69ADF32C-BFC9-4C9E-97BA-EFD1B1DD8507}"/>
              </a:ext>
            </a:extLst>
          </p:cNvPr>
          <p:cNvSpPr txBox="1">
            <a:spLocks/>
          </p:cNvSpPr>
          <p:nvPr/>
        </p:nvSpPr>
        <p:spPr>
          <a:xfrm>
            <a:off x="254833" y="1427009"/>
            <a:ext cx="2833141" cy="27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▰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-US" dirty="0"/>
              <a:t>NLTK: Natural Language Toolkit</a:t>
            </a:r>
          </a:p>
          <a:p>
            <a:r>
              <a:rPr lang="en-US" dirty="0"/>
              <a:t>Open source library in Python</a:t>
            </a:r>
          </a:p>
          <a:p>
            <a:r>
              <a:rPr lang="en-US" dirty="0"/>
              <a:t>Has support for most NLP tasks</a:t>
            </a:r>
          </a:p>
          <a:p>
            <a:r>
              <a:rPr lang="en-US" dirty="0"/>
              <a:t>Also provides access to numerous text corpora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044E25-1B80-40C4-92F8-5DE41CE21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500" y="1946575"/>
            <a:ext cx="2510999" cy="247407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667</Words>
  <Application>Microsoft Office PowerPoint</Application>
  <PresentationFormat>On-screen Show (16:9)</PresentationFormat>
  <Paragraphs>130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Roboto Condensed</vt:lpstr>
      <vt:lpstr>Arial</vt:lpstr>
      <vt:lpstr>Verdana</vt:lpstr>
      <vt:lpstr>Roboto Condensed Light</vt:lpstr>
      <vt:lpstr>Arvo</vt:lpstr>
      <vt:lpstr>Salerio template</vt:lpstr>
      <vt:lpstr>Text Mining</vt:lpstr>
      <vt:lpstr>Introduction to Text Mining</vt:lpstr>
      <vt:lpstr>What is Text Mining?</vt:lpstr>
      <vt:lpstr>Handling Text in Python </vt:lpstr>
      <vt:lpstr>Regular Expressions</vt:lpstr>
      <vt:lpstr>Python modules</vt:lpstr>
      <vt:lpstr>Natural Language Processing</vt:lpstr>
      <vt:lpstr>What is Natural Language Processing ?</vt:lpstr>
      <vt:lpstr>What can Natural Language Processing do?</vt:lpstr>
      <vt:lpstr>Natural Language Processing Tasks</vt:lpstr>
      <vt:lpstr>Parts of Speech (POS) Tagging</vt:lpstr>
      <vt:lpstr>Text Classification</vt:lpstr>
      <vt:lpstr>Supervised Classification</vt:lpstr>
      <vt:lpstr>Text Classification</vt:lpstr>
      <vt:lpstr>Sentiment Analysis</vt:lpstr>
      <vt:lpstr>Case Study Demo</vt:lpstr>
      <vt:lpstr>Merits of Text Mining </vt:lpstr>
      <vt:lpstr>Demerits of Text Mining</vt:lpstr>
      <vt:lpstr>Applications of Text Mining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Mining</dc:title>
  <cp:lastModifiedBy>Yeswanth Aluri</cp:lastModifiedBy>
  <cp:revision>42</cp:revision>
  <dcterms:modified xsi:type="dcterms:W3CDTF">2018-06-29T06:05:32Z</dcterms:modified>
</cp:coreProperties>
</file>