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87" r:id="rId3"/>
    <p:sldId id="276" r:id="rId4"/>
    <p:sldId id="289" r:id="rId5"/>
    <p:sldId id="302" r:id="rId6"/>
    <p:sldId id="300" r:id="rId7"/>
    <p:sldId id="312" r:id="rId8"/>
    <p:sldId id="301" r:id="rId9"/>
    <p:sldId id="305" r:id="rId10"/>
    <p:sldId id="306" r:id="rId11"/>
    <p:sldId id="307" r:id="rId12"/>
    <p:sldId id="297" r:id="rId13"/>
    <p:sldId id="303" r:id="rId14"/>
    <p:sldId id="296" r:id="rId15"/>
    <p:sldId id="298" r:id="rId16"/>
    <p:sldId id="308" r:id="rId17"/>
    <p:sldId id="3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FD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BB73-276C-4D2B-B591-96DDD46AC1C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1739A-FFB1-4E2E-823C-F2059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6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3A7F-7703-4DDF-9418-D31018A94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8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8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85EB53-D041-4A9A-8C33-A93E2A4FD9D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3CFF5D7-9819-4175-A5E8-C631F120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gscom.blogspot.com/2017/08/aplicaciones-para-fortalecer-el-proces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ookerstudio.google.com/reporting/9f8019e6-a18e-48d9-b41a-647ddfa5513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9CC4-20D9-487B-9545-E0FF053D4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707" y="2077613"/>
            <a:ext cx="7315200" cy="199334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Tic-Tac-Toe Using Alpha-Beta Pruning</a:t>
            </a:r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A4F9EAFE-A58D-4FF1-B84D-9706ECF0A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315" y="2217579"/>
            <a:ext cx="2818685" cy="2818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6238B-7F88-4385-A9C3-1B8562A961C8}"/>
              </a:ext>
            </a:extLst>
          </p:cNvPr>
          <p:cNvSpPr txBox="1"/>
          <p:nvPr/>
        </p:nvSpPr>
        <p:spPr>
          <a:xfrm>
            <a:off x="5118266" y="4389933"/>
            <a:ext cx="255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Yeswanth</a:t>
            </a:r>
          </a:p>
        </p:txBody>
      </p:sp>
    </p:spTree>
    <p:extLst>
      <p:ext uri="{BB962C8B-B14F-4D97-AF65-F5344CB8AC3E}">
        <p14:creationId xmlns:p14="http://schemas.microsoft.com/office/powerpoint/2010/main" val="25784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30629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TIC|TAC|TOE GUI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C08954-1CF5-43DF-B9C9-6DD185FFE1B7}"/>
              </a:ext>
            </a:extLst>
          </p:cNvPr>
          <p:cNvGrpSpPr/>
          <p:nvPr/>
        </p:nvGrpSpPr>
        <p:grpSpPr>
          <a:xfrm>
            <a:off x="959192" y="130629"/>
            <a:ext cx="11096242" cy="2177634"/>
            <a:chOff x="959192" y="130628"/>
            <a:chExt cx="11096242" cy="19362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8FE31-310D-4181-9DCE-E0BEE3502D88}"/>
                </a:ext>
              </a:extLst>
            </p:cNvPr>
            <p:cNvSpPr/>
            <p:nvPr/>
          </p:nvSpPr>
          <p:spPr>
            <a:xfrm>
              <a:off x="1762124" y="130629"/>
              <a:ext cx="10293310" cy="1936296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Builds GUI with Tkinter.</a:t>
              </a: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Handles: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Menu navigation.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Human and AI moves.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 outcomes (win, draw, lose).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114A82-A0FA-44BE-B92A-90E8B36B5A3B}"/>
                </a:ext>
              </a:extLst>
            </p:cNvPr>
            <p:cNvSpPr/>
            <p:nvPr/>
          </p:nvSpPr>
          <p:spPr>
            <a:xfrm>
              <a:off x="959192" y="130628"/>
              <a:ext cx="692825" cy="19362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OVERVIEW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552CE0-1FE4-49DA-884D-0448AA492CCD}"/>
              </a:ext>
            </a:extLst>
          </p:cNvPr>
          <p:cNvGrpSpPr/>
          <p:nvPr/>
        </p:nvGrpSpPr>
        <p:grpSpPr>
          <a:xfrm>
            <a:off x="959193" y="2451140"/>
            <a:ext cx="11096241" cy="2063709"/>
            <a:chOff x="959193" y="2207078"/>
            <a:chExt cx="11096241" cy="19362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E014BD-DF18-4CF0-A17B-2C0A6F5FC104}"/>
                </a:ext>
              </a:extLst>
            </p:cNvPr>
            <p:cNvSpPr/>
            <p:nvPr/>
          </p:nvSpPr>
          <p:spPr>
            <a:xfrm>
              <a:off x="1762124" y="2207078"/>
              <a:ext cx="10293310" cy="1936296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Menu: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Allows user selection of board size and pruning type.</a:t>
              </a: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 Board: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Dynamically generates buttons for board cells.</a:t>
              </a: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Move Handling: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Human: Updates the board and checks the result.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AI: Calls </a:t>
              </a:r>
              <a:r>
                <a:rPr lang="en-U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get_best_move</a:t>
              </a: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updates the board.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2A5644-A1F2-4AA3-9A51-C5B03F3DE5ED}"/>
                </a:ext>
              </a:extLst>
            </p:cNvPr>
            <p:cNvSpPr/>
            <p:nvPr/>
          </p:nvSpPr>
          <p:spPr>
            <a:xfrm>
              <a:off x="959193" y="2207078"/>
              <a:ext cx="692825" cy="19362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KEY 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8A24AA-B418-482E-93AE-C21FE498A572}"/>
              </a:ext>
            </a:extLst>
          </p:cNvPr>
          <p:cNvGrpSpPr/>
          <p:nvPr/>
        </p:nvGrpSpPr>
        <p:grpSpPr>
          <a:xfrm>
            <a:off x="959192" y="4657725"/>
            <a:ext cx="11096242" cy="2063709"/>
            <a:chOff x="959192" y="4657725"/>
            <a:chExt cx="11000991" cy="20637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D5C4C4-DD82-45C7-A0C0-9F5D4C1F6FBB}"/>
                </a:ext>
              </a:extLst>
            </p:cNvPr>
            <p:cNvSpPr/>
            <p:nvPr/>
          </p:nvSpPr>
          <p:spPr>
            <a:xfrm>
              <a:off x="1762124" y="4657725"/>
              <a:ext cx="10198059" cy="2063709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Fields Saved: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 ID, board size, pruning type.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taken, memory usage, game result.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7B808-8E6D-4EDD-8F4D-A9430EA7DC2D}"/>
                </a:ext>
              </a:extLst>
            </p:cNvPr>
            <p:cNvSpPr/>
            <p:nvPr/>
          </p:nvSpPr>
          <p:spPr>
            <a:xfrm>
              <a:off x="959192" y="4657725"/>
              <a:ext cx="692825" cy="20637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68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30629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C08954-1CF5-43DF-B9C9-6DD185FFE1B7}"/>
              </a:ext>
            </a:extLst>
          </p:cNvPr>
          <p:cNvGrpSpPr/>
          <p:nvPr/>
        </p:nvGrpSpPr>
        <p:grpSpPr>
          <a:xfrm>
            <a:off x="959192" y="130629"/>
            <a:ext cx="11096242" cy="2177634"/>
            <a:chOff x="959192" y="130628"/>
            <a:chExt cx="11096242" cy="19362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8FE31-310D-4181-9DCE-E0BEE3502D88}"/>
                </a:ext>
              </a:extLst>
            </p:cNvPr>
            <p:cNvSpPr/>
            <p:nvPr/>
          </p:nvSpPr>
          <p:spPr>
            <a:xfrm>
              <a:off x="1762124" y="130629"/>
              <a:ext cx="10293310" cy="1936296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gspread and Google Sheets: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Logs AI performance metrics.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Tkinter: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Provides GUI functionality.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114A82-A0FA-44BE-B92A-90E8B36B5A3B}"/>
                </a:ext>
              </a:extLst>
            </p:cNvPr>
            <p:cNvSpPr/>
            <p:nvPr/>
          </p:nvSpPr>
          <p:spPr>
            <a:xfrm>
              <a:off x="959192" y="130628"/>
              <a:ext cx="692825" cy="19362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OVERVIEW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552CE0-1FE4-49DA-884D-0448AA492CCD}"/>
              </a:ext>
            </a:extLst>
          </p:cNvPr>
          <p:cNvGrpSpPr/>
          <p:nvPr/>
        </p:nvGrpSpPr>
        <p:grpSpPr>
          <a:xfrm>
            <a:off x="959193" y="2451140"/>
            <a:ext cx="11096241" cy="2063709"/>
            <a:chOff x="959193" y="2207078"/>
            <a:chExt cx="11096241" cy="19362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E014BD-DF18-4CF0-A17B-2C0A6F5FC104}"/>
                </a:ext>
              </a:extLst>
            </p:cNvPr>
            <p:cNvSpPr/>
            <p:nvPr/>
          </p:nvSpPr>
          <p:spPr>
            <a:xfrm>
              <a:off x="1762124" y="2207078"/>
              <a:ext cx="10293310" cy="1936296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Purpose: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 AI performance metrics for analysis.</a:t>
              </a: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Implementation: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Uses gspread to interact with Google Sheets.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Appends each move's data as a row in the sheet.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2A5644-A1F2-4AA3-9A51-C5B03F3DE5ED}"/>
                </a:ext>
              </a:extLst>
            </p:cNvPr>
            <p:cNvSpPr/>
            <p:nvPr/>
          </p:nvSpPr>
          <p:spPr>
            <a:xfrm>
              <a:off x="959193" y="2207078"/>
              <a:ext cx="692825" cy="19362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KEY 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8A24AA-B418-482E-93AE-C21FE498A572}"/>
              </a:ext>
            </a:extLst>
          </p:cNvPr>
          <p:cNvGrpSpPr/>
          <p:nvPr/>
        </p:nvGrpSpPr>
        <p:grpSpPr>
          <a:xfrm>
            <a:off x="959192" y="4657725"/>
            <a:ext cx="11096242" cy="2063709"/>
            <a:chOff x="959192" y="4657725"/>
            <a:chExt cx="11000991" cy="20637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D5C4C4-DD82-45C7-A0C0-9F5D4C1F6FBB}"/>
                </a:ext>
              </a:extLst>
            </p:cNvPr>
            <p:cNvSpPr/>
            <p:nvPr/>
          </p:nvSpPr>
          <p:spPr>
            <a:xfrm>
              <a:off x="1762124" y="4657725"/>
              <a:ext cx="10198059" cy="2063709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Fields Saved: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 ID, board size, pruning type.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taken, memory usage, game result.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7B808-8E6D-4EDD-8F4D-A9430EA7DC2D}"/>
                </a:ext>
              </a:extLst>
            </p:cNvPr>
            <p:cNvSpPr/>
            <p:nvPr/>
          </p:nvSpPr>
          <p:spPr>
            <a:xfrm>
              <a:off x="959192" y="4657725"/>
              <a:ext cx="692825" cy="20637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04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513C-5AE7-4094-B8D3-0C992956F9FB}"/>
              </a:ext>
            </a:extLst>
          </p:cNvPr>
          <p:cNvSpPr txBox="1">
            <a:spLocks/>
          </p:cNvSpPr>
          <p:nvPr/>
        </p:nvSpPr>
        <p:spPr>
          <a:xfrm>
            <a:off x="2284386" y="2001031"/>
            <a:ext cx="73152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306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3B1B0E5-7B10-4DD6-AFE6-3291213CAF87}"/>
              </a:ext>
            </a:extLst>
          </p:cNvPr>
          <p:cNvSpPr/>
          <p:nvPr/>
        </p:nvSpPr>
        <p:spPr>
          <a:xfrm>
            <a:off x="232222" y="130628"/>
            <a:ext cx="3563332" cy="6590805"/>
          </a:xfrm>
          <a:prstGeom prst="homePlate">
            <a:avLst>
              <a:gd name="adj" fmla="val 46561"/>
            </a:avLst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ANALYTICAL</a:t>
            </a:r>
            <a:endParaRPr kumimoji="0" lang="en-US" sz="30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APPROACH</a:t>
            </a:r>
            <a:endParaRPr kumimoji="0" lang="en-US" sz="30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ACAEF26-3237-4F17-9316-F67BB81D6354}"/>
              </a:ext>
            </a:extLst>
          </p:cNvPr>
          <p:cNvSpPr/>
          <p:nvPr/>
        </p:nvSpPr>
        <p:spPr>
          <a:xfrm>
            <a:off x="3049961" y="130628"/>
            <a:ext cx="3563332" cy="6590805"/>
          </a:xfrm>
          <a:prstGeom prst="chevron">
            <a:avLst/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1CCC1CF-0223-4C47-A5A2-F010A5AA4B2F}"/>
              </a:ext>
            </a:extLst>
          </p:cNvPr>
          <p:cNvSpPr/>
          <p:nvPr/>
        </p:nvSpPr>
        <p:spPr>
          <a:xfrm>
            <a:off x="5867700" y="130628"/>
            <a:ext cx="3563332" cy="6590805"/>
          </a:xfrm>
          <a:prstGeom prst="chevron">
            <a:avLst/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A85A747-9144-444F-8417-1E76C03521BF}"/>
              </a:ext>
            </a:extLst>
          </p:cNvPr>
          <p:cNvSpPr/>
          <p:nvPr/>
        </p:nvSpPr>
        <p:spPr>
          <a:xfrm>
            <a:off x="8558883" y="130629"/>
            <a:ext cx="3563332" cy="6590805"/>
          </a:xfrm>
          <a:prstGeom prst="chevron">
            <a:avLst/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22440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APPROACH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A5EFAA-B15E-4DB6-812E-2F572F316043}"/>
              </a:ext>
            </a:extLst>
          </p:cNvPr>
          <p:cNvGrpSpPr/>
          <p:nvPr/>
        </p:nvGrpSpPr>
        <p:grpSpPr>
          <a:xfrm>
            <a:off x="1017317" y="144754"/>
            <a:ext cx="11038118" cy="1904850"/>
            <a:chOff x="2333502" y="106878"/>
            <a:chExt cx="9743703" cy="66679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298CB7-B286-4A05-BB09-59C187229D6D}"/>
                </a:ext>
              </a:extLst>
            </p:cNvPr>
            <p:cNvSpPr/>
            <p:nvPr/>
          </p:nvSpPr>
          <p:spPr>
            <a:xfrm>
              <a:off x="2333502" y="106878"/>
              <a:ext cx="611579" cy="66679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8FE31-310D-4181-9DCE-E0BEE3502D88}"/>
                </a:ext>
              </a:extLst>
            </p:cNvPr>
            <p:cNvSpPr/>
            <p:nvPr/>
          </p:nvSpPr>
          <p:spPr>
            <a:xfrm>
              <a:off x="3008416" y="106878"/>
              <a:ext cx="9068789" cy="66679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Getting data from game. Data include type of board, type of pruning, type of player, move, time taken.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C53BC-55B6-44D1-95BB-E02DD0C4C06B}"/>
              </a:ext>
            </a:extLst>
          </p:cNvPr>
          <p:cNvSpPr/>
          <p:nvPr/>
        </p:nvSpPr>
        <p:spPr>
          <a:xfrm>
            <a:off x="1017317" y="2198318"/>
            <a:ext cx="692825" cy="45149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VISULIZATION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F1ACB-EF7D-4206-A8A4-2B13D0EE4DC1}"/>
              </a:ext>
            </a:extLst>
          </p:cNvPr>
          <p:cNvSpPr/>
          <p:nvPr/>
        </p:nvSpPr>
        <p:spPr>
          <a:xfrm>
            <a:off x="1781892" y="2198318"/>
            <a:ext cx="692825" cy="21920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D22C-282F-4A09-A632-2E6D9833B634}"/>
              </a:ext>
            </a:extLst>
          </p:cNvPr>
          <p:cNvSpPr/>
          <p:nvPr/>
        </p:nvSpPr>
        <p:spPr>
          <a:xfrm>
            <a:off x="1782719" y="4465530"/>
            <a:ext cx="692825" cy="22477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FA87E-97BB-4EBF-83E1-28244636DABC}"/>
              </a:ext>
            </a:extLst>
          </p:cNvPr>
          <p:cNvSpPr/>
          <p:nvPr/>
        </p:nvSpPr>
        <p:spPr>
          <a:xfrm>
            <a:off x="2546467" y="2198317"/>
            <a:ext cx="9459730" cy="21920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BE0AF-AE80-4D49-9582-101DBB5C736E}"/>
              </a:ext>
            </a:extLst>
          </p:cNvPr>
          <p:cNvSpPr/>
          <p:nvPr/>
        </p:nvSpPr>
        <p:spPr>
          <a:xfrm>
            <a:off x="2546467" y="4465530"/>
            <a:ext cx="9459730" cy="22477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8BB51-99DF-4819-A603-1D9BCC4F7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7286" y="2618983"/>
            <a:ext cx="2903952" cy="1451976"/>
          </a:xfrm>
          <a:prstGeom prst="rect">
            <a:avLst/>
          </a:prstGeom>
        </p:spPr>
      </p:pic>
      <p:pic>
        <p:nvPicPr>
          <p:cNvPr id="1028" name="Picture 4" descr="How to Connect Google Sheets to Quiz Maker Plugin">
            <a:extLst>
              <a:ext uri="{FF2B5EF4-FFF2-40B4-BE49-F238E27FC236}">
                <a16:creationId xmlns:a16="http://schemas.microsoft.com/office/drawing/2014/main" id="{65D0E8EF-25AF-45FD-9C42-388DC134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12" y="2622391"/>
            <a:ext cx="2681809" cy="14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DA7748-53B9-4C2C-82B6-BBA26E7A4890}"/>
              </a:ext>
            </a:extLst>
          </p:cNvPr>
          <p:cNvSpPr txBox="1"/>
          <p:nvPr/>
        </p:nvSpPr>
        <p:spPr>
          <a:xfrm>
            <a:off x="6918663" y="2618983"/>
            <a:ext cx="47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+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9AA891-5387-4389-ACC1-AD71A6CC9E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000" b="37422"/>
          <a:stretch/>
        </p:blipFill>
        <p:spPr>
          <a:xfrm>
            <a:off x="3847332" y="4872625"/>
            <a:ext cx="6858000" cy="15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0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43968-9E03-4CA9-8E9F-B977971963B5}"/>
              </a:ext>
            </a:extLst>
          </p:cNvPr>
          <p:cNvSpPr/>
          <p:nvPr/>
        </p:nvSpPr>
        <p:spPr>
          <a:xfrm>
            <a:off x="136566" y="122440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67F020-E33C-46C3-979F-ABA4E97F7CCC}"/>
              </a:ext>
            </a:extLst>
          </p:cNvPr>
          <p:cNvSpPr/>
          <p:nvPr/>
        </p:nvSpPr>
        <p:spPr>
          <a:xfrm>
            <a:off x="1514980" y="2694728"/>
            <a:ext cx="1358827" cy="137953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Code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7A90AA-A6DB-415E-B24A-C2635DB29C8A}"/>
              </a:ext>
            </a:extLst>
          </p:cNvPr>
          <p:cNvGrpSpPr/>
          <p:nvPr/>
        </p:nvGrpSpPr>
        <p:grpSpPr>
          <a:xfrm>
            <a:off x="2873807" y="2694728"/>
            <a:ext cx="2168240" cy="1379536"/>
            <a:chOff x="2873807" y="2694728"/>
            <a:chExt cx="2168240" cy="13795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DACC0E-FFC4-48A1-B91D-25644F159ACA}"/>
                </a:ext>
              </a:extLst>
            </p:cNvPr>
            <p:cNvSpPr/>
            <p:nvPr/>
          </p:nvSpPr>
          <p:spPr>
            <a:xfrm>
              <a:off x="3683220" y="2694728"/>
              <a:ext cx="1358827" cy="137953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Game </a:t>
              </a:r>
            </a:p>
            <a:p>
              <a:pPr algn="ctr"/>
              <a:r>
                <a:rPr lang="en-US" sz="1200" b="1" dirty="0"/>
                <a:t>Interface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02D4CF-4489-498C-B82E-70D57FAD1D3F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>
              <a:off x="2873807" y="3384496"/>
              <a:ext cx="809413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E6AA6A-5AAD-4F80-8D3E-518D34A962C0}"/>
                </a:ext>
              </a:extLst>
            </p:cNvPr>
            <p:cNvSpPr txBox="1"/>
            <p:nvPr/>
          </p:nvSpPr>
          <p:spPr>
            <a:xfrm>
              <a:off x="2982939" y="3088806"/>
              <a:ext cx="59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A9BCAC-4E8C-476F-9EDA-C2764F3668B7}"/>
              </a:ext>
            </a:extLst>
          </p:cNvPr>
          <p:cNvGrpSpPr/>
          <p:nvPr/>
        </p:nvGrpSpPr>
        <p:grpSpPr>
          <a:xfrm>
            <a:off x="5042047" y="2062543"/>
            <a:ext cx="2204562" cy="1379536"/>
            <a:chOff x="5042047" y="2062543"/>
            <a:chExt cx="2204562" cy="137953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598A5A-CAF1-4436-AEC4-691D0871A02C}"/>
                </a:ext>
              </a:extLst>
            </p:cNvPr>
            <p:cNvSpPr/>
            <p:nvPr/>
          </p:nvSpPr>
          <p:spPr>
            <a:xfrm>
              <a:off x="5887782" y="2062543"/>
              <a:ext cx="1358827" cy="137953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Game Status 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DE99B0-5D1F-4DCF-9277-290D1E07E9BA}"/>
                </a:ext>
              </a:extLst>
            </p:cNvPr>
            <p:cNvGrpSpPr/>
            <p:nvPr/>
          </p:nvGrpSpPr>
          <p:grpSpPr>
            <a:xfrm>
              <a:off x="5042047" y="2752311"/>
              <a:ext cx="845735" cy="632185"/>
              <a:chOff x="5042047" y="2752311"/>
              <a:chExt cx="845735" cy="63218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BDF61D4-5884-4F23-A597-300FFB779ACA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5042047" y="2752311"/>
                <a:ext cx="845735" cy="632185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933504-6D43-4ACA-A9EB-AE20F9351A75}"/>
                  </a:ext>
                </a:extLst>
              </p:cNvPr>
              <p:cNvSpPr txBox="1"/>
              <p:nvPr/>
            </p:nvSpPr>
            <p:spPr>
              <a:xfrm rot="19439137">
                <a:off x="5047143" y="2760314"/>
                <a:ext cx="591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True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9C9A-CB21-4600-BC0C-BF0C2BAF3840}"/>
              </a:ext>
            </a:extLst>
          </p:cNvPr>
          <p:cNvGrpSpPr/>
          <p:nvPr/>
        </p:nvGrpSpPr>
        <p:grpSpPr>
          <a:xfrm>
            <a:off x="5042047" y="3384496"/>
            <a:ext cx="2185705" cy="1548253"/>
            <a:chOff x="5042047" y="3384496"/>
            <a:chExt cx="2185705" cy="15482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39C35D-A5E3-4956-9BCC-344276C867C5}"/>
                </a:ext>
              </a:extLst>
            </p:cNvPr>
            <p:cNvSpPr/>
            <p:nvPr/>
          </p:nvSpPr>
          <p:spPr>
            <a:xfrm>
              <a:off x="5868925" y="3553213"/>
              <a:ext cx="1358827" cy="137953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No Status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215EB8-9355-4439-A50A-8F06BBFE07A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5042047" y="3384496"/>
              <a:ext cx="826878" cy="85848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C8FC48-3D9C-4C9D-8140-71E032FD4148}"/>
                </a:ext>
              </a:extLst>
            </p:cNvPr>
            <p:cNvSpPr txBox="1"/>
            <p:nvPr/>
          </p:nvSpPr>
          <p:spPr>
            <a:xfrm rot="2764770">
              <a:off x="5013664" y="3795341"/>
              <a:ext cx="593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False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8B1155-9548-4AF5-8859-8210D87ED69F}"/>
              </a:ext>
            </a:extLst>
          </p:cNvPr>
          <p:cNvGrpSpPr/>
          <p:nvPr/>
        </p:nvGrpSpPr>
        <p:grpSpPr>
          <a:xfrm>
            <a:off x="7246609" y="2064034"/>
            <a:ext cx="2204562" cy="1379536"/>
            <a:chOff x="7246609" y="2064034"/>
            <a:chExt cx="2204562" cy="137953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B5A07C-E3DD-481B-8179-4B5B83777F7F}"/>
                </a:ext>
              </a:extLst>
            </p:cNvPr>
            <p:cNvSpPr/>
            <p:nvPr/>
          </p:nvSpPr>
          <p:spPr>
            <a:xfrm>
              <a:off x="8092344" y="2064034"/>
              <a:ext cx="1358827" cy="137953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Google Sheet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FFDC88-8466-4BE4-BE5F-6138D11560C5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7246609" y="2752311"/>
              <a:ext cx="845735" cy="1491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B7E5C1-DEE1-41F6-8812-2C09C8F9A741}"/>
                </a:ext>
              </a:extLst>
            </p:cNvPr>
            <p:cNvSpPr txBox="1"/>
            <p:nvPr/>
          </p:nvSpPr>
          <p:spPr>
            <a:xfrm>
              <a:off x="7373901" y="2475312"/>
              <a:ext cx="591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5167D1-495A-4079-B691-B82716F54EB8}"/>
              </a:ext>
            </a:extLst>
          </p:cNvPr>
          <p:cNvGrpSpPr/>
          <p:nvPr/>
        </p:nvGrpSpPr>
        <p:grpSpPr>
          <a:xfrm>
            <a:off x="9451171" y="2064845"/>
            <a:ext cx="2223419" cy="1379536"/>
            <a:chOff x="9451171" y="2064845"/>
            <a:chExt cx="2223419" cy="13795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16E4C6-6ED6-4FBE-A108-1ED0862EC530}"/>
                </a:ext>
              </a:extLst>
            </p:cNvPr>
            <p:cNvSpPr/>
            <p:nvPr/>
          </p:nvSpPr>
          <p:spPr>
            <a:xfrm>
              <a:off x="10315763" y="2064845"/>
              <a:ext cx="1358827" cy="137953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Dashboard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068079D-0039-40D5-9471-1870434AB34E}"/>
                </a:ext>
              </a:extLst>
            </p:cNvPr>
            <p:cNvGrpSpPr/>
            <p:nvPr/>
          </p:nvGrpSpPr>
          <p:grpSpPr>
            <a:xfrm>
              <a:off x="9451171" y="2455074"/>
              <a:ext cx="864592" cy="299539"/>
              <a:chOff x="9451171" y="2455074"/>
              <a:chExt cx="864592" cy="29953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B4C720A-A024-4251-A4F8-6AA5D0A19461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9451171" y="2753802"/>
                <a:ext cx="864592" cy="811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BCD78E-9329-4DE1-B67A-B83C8461384C}"/>
                  </a:ext>
                </a:extLst>
              </p:cNvPr>
              <p:cNvSpPr txBox="1"/>
              <p:nvPr/>
            </p:nvSpPr>
            <p:spPr>
              <a:xfrm>
                <a:off x="9540774" y="2455074"/>
                <a:ext cx="591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True</a:t>
                </a:r>
              </a:p>
            </p:txBody>
          </p:sp>
        </p:grpSp>
      </p:grp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600DA42-738D-4AC2-8772-499B54C09295}"/>
              </a:ext>
            </a:extLst>
          </p:cNvPr>
          <p:cNvCxnSpPr>
            <a:stCxn id="9" idx="4"/>
            <a:endCxn id="5" idx="4"/>
          </p:cNvCxnSpPr>
          <p:nvPr/>
        </p:nvCxnSpPr>
        <p:spPr>
          <a:xfrm rot="5400000" flipH="1">
            <a:off x="5026244" y="3410655"/>
            <a:ext cx="858485" cy="2185705"/>
          </a:xfrm>
          <a:prstGeom prst="curvedConnector3">
            <a:avLst>
              <a:gd name="adj1" fmla="val -28600"/>
            </a:avLst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A388DA2-D2D2-4EEA-B8A3-3EF693EDEE99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16200000" flipH="1" flipV="1">
            <a:off x="5148822" y="1276354"/>
            <a:ext cx="632185" cy="2204562"/>
          </a:xfrm>
          <a:prstGeom prst="curvedConnector3">
            <a:avLst>
              <a:gd name="adj1" fmla="val -36160"/>
            </a:avLst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513C-5AE7-4094-B8D3-0C992956F9FB}"/>
              </a:ext>
            </a:extLst>
          </p:cNvPr>
          <p:cNvSpPr txBox="1">
            <a:spLocks/>
          </p:cNvSpPr>
          <p:nvPr/>
        </p:nvSpPr>
        <p:spPr>
          <a:xfrm>
            <a:off x="2042305" y="2514600"/>
            <a:ext cx="8107389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strike="noStrike" kern="1200" cap="none" spc="-6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kumimoji="0" lang="en-US" sz="9600" b="1" i="0" strike="noStrike" kern="1200" cap="none" spc="-6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96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513C-5AE7-4094-B8D3-0C992956F9FB}"/>
              </a:ext>
            </a:extLst>
          </p:cNvPr>
          <p:cNvSpPr txBox="1">
            <a:spLocks/>
          </p:cNvSpPr>
          <p:nvPr/>
        </p:nvSpPr>
        <p:spPr>
          <a:xfrm>
            <a:off x="2284386" y="2001031"/>
            <a:ext cx="73152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THANK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YOU</a:t>
            </a:r>
            <a:endParaRPr kumimoji="0" lang="en-US" sz="96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49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FFF1-8337-4F4D-BFB4-E6F3A2E5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906" y="2689964"/>
            <a:ext cx="6631406" cy="9144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C24D-D27A-4F65-8831-67DDF255C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26" y="3735268"/>
            <a:ext cx="6826765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TIC-TAC-TOE using Alpha Beta Pruning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0F6169-A2EF-4372-A780-9CFDB45318CE}"/>
              </a:ext>
            </a:extLst>
          </p:cNvPr>
          <p:cNvCxnSpPr>
            <a:cxnSpLocks/>
          </p:cNvCxnSpPr>
          <p:nvPr/>
        </p:nvCxnSpPr>
        <p:spPr>
          <a:xfrm flipV="1">
            <a:off x="1304253" y="3604364"/>
            <a:ext cx="6418613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51F7A4-E9FA-4244-8D2B-C1A773CF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26" y="2627333"/>
            <a:ext cx="1813143" cy="1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30629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FE31-310D-4181-9DCE-E0BEE3502D88}"/>
              </a:ext>
            </a:extLst>
          </p:cNvPr>
          <p:cNvSpPr/>
          <p:nvPr/>
        </p:nvSpPr>
        <p:spPr>
          <a:xfrm>
            <a:off x="1052862" y="130628"/>
            <a:ext cx="11002572" cy="3120571"/>
          </a:xfrm>
          <a:prstGeom prst="rect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 Alpha-Beta Pruning for Small Grids: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smaller grids such as 3x3 and 4x4, the game will continue to use the standard sequential Alpha-Beta Pruning.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optimal for smaller search spaces, ensuring fast and efficient decision-making.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F1ACB-EF7D-4206-A8A4-2B13D0EE4DC1}"/>
              </a:ext>
            </a:extLst>
          </p:cNvPr>
          <p:cNvSpPr/>
          <p:nvPr/>
        </p:nvSpPr>
        <p:spPr>
          <a:xfrm>
            <a:off x="1052861" y="3429001"/>
            <a:ext cx="11002573" cy="3292434"/>
          </a:xfrm>
          <a:prstGeom prst="rect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 Alpha-Beta Pruning for Large Grids: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larger grids such as 7x7 and 10x10, the game will utilize a parallelized version of Alpha-Beta Pruning.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parallel approach will leverage multiple cores to handle the increased search complexity and improve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implementation will be based on research findings on parallelizing Alpha-Beta Pruning to ensure efficient execution even with large board sizes.</a:t>
            </a:r>
          </a:p>
        </p:txBody>
      </p:sp>
    </p:spTree>
    <p:extLst>
      <p:ext uri="{BB962C8B-B14F-4D97-AF65-F5344CB8AC3E}">
        <p14:creationId xmlns:p14="http://schemas.microsoft.com/office/powerpoint/2010/main" val="362578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4FDB78-D55C-478D-81E5-A0EA3C9ACF02}"/>
              </a:ext>
            </a:extLst>
          </p:cNvPr>
          <p:cNvSpPr/>
          <p:nvPr/>
        </p:nvSpPr>
        <p:spPr>
          <a:xfrm>
            <a:off x="-2604655" y="-159328"/>
            <a:ext cx="6834910" cy="7176655"/>
          </a:xfrm>
          <a:prstGeom prst="ellipse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A4211E-F866-4441-AB7E-D40FDFB09B5F}"/>
              </a:ext>
            </a:extLst>
          </p:cNvPr>
          <p:cNvGrpSpPr/>
          <p:nvPr/>
        </p:nvGrpSpPr>
        <p:grpSpPr>
          <a:xfrm>
            <a:off x="3283526" y="4133533"/>
            <a:ext cx="8585202" cy="1569660"/>
            <a:chOff x="3283526" y="4133533"/>
            <a:chExt cx="8585202" cy="1569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1BF232-17F4-44F5-8DDA-533B3B5BDADF}"/>
                </a:ext>
              </a:extLst>
            </p:cNvPr>
            <p:cNvGrpSpPr/>
            <p:nvPr/>
          </p:nvGrpSpPr>
          <p:grpSpPr>
            <a:xfrm>
              <a:off x="3283526" y="4133533"/>
              <a:ext cx="8585202" cy="1569660"/>
              <a:chOff x="3283526" y="4257962"/>
              <a:chExt cx="8585202" cy="156966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4FFD20-D735-47B2-93F7-377ACF004294}"/>
                  </a:ext>
                </a:extLst>
              </p:cNvPr>
              <p:cNvSpPr/>
              <p:nvPr/>
            </p:nvSpPr>
            <p:spPr>
              <a:xfrm>
                <a:off x="3283526" y="4257962"/>
                <a:ext cx="1565565" cy="156966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70C0AF4-602E-4C93-BAF7-42BAB8A1EEE8}"/>
                  </a:ext>
                </a:extLst>
              </p:cNvPr>
              <p:cNvSpPr/>
              <p:nvPr/>
            </p:nvSpPr>
            <p:spPr>
              <a:xfrm>
                <a:off x="5153892" y="4382390"/>
                <a:ext cx="6714836" cy="1320801"/>
              </a:xfrm>
              <a:prstGeom prst="roundRect">
                <a:avLst/>
              </a:prstGeom>
              <a:solidFill>
                <a:srgbClr val="18BFDF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ANALYTICAL APPROACH</a:t>
                </a:r>
              </a:p>
            </p:txBody>
          </p:sp>
        </p:grpSp>
        <p:pic>
          <p:nvPicPr>
            <p:cNvPr id="11" name="Graphic 10" descr="Research with solid fill">
              <a:extLst>
                <a:ext uri="{FF2B5EF4-FFF2-40B4-BE49-F238E27FC236}">
                  <a16:creationId xmlns:a16="http://schemas.microsoft.com/office/drawing/2014/main" id="{095B2B6C-AFF2-4137-9547-CD62E299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25273" y="4461162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28380E-560A-4945-8E28-795489D55F68}"/>
              </a:ext>
            </a:extLst>
          </p:cNvPr>
          <p:cNvGrpSpPr/>
          <p:nvPr/>
        </p:nvGrpSpPr>
        <p:grpSpPr>
          <a:xfrm>
            <a:off x="3283526" y="1030378"/>
            <a:ext cx="8585202" cy="1569660"/>
            <a:chOff x="3283526" y="1030378"/>
            <a:chExt cx="8585202" cy="15696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AA9DC4-8DA0-41D4-A856-D0224876E486}"/>
                </a:ext>
              </a:extLst>
            </p:cNvPr>
            <p:cNvGrpSpPr/>
            <p:nvPr/>
          </p:nvGrpSpPr>
          <p:grpSpPr>
            <a:xfrm>
              <a:off x="3283526" y="1030378"/>
              <a:ext cx="8585202" cy="1569660"/>
              <a:chOff x="3172689" y="812798"/>
              <a:chExt cx="8585202" cy="156966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8783074-0DA7-441C-ADD9-13D3539263BF}"/>
                  </a:ext>
                </a:extLst>
              </p:cNvPr>
              <p:cNvSpPr/>
              <p:nvPr/>
            </p:nvSpPr>
            <p:spPr>
              <a:xfrm>
                <a:off x="3172689" y="812798"/>
                <a:ext cx="1565565" cy="1569660"/>
              </a:xfrm>
              <a:prstGeom prst="ellipse">
                <a:avLst/>
              </a:prstGeom>
              <a:solidFill>
                <a:srgbClr val="18BFDF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C6E1C2-EC59-4DD1-8F7C-D7C66DBDF569}"/>
                  </a:ext>
                </a:extLst>
              </p:cNvPr>
              <p:cNvSpPr/>
              <p:nvPr/>
            </p:nvSpPr>
            <p:spPr>
              <a:xfrm>
                <a:off x="5043055" y="937227"/>
                <a:ext cx="6714836" cy="1320801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PROJECT APPROACH</a:t>
                </a:r>
              </a:p>
            </p:txBody>
          </p:sp>
        </p:grpSp>
        <p:pic>
          <p:nvPicPr>
            <p:cNvPr id="13" name="Graphic 12" descr="Target with solid fill">
              <a:extLst>
                <a:ext uri="{FF2B5EF4-FFF2-40B4-BE49-F238E27FC236}">
                  <a16:creationId xmlns:a16="http://schemas.microsoft.com/office/drawing/2014/main" id="{3C0B44A5-2382-4691-8CCB-CA56C01E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9108" y="1358007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F3CD50-E203-46B4-BDD1-7A357350B7C1}"/>
              </a:ext>
            </a:extLst>
          </p:cNvPr>
          <p:cNvSpPr txBox="1"/>
          <p:nvPr/>
        </p:nvSpPr>
        <p:spPr>
          <a:xfrm>
            <a:off x="103908" y="290316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36907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3B1B0E5-7B10-4DD6-AFE6-3291213CAF87}"/>
              </a:ext>
            </a:extLst>
          </p:cNvPr>
          <p:cNvSpPr/>
          <p:nvPr/>
        </p:nvSpPr>
        <p:spPr>
          <a:xfrm>
            <a:off x="232222" y="130628"/>
            <a:ext cx="3563332" cy="6590805"/>
          </a:xfrm>
          <a:prstGeom prst="homePlate">
            <a:avLst>
              <a:gd name="adj" fmla="val 46561"/>
            </a:avLst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PROJECT</a:t>
            </a:r>
            <a:endParaRPr kumimoji="0" lang="en-US" sz="34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APPROACH</a:t>
            </a:r>
            <a:endParaRPr kumimoji="0" lang="en-US" sz="34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ACAEF26-3237-4F17-9316-F67BB81D6354}"/>
              </a:ext>
            </a:extLst>
          </p:cNvPr>
          <p:cNvSpPr/>
          <p:nvPr/>
        </p:nvSpPr>
        <p:spPr>
          <a:xfrm>
            <a:off x="3049961" y="130628"/>
            <a:ext cx="3563332" cy="6590805"/>
          </a:xfrm>
          <a:prstGeom prst="chevron">
            <a:avLst/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1CCC1CF-0223-4C47-A5A2-F010A5AA4B2F}"/>
              </a:ext>
            </a:extLst>
          </p:cNvPr>
          <p:cNvSpPr/>
          <p:nvPr/>
        </p:nvSpPr>
        <p:spPr>
          <a:xfrm>
            <a:off x="5867700" y="130628"/>
            <a:ext cx="3563332" cy="6590805"/>
          </a:xfrm>
          <a:prstGeom prst="chevron">
            <a:avLst/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A85A747-9144-444F-8417-1E76C03521BF}"/>
              </a:ext>
            </a:extLst>
          </p:cNvPr>
          <p:cNvSpPr/>
          <p:nvPr/>
        </p:nvSpPr>
        <p:spPr>
          <a:xfrm>
            <a:off x="8558883" y="130629"/>
            <a:ext cx="3563332" cy="6590805"/>
          </a:xfrm>
          <a:prstGeom prst="chevron">
            <a:avLst/>
          </a:prstGeom>
          <a:solidFill>
            <a:srgbClr val="18B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30629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FE31-310D-4181-9DCE-E0BEE3502D88}"/>
              </a:ext>
            </a:extLst>
          </p:cNvPr>
          <p:cNvSpPr/>
          <p:nvPr/>
        </p:nvSpPr>
        <p:spPr>
          <a:xfrm>
            <a:off x="1052862" y="130628"/>
            <a:ext cx="11002572" cy="6590805"/>
          </a:xfrm>
          <a:prstGeom prst="rect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Purpose:</a:t>
            </a:r>
            <a:r>
              <a:rPr lang="en-US" sz="2800" dirty="0"/>
              <a:t> Develop a GUI Tic-Tac-Toe game with an AI opponent using Alpha-Beta Pruning.</a:t>
            </a:r>
          </a:p>
          <a:p>
            <a:r>
              <a:rPr lang="en-US" sz="2800" b="1" dirty="0"/>
              <a:t>Key Features: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board size selection (3x3 to 10x10).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Choice of sequential or parallel pruning.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Sheets integration for tracking AI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AI optimizations to manage complexity on larger boards.</a:t>
            </a:r>
          </a:p>
        </p:txBody>
      </p:sp>
    </p:spTree>
    <p:extLst>
      <p:ext uri="{BB962C8B-B14F-4D97-AF65-F5344CB8AC3E}">
        <p14:creationId xmlns:p14="http://schemas.microsoft.com/office/powerpoint/2010/main" val="381418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513C-5AE7-4094-B8D3-0C992956F9FB}"/>
              </a:ext>
            </a:extLst>
          </p:cNvPr>
          <p:cNvSpPr txBox="1">
            <a:spLocks/>
          </p:cNvSpPr>
          <p:nvPr/>
        </p:nvSpPr>
        <p:spPr>
          <a:xfrm>
            <a:off x="800100" y="2514600"/>
            <a:ext cx="105918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B20AB0-DCA9-4EF7-9B4B-EA6B51B971C5}"/>
              </a:ext>
            </a:extLst>
          </p:cNvPr>
          <p:cNvCxnSpPr>
            <a:cxnSpLocks/>
          </p:cNvCxnSpPr>
          <p:nvPr/>
        </p:nvCxnSpPr>
        <p:spPr>
          <a:xfrm>
            <a:off x="884767" y="3869266"/>
            <a:ext cx="1042246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30629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FE31-310D-4181-9DCE-E0BEE3502D88}"/>
              </a:ext>
            </a:extLst>
          </p:cNvPr>
          <p:cNvSpPr/>
          <p:nvPr/>
        </p:nvSpPr>
        <p:spPr>
          <a:xfrm>
            <a:off x="1052861" y="130628"/>
            <a:ext cx="3566273" cy="6590805"/>
          </a:xfrm>
          <a:prstGeom prst="rect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TicTacToe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  <a:p>
            <a:r>
              <a:rPr lang="en-US" sz="2000" dirty="0"/>
              <a:t>Manages game logic and Alpha-Beta Pruning AI.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13C15-2F2E-4632-A959-F47D29B77636}"/>
              </a:ext>
            </a:extLst>
          </p:cNvPr>
          <p:cNvSpPr/>
          <p:nvPr/>
        </p:nvSpPr>
        <p:spPr>
          <a:xfrm>
            <a:off x="4840988" y="130628"/>
            <a:ext cx="3566273" cy="6590805"/>
          </a:xfrm>
          <a:prstGeom prst="rect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TicTacToeGUI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  <a:p>
            <a:r>
              <a:rPr lang="en-US" sz="2000" dirty="0"/>
              <a:t>Creates and manages the user interface.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8B056-7FE2-4A5A-BD6F-26359D2B9221}"/>
              </a:ext>
            </a:extLst>
          </p:cNvPr>
          <p:cNvSpPr/>
          <p:nvPr/>
        </p:nvSpPr>
        <p:spPr>
          <a:xfrm>
            <a:off x="8611036" y="130628"/>
            <a:ext cx="3444398" cy="6590805"/>
          </a:xfrm>
          <a:prstGeom prst="rect">
            <a:avLst/>
          </a:prstGeom>
          <a:solidFill>
            <a:srgbClr val="18BF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Modules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gspread and Google Sheets: Logs AI performance metrics.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Tkinter: Provides GUI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1440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00E5C-8C7A-4C2B-B6AD-30149CA446F7}"/>
              </a:ext>
            </a:extLst>
          </p:cNvPr>
          <p:cNvSpPr/>
          <p:nvPr/>
        </p:nvSpPr>
        <p:spPr>
          <a:xfrm>
            <a:off x="136566" y="130629"/>
            <a:ext cx="712520" cy="65908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TIC|TAC|TOE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C08954-1CF5-43DF-B9C9-6DD185FFE1B7}"/>
              </a:ext>
            </a:extLst>
          </p:cNvPr>
          <p:cNvGrpSpPr/>
          <p:nvPr/>
        </p:nvGrpSpPr>
        <p:grpSpPr>
          <a:xfrm>
            <a:off x="959192" y="130629"/>
            <a:ext cx="11096242" cy="2177634"/>
            <a:chOff x="959192" y="130628"/>
            <a:chExt cx="11096242" cy="19362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8FE31-310D-4181-9DCE-E0BEE3502D88}"/>
                </a:ext>
              </a:extLst>
            </p:cNvPr>
            <p:cNvSpPr/>
            <p:nvPr/>
          </p:nvSpPr>
          <p:spPr>
            <a:xfrm>
              <a:off x="1762124" y="130629"/>
              <a:ext cx="10293310" cy="1936296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game logic and AI functionality.</a:t>
              </a: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Includes: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Dynamic depth adjustment for Alpha-Beta pruning.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Winner checking.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AI move evaluation and metrics tracking.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114A82-A0FA-44BE-B92A-90E8B36B5A3B}"/>
                </a:ext>
              </a:extLst>
            </p:cNvPr>
            <p:cNvSpPr/>
            <p:nvPr/>
          </p:nvSpPr>
          <p:spPr>
            <a:xfrm>
              <a:off x="959192" y="130628"/>
              <a:ext cx="692825" cy="19362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OVERVIEW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552CE0-1FE4-49DA-884D-0448AA492CCD}"/>
              </a:ext>
            </a:extLst>
          </p:cNvPr>
          <p:cNvGrpSpPr/>
          <p:nvPr/>
        </p:nvGrpSpPr>
        <p:grpSpPr>
          <a:xfrm>
            <a:off x="959193" y="2451140"/>
            <a:ext cx="11096241" cy="2063709"/>
            <a:chOff x="959193" y="2207078"/>
            <a:chExt cx="11096241" cy="19362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E014BD-DF18-4CF0-A17B-2C0A6F5FC104}"/>
                </a:ext>
              </a:extLst>
            </p:cNvPr>
            <p:cNvSpPr/>
            <p:nvPr/>
          </p:nvSpPr>
          <p:spPr>
            <a:xfrm>
              <a:off x="1762124" y="2207078"/>
              <a:ext cx="10293310" cy="1936296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get_depth_limit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(size)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Adjusts search depth based on board size.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alpha_beta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Alpha-Beta Pruning algorithm for optimal AI decisions.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get_best_move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Determines the best move for AI within a time limit.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check_winner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():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Checks rows, columns, and diagonals for a win.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2A5644-A1F2-4AA3-9A51-C5B03F3DE5ED}"/>
                </a:ext>
              </a:extLst>
            </p:cNvPr>
            <p:cNvSpPr/>
            <p:nvPr/>
          </p:nvSpPr>
          <p:spPr>
            <a:xfrm>
              <a:off x="959193" y="2207078"/>
              <a:ext cx="692825" cy="19362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KEY 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8A24AA-B418-482E-93AE-C21FE498A572}"/>
              </a:ext>
            </a:extLst>
          </p:cNvPr>
          <p:cNvGrpSpPr/>
          <p:nvPr/>
        </p:nvGrpSpPr>
        <p:grpSpPr>
          <a:xfrm>
            <a:off x="959192" y="4657725"/>
            <a:ext cx="11096242" cy="2063709"/>
            <a:chOff x="959192" y="4657725"/>
            <a:chExt cx="11000991" cy="20637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D5C4C4-DD82-45C7-A0C0-9F5D4C1F6FBB}"/>
                </a:ext>
              </a:extLst>
            </p:cNvPr>
            <p:cNvSpPr/>
            <p:nvPr/>
          </p:nvSpPr>
          <p:spPr>
            <a:xfrm>
              <a:off x="1762124" y="4657725"/>
              <a:ext cx="10198059" cy="2063709"/>
            </a:xfrm>
            <a:prstGeom prst="rect">
              <a:avLst/>
            </a:prstGeom>
            <a:solidFill>
              <a:srgbClr val="18BFD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taken for each move.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Peak memory usage.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 outcome (win, draw, lose).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7B808-8E6D-4EDD-8F4D-A9430EA7DC2D}"/>
                </a:ext>
              </a:extLst>
            </p:cNvPr>
            <p:cNvSpPr/>
            <p:nvPr/>
          </p:nvSpPr>
          <p:spPr>
            <a:xfrm>
              <a:off x="959192" y="4657725"/>
              <a:ext cx="692825" cy="20637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/>
                  <a:ea typeface="+mn-ea"/>
                  <a:cs typeface="+mn-cs"/>
                </a:rPr>
                <a:t>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2104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6361</TotalTime>
  <Words>568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Wingdings 2</vt:lpstr>
      <vt:lpstr>Frame</vt:lpstr>
      <vt:lpstr>Tic-Tac-Toe Using Alpha-Beta Pruning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Yeswanth Chowdary Nidamanuri</dc:creator>
  <cp:lastModifiedBy>Yeswanth Chowdary Nidamanuri</cp:lastModifiedBy>
  <cp:revision>25</cp:revision>
  <dcterms:created xsi:type="dcterms:W3CDTF">2024-11-30T07:35:35Z</dcterms:created>
  <dcterms:modified xsi:type="dcterms:W3CDTF">2025-02-05T02:13:30Z</dcterms:modified>
</cp:coreProperties>
</file>