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98ABD-C319-4E42-B7EF-8F1A8F86F978}" v="21" dt="2025-02-06T17:17:18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>
        <p:scale>
          <a:sx n="69" d="100"/>
          <a:sy n="69" d="100"/>
        </p:scale>
        <p:origin x="4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7351C-3D6D-44F7-B650-61B97009711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717E2-1411-457D-BAD7-EF8E1030B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64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61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717E2-1411-457D-BAD7-EF8E1030BE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1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84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3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52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81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45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2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9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3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3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0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8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4645DEA-CA03-4F99-AD94-C3E79282684E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C2009C6-C3FF-4565-8F5A-5B74F7B57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7C5E-91A0-498A-D0C2-0AD82D73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491" y="1737153"/>
            <a:ext cx="5786431" cy="138473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Gill Sans MT" panose="020B0502020104020203" pitchFamily="34" charset="0"/>
              </a:rPr>
              <a:t>SQL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6B74D-665C-D698-78D6-8B42E89BC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7526"/>
            <a:ext cx="5243747" cy="16002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Finance Analytics, </a:t>
            </a:r>
          </a:p>
          <a:p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Top Customers, Markets, Products</a:t>
            </a:r>
          </a:p>
        </p:txBody>
      </p:sp>
      <p:pic>
        <p:nvPicPr>
          <p:cNvPr id="1026" name="Picture 2" descr="AtliQ Technologies Vadiwadi, Vadodara - IT Services | Joonsquare India">
            <a:extLst>
              <a:ext uri="{FF2B5EF4-FFF2-40B4-BE49-F238E27FC236}">
                <a16:creationId xmlns:a16="http://schemas.microsoft.com/office/drawing/2014/main" id="{6C1B26B5-AFBA-33CA-61A2-5A148A6F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2741" y="629897"/>
            <a:ext cx="2799103" cy="2799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48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2E56-2399-0D9E-A256-B5A37D4D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" y="123713"/>
            <a:ext cx="12021671" cy="6648226"/>
          </a:xfrm>
        </p:spPr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D . </a:t>
            </a:r>
            <a:r>
              <a:rPr lang="en-US" dirty="0">
                <a:latin typeface="Gill Sans MT" panose="020B0502020104020203" pitchFamily="34" charset="0"/>
              </a:rPr>
              <a:t>Replacing the function created in the </a:t>
            </a:r>
            <a:r>
              <a:rPr lang="en-US" dirty="0" err="1">
                <a:latin typeface="Gill Sans MT" panose="020B0502020104020203" pitchFamily="34" charset="0"/>
              </a:rPr>
              <a:t>step:b</a:t>
            </a:r>
            <a:r>
              <a:rPr lang="en-US" dirty="0">
                <a:latin typeface="Gill Sans MT" panose="020B0502020104020203" pitchFamily="34" charset="0"/>
              </a:rPr>
              <a:t> 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en-US" dirty="0">
                <a:latin typeface="Gill Sans MT" panose="020B0502020104020203" pitchFamily="34" charset="0"/>
              </a:rPr>
            </a:br>
            <a:r>
              <a:rPr lang="en-US" b="1" dirty="0">
                <a:latin typeface="Gill Sans MT" panose="020B0502020104020203" pitchFamily="34" charset="0"/>
              </a:rPr>
              <a:t>Query: </a:t>
            </a:r>
            <a:r>
              <a:rPr lang="en-US" dirty="0">
                <a:latin typeface="Gill Sans MT" panose="020B0502020104020203" pitchFamily="34" charset="0"/>
              </a:rPr>
              <a:t>SELECT * FROM </a:t>
            </a:r>
            <a:r>
              <a:rPr lang="en-US" dirty="0" err="1">
                <a:latin typeface="Gill Sans MT" panose="020B0502020104020203" pitchFamily="34" charset="0"/>
              </a:rPr>
              <a:t>fact_sales_monthly</a:t>
            </a:r>
            <a:r>
              <a:rPr lang="en-US" dirty="0">
                <a:latin typeface="Gill Sans MT" panose="020B0502020104020203" pitchFamily="34" charset="0"/>
              </a:rPr>
              <a:t> WHERE </a:t>
            </a:r>
            <a:r>
              <a:rPr lang="en-US" dirty="0" err="1">
                <a:latin typeface="Gill Sans MT" panose="020B0502020104020203" pitchFamily="34" charset="0"/>
              </a:rPr>
              <a:t>customer_code</a:t>
            </a:r>
            <a:r>
              <a:rPr lang="en-US" dirty="0">
                <a:latin typeface="Gill Sans MT" panose="020B0502020104020203" pitchFamily="34" charset="0"/>
              </a:rPr>
              <a:t>=90002002 AND </a:t>
            </a:r>
            <a:r>
              <a:rPr lang="en-US" dirty="0" err="1">
                <a:latin typeface="Gill Sans MT" panose="020B0502020104020203" pitchFamily="34" charset="0"/>
              </a:rPr>
              <a:t>get_fiscal_year</a:t>
            </a:r>
            <a:r>
              <a:rPr lang="en-US" dirty="0">
                <a:latin typeface="Gill Sans MT" panose="020B0502020104020203" pitchFamily="34" charset="0"/>
              </a:rPr>
              <a:t>(date)=2021 ORDER BY date </a:t>
            </a:r>
            <a:r>
              <a:rPr lang="en-US" dirty="0" err="1">
                <a:latin typeface="Gill Sans MT" panose="020B0502020104020203" pitchFamily="34" charset="0"/>
              </a:rPr>
              <a:t>asc</a:t>
            </a:r>
            <a:r>
              <a:rPr lang="en-US" dirty="0">
                <a:latin typeface="Gill Sans MT" panose="020B0502020104020203" pitchFamily="34" charset="0"/>
              </a:rPr>
              <a:t> LIMIT 100000;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en-US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A1B83-F81B-DB69-6D86-0F8278A15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30" y="1997990"/>
            <a:ext cx="7563939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6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756E-C537-F096-F906-510B3E9D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09" y="457200"/>
            <a:ext cx="10919691" cy="60821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❑ </a:t>
            </a:r>
            <a:r>
              <a:rPr lang="en-US" b="1" dirty="0">
                <a:latin typeface="Gill Sans MT" panose="020B0502020104020203" pitchFamily="34" charset="0"/>
              </a:rPr>
              <a:t>Module: </a:t>
            </a:r>
            <a:r>
              <a:rPr lang="en-US" dirty="0">
                <a:latin typeface="Gill Sans MT" panose="020B0502020104020203" pitchFamily="34" charset="0"/>
              </a:rPr>
              <a:t>Gross Sales Report: Monthly Product Transactions</a:t>
            </a:r>
            <a:br>
              <a:rPr lang="en-US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A. </a:t>
            </a:r>
            <a:r>
              <a:rPr lang="en-US" sz="2000" dirty="0">
                <a:latin typeface="Gill Sans MT" panose="020B0502020104020203" pitchFamily="34" charset="0"/>
              </a:rPr>
              <a:t>Perform joins to pull product information 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SELECT </a:t>
            </a:r>
            <a:r>
              <a:rPr lang="en-US" sz="2000" dirty="0" err="1">
                <a:latin typeface="Gill Sans MT" panose="020B0502020104020203" pitchFamily="34" charset="0"/>
              </a:rPr>
              <a:t>s.date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s.product_code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p.product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p.variant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s.sold_quantity</a:t>
            </a:r>
            <a:r>
              <a:rPr lang="en-US" sz="2000" dirty="0">
                <a:latin typeface="Gill Sans MT" panose="020B0502020104020203" pitchFamily="34" charset="0"/>
              </a:rPr>
              <a:t> FROM </a:t>
            </a:r>
            <a:r>
              <a:rPr lang="en-US" sz="2000" dirty="0" err="1">
                <a:latin typeface="Gill Sans MT" panose="020B0502020104020203" pitchFamily="34" charset="0"/>
              </a:rPr>
              <a:t>fact_sales_monthly</a:t>
            </a:r>
            <a:r>
              <a:rPr lang="en-US" sz="2000" dirty="0">
                <a:latin typeface="Gill Sans MT" panose="020B0502020104020203" pitchFamily="34" charset="0"/>
              </a:rPr>
              <a:t> s JOIN </a:t>
            </a:r>
            <a:r>
              <a:rPr lang="en-US" sz="2000" dirty="0" err="1">
                <a:latin typeface="Gill Sans MT" panose="020B0502020104020203" pitchFamily="34" charset="0"/>
              </a:rPr>
              <a:t>dim_product</a:t>
            </a:r>
            <a:r>
              <a:rPr lang="en-US" sz="2000" dirty="0">
                <a:latin typeface="Gill Sans MT" panose="020B0502020104020203" pitchFamily="34" charset="0"/>
              </a:rPr>
              <a:t> p ON </a:t>
            </a:r>
            <a:r>
              <a:rPr lang="en-US" sz="2000" dirty="0" err="1">
                <a:latin typeface="Gill Sans MT" panose="020B0502020104020203" pitchFamily="34" charset="0"/>
              </a:rPr>
              <a:t>s.product_code</a:t>
            </a:r>
            <a:r>
              <a:rPr lang="en-US" sz="2000" dirty="0">
                <a:latin typeface="Gill Sans MT" panose="020B0502020104020203" pitchFamily="34" charset="0"/>
              </a:rPr>
              <a:t>=</a:t>
            </a:r>
            <a:r>
              <a:rPr lang="en-US" sz="2000" dirty="0" err="1">
                <a:latin typeface="Gill Sans MT" panose="020B0502020104020203" pitchFamily="34" charset="0"/>
              </a:rPr>
              <a:t>p.product_code</a:t>
            </a:r>
            <a:r>
              <a:rPr lang="en-US" sz="2000" dirty="0">
                <a:latin typeface="Gill Sans MT" panose="020B0502020104020203" pitchFamily="34" charset="0"/>
              </a:rPr>
              <a:t> WHERE </a:t>
            </a:r>
            <a:r>
              <a:rPr lang="en-US" sz="2000" dirty="0" err="1">
                <a:latin typeface="Gill Sans MT" panose="020B0502020104020203" pitchFamily="34" charset="0"/>
              </a:rPr>
              <a:t>customer_code</a:t>
            </a:r>
            <a:r>
              <a:rPr lang="en-US" sz="2000" dirty="0">
                <a:latin typeface="Gill Sans MT" panose="020B0502020104020203" pitchFamily="34" charset="0"/>
              </a:rPr>
              <a:t>=90002002 AND </a:t>
            </a:r>
            <a:r>
              <a:rPr lang="en-US" sz="2000" dirty="0" err="1">
                <a:latin typeface="Gill Sans MT" panose="020B0502020104020203" pitchFamily="34" charset="0"/>
              </a:rPr>
              <a:t>get_fiscal_year</a:t>
            </a:r>
            <a:r>
              <a:rPr lang="en-US" sz="2000" dirty="0">
                <a:latin typeface="Gill Sans MT" panose="020B0502020104020203" pitchFamily="34" charset="0"/>
              </a:rPr>
              <a:t>(date)=2021 LIMIT 1000000; </a:t>
            </a:r>
            <a:br>
              <a:rPr lang="en-US" sz="2000" dirty="0">
                <a:latin typeface="Gill Sans MT" panose="020B0502020104020203" pitchFamily="34" charset="0"/>
              </a:rPr>
            </a:br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F1288-3A04-CEC5-BC1A-E861DADDC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81" y="3599736"/>
            <a:ext cx="6594438" cy="266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4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7F40A6-F7AD-3BBD-5314-67719E97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75" y="171450"/>
            <a:ext cx="11688763" cy="6600825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B. </a:t>
            </a:r>
            <a:r>
              <a:rPr lang="en-US" sz="2000" dirty="0">
                <a:latin typeface="Gill Sans MT" panose="020B0502020104020203" pitchFamily="34" charset="0"/>
              </a:rPr>
              <a:t>Performing join with '</a:t>
            </a:r>
            <a:r>
              <a:rPr lang="en-US" sz="2000" dirty="0" err="1">
                <a:latin typeface="Gill Sans MT" panose="020B0502020104020203" pitchFamily="34" charset="0"/>
              </a:rPr>
              <a:t>fact_gross_price</a:t>
            </a:r>
            <a:r>
              <a:rPr lang="en-US" sz="2000" dirty="0">
                <a:latin typeface="Gill Sans MT" panose="020B0502020104020203" pitchFamily="34" charset="0"/>
              </a:rPr>
              <a:t>' table with the above query and generating required fields </a:t>
            </a:r>
            <a:br>
              <a:rPr lang="en-US" dirty="0">
                <a:latin typeface="Gill Sans MT" panose="020B0502020104020203" pitchFamily="34" charset="0"/>
              </a:rPr>
            </a:b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SELECT 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p.product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p.variant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s.sold_quantity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g.gross_price</a:t>
            </a:r>
            <a:r>
              <a:rPr lang="en-US" sz="1800" dirty="0">
                <a:latin typeface="Gill Sans MT" panose="020B0502020104020203" pitchFamily="34" charset="0"/>
              </a:rPr>
              <a:t>, ROUND(</a:t>
            </a:r>
            <a:r>
              <a:rPr lang="en-US" sz="1800" dirty="0" err="1">
                <a:latin typeface="Gill Sans MT" panose="020B0502020104020203" pitchFamily="34" charset="0"/>
              </a:rPr>
              <a:t>s.sold_quantity</a:t>
            </a:r>
            <a:r>
              <a:rPr lang="en-US" sz="1800" dirty="0">
                <a:latin typeface="Gill Sans MT" panose="020B0502020104020203" pitchFamily="34" charset="0"/>
              </a:rPr>
              <a:t>*g.gross_price,2) as </a:t>
            </a:r>
            <a:r>
              <a:rPr lang="en-US" sz="1800" dirty="0" err="1">
                <a:latin typeface="Gill Sans MT" panose="020B0502020104020203" pitchFamily="34" charset="0"/>
              </a:rPr>
              <a:t>gross_price_total</a:t>
            </a:r>
            <a:r>
              <a:rPr lang="en-US" sz="1800" dirty="0">
                <a:latin typeface="Gill Sans MT" panose="020B0502020104020203" pitchFamily="34" charset="0"/>
              </a:rPr>
              <a:t> FROM </a:t>
            </a:r>
            <a:r>
              <a:rPr lang="en-US" sz="1800" dirty="0" err="1">
                <a:latin typeface="Gill Sans MT" panose="020B0502020104020203" pitchFamily="34" charset="0"/>
              </a:rPr>
              <a:t>fact_sales_monthly</a:t>
            </a:r>
            <a:r>
              <a:rPr lang="en-US" sz="1800" dirty="0">
                <a:latin typeface="Gill Sans MT" panose="020B0502020104020203" pitchFamily="34" charset="0"/>
              </a:rPr>
              <a:t> s JOIN </a:t>
            </a:r>
            <a:r>
              <a:rPr lang="en-US" sz="1800" dirty="0" err="1">
                <a:latin typeface="Gill Sans MT" panose="020B0502020104020203" pitchFamily="34" charset="0"/>
              </a:rPr>
              <a:t>dim_product</a:t>
            </a:r>
            <a:r>
              <a:rPr lang="en-US" sz="1800" dirty="0">
                <a:latin typeface="Gill Sans MT" panose="020B0502020104020203" pitchFamily="34" charset="0"/>
              </a:rPr>
              <a:t> p ON 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p.product_code</a:t>
            </a:r>
            <a:r>
              <a:rPr lang="en-US" sz="1800" dirty="0">
                <a:latin typeface="Gill Sans MT" panose="020B0502020104020203" pitchFamily="34" charset="0"/>
              </a:rPr>
              <a:t> JOIN </a:t>
            </a:r>
            <a:r>
              <a:rPr lang="en-US" sz="1800" dirty="0" err="1">
                <a:latin typeface="Gill Sans MT" panose="020B0502020104020203" pitchFamily="34" charset="0"/>
              </a:rPr>
              <a:t>fact_gross_price</a:t>
            </a:r>
            <a:r>
              <a:rPr lang="en-US" sz="1800" dirty="0">
                <a:latin typeface="Gill Sans MT" panose="020B0502020104020203" pitchFamily="34" charset="0"/>
              </a:rPr>
              <a:t> g ON </a:t>
            </a:r>
            <a:r>
              <a:rPr lang="en-US" sz="1800" dirty="0" err="1">
                <a:latin typeface="Gill Sans MT" panose="020B0502020104020203" pitchFamily="34" charset="0"/>
              </a:rPr>
              <a:t>g.fiscal_year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get_fiscal_year</a:t>
            </a:r>
            <a:r>
              <a:rPr lang="en-US" sz="1800" dirty="0">
                <a:latin typeface="Gill Sans MT" panose="020B0502020104020203" pitchFamily="34" charset="0"/>
              </a:rPr>
              <a:t>(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) AND </a:t>
            </a:r>
            <a:r>
              <a:rPr lang="en-US" sz="1800" dirty="0" err="1">
                <a:latin typeface="Gill Sans MT" panose="020B0502020104020203" pitchFamily="34" charset="0"/>
              </a:rPr>
              <a:t>g.product_code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 WHERE </a:t>
            </a:r>
            <a:r>
              <a:rPr lang="en-US" sz="1800" dirty="0" err="1">
                <a:latin typeface="Gill Sans MT" panose="020B0502020104020203" pitchFamily="34" charset="0"/>
              </a:rPr>
              <a:t>customer_code</a:t>
            </a:r>
            <a:r>
              <a:rPr lang="en-US" sz="1800" dirty="0">
                <a:latin typeface="Gill Sans MT" panose="020B0502020104020203" pitchFamily="34" charset="0"/>
              </a:rPr>
              <a:t>=90002002 AND </a:t>
            </a:r>
            <a:r>
              <a:rPr lang="en-US" sz="1800" dirty="0" err="1">
                <a:latin typeface="Gill Sans MT" panose="020B0502020104020203" pitchFamily="34" charset="0"/>
              </a:rPr>
              <a:t>get_fiscal_year</a:t>
            </a:r>
            <a:r>
              <a:rPr lang="en-US" sz="1800" dirty="0">
                <a:latin typeface="Gill Sans MT" panose="020B0502020104020203" pitchFamily="34" charset="0"/>
              </a:rPr>
              <a:t>(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)=2021 LIMIT 1000000; </a:t>
            </a:r>
            <a:br>
              <a:rPr lang="en-US" sz="1800" dirty="0">
                <a:latin typeface="Gill Sans MT" panose="020B0502020104020203" pitchFamily="34" charset="0"/>
              </a:rPr>
            </a:br>
            <a:br>
              <a:rPr lang="en-US" sz="1800" dirty="0">
                <a:latin typeface="Gill Sans MT" panose="020B0502020104020203" pitchFamily="34" charset="0"/>
              </a:rPr>
            </a:br>
            <a:endParaRPr lang="en-US" sz="1800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F1A995-EFC5-112B-A49C-B5FD2436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32" y="3764414"/>
            <a:ext cx="759724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5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F124-3E6C-8A55-B3A3-BFD9F3C9D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49" y="172122"/>
            <a:ext cx="11865685" cy="658368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❑ </a:t>
            </a:r>
            <a:r>
              <a:rPr lang="en-US" b="1" dirty="0">
                <a:latin typeface="Gill Sans MT" panose="020B0502020104020203" pitchFamily="34" charset="0"/>
              </a:rPr>
              <a:t>Module:</a:t>
            </a:r>
            <a:r>
              <a:rPr lang="en-US" dirty="0">
                <a:latin typeface="Gill Sans MT" panose="020B0502020104020203" pitchFamily="34" charset="0"/>
              </a:rPr>
              <a:t> Gross Sales Report: Total Sales Amount</a:t>
            </a:r>
            <a:br>
              <a:rPr lang="en-US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Generate monthly gross sales report for Croma India for all the years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SELECT 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, SUM(ROUND(</a:t>
            </a:r>
            <a:r>
              <a:rPr lang="en-US" sz="1800" dirty="0" err="1">
                <a:latin typeface="Gill Sans MT" panose="020B0502020104020203" pitchFamily="34" charset="0"/>
              </a:rPr>
              <a:t>s.sold_quantity</a:t>
            </a:r>
            <a:r>
              <a:rPr lang="en-US" sz="1800" dirty="0">
                <a:latin typeface="Gill Sans MT" panose="020B0502020104020203" pitchFamily="34" charset="0"/>
              </a:rPr>
              <a:t>*g.gross_price,2)) as </a:t>
            </a:r>
            <a:r>
              <a:rPr lang="en-US" sz="1800" dirty="0" err="1">
                <a:latin typeface="Gill Sans MT" panose="020B0502020104020203" pitchFamily="34" charset="0"/>
              </a:rPr>
              <a:t>monthly_sales</a:t>
            </a:r>
            <a:r>
              <a:rPr lang="en-US" sz="1800" dirty="0">
                <a:latin typeface="Gill Sans MT" panose="020B0502020104020203" pitchFamily="34" charset="0"/>
              </a:rPr>
              <a:t> FROM </a:t>
            </a:r>
            <a:r>
              <a:rPr lang="en-US" sz="1800" dirty="0" err="1">
                <a:latin typeface="Gill Sans MT" panose="020B0502020104020203" pitchFamily="34" charset="0"/>
              </a:rPr>
              <a:t>fact_sales_monthly</a:t>
            </a:r>
            <a:r>
              <a:rPr lang="en-US" sz="1800" dirty="0">
                <a:latin typeface="Gill Sans MT" panose="020B0502020104020203" pitchFamily="34" charset="0"/>
              </a:rPr>
              <a:t> s JOIN </a:t>
            </a:r>
            <a:r>
              <a:rPr lang="en-US" sz="1800" dirty="0" err="1">
                <a:latin typeface="Gill Sans MT" panose="020B0502020104020203" pitchFamily="34" charset="0"/>
              </a:rPr>
              <a:t>fact_gross_price</a:t>
            </a:r>
            <a:r>
              <a:rPr lang="en-US" sz="1800" dirty="0">
                <a:latin typeface="Gill Sans MT" panose="020B0502020104020203" pitchFamily="34" charset="0"/>
              </a:rPr>
              <a:t> g ON </a:t>
            </a:r>
            <a:r>
              <a:rPr lang="en-US" sz="1800" dirty="0" err="1">
                <a:latin typeface="Gill Sans MT" panose="020B0502020104020203" pitchFamily="34" charset="0"/>
              </a:rPr>
              <a:t>g.fiscal_year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get_fiscal_year</a:t>
            </a:r>
            <a:r>
              <a:rPr lang="en-US" sz="1800" dirty="0">
                <a:latin typeface="Gill Sans MT" panose="020B0502020104020203" pitchFamily="34" charset="0"/>
              </a:rPr>
              <a:t>(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) AND </a:t>
            </a:r>
            <a:r>
              <a:rPr lang="en-US" sz="1800" dirty="0" err="1">
                <a:latin typeface="Gill Sans MT" panose="020B0502020104020203" pitchFamily="34" charset="0"/>
              </a:rPr>
              <a:t>g.product_code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 WHERE </a:t>
            </a:r>
            <a:r>
              <a:rPr lang="en-US" sz="1800" dirty="0" err="1">
                <a:latin typeface="Gill Sans MT" panose="020B0502020104020203" pitchFamily="34" charset="0"/>
              </a:rPr>
              <a:t>customer_code</a:t>
            </a:r>
            <a:r>
              <a:rPr lang="en-US" sz="1800" dirty="0">
                <a:latin typeface="Gill Sans MT" panose="020B0502020104020203" pitchFamily="34" charset="0"/>
              </a:rPr>
              <a:t>=90002002 GROUP BY date; </a:t>
            </a:r>
            <a:br>
              <a:rPr lang="en-US" sz="1800" dirty="0">
                <a:latin typeface="Gill Sans MT" panose="020B0502020104020203" pitchFamily="34" charset="0"/>
              </a:rPr>
            </a:br>
            <a:endParaRPr lang="en-US" sz="18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2290F-60F2-BBEC-489F-D3A23D48A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98" y="3346389"/>
            <a:ext cx="2785403" cy="309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37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4BAD-3D49-6638-47DF-382FF60D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236668"/>
            <a:ext cx="11881821" cy="652451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❑ </a:t>
            </a:r>
            <a:r>
              <a:rPr lang="en-US" b="1" dirty="0">
                <a:latin typeface="Gill Sans MT" panose="020B0502020104020203" pitchFamily="34" charset="0"/>
              </a:rPr>
              <a:t>Module: </a:t>
            </a:r>
            <a:r>
              <a:rPr lang="en-US" dirty="0">
                <a:latin typeface="Gill Sans MT" panose="020B0502020104020203" pitchFamily="34" charset="0"/>
              </a:rPr>
              <a:t>Stored Procedures: Monthly Gross Sales Report Generate monthly </a:t>
            </a:r>
            <a:br>
              <a:rPr lang="en-US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Gross sales report for any customer using </a:t>
            </a:r>
            <a:r>
              <a:rPr lang="en-US" sz="2000" b="1" dirty="0">
                <a:latin typeface="Gill Sans MT" panose="020B0502020104020203" pitchFamily="34" charset="0"/>
              </a:rPr>
              <a:t>stored procedure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BE538-B685-FEBB-83EE-5354EC58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38" y="2049123"/>
            <a:ext cx="7750885" cy="41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1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84A94-5A43-D859-FDA9-26FEDE54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50607"/>
            <a:ext cx="11989398" cy="65944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❑ </a:t>
            </a:r>
            <a:r>
              <a:rPr lang="en-US" b="1" dirty="0">
                <a:latin typeface="Gill Sans MT" panose="020B0502020104020203" pitchFamily="34" charset="0"/>
              </a:rPr>
              <a:t>Module: </a:t>
            </a:r>
            <a:r>
              <a:rPr lang="en-US" dirty="0">
                <a:latin typeface="Gill Sans MT" panose="020B0502020104020203" pitchFamily="34" charset="0"/>
              </a:rPr>
              <a:t>Stored Procedure: Market Badge </a:t>
            </a:r>
            <a:br>
              <a:rPr lang="en-US" dirty="0">
                <a:latin typeface="Gill Sans MT" panose="020B0502020104020203" pitchFamily="34" charset="0"/>
              </a:rPr>
            </a:br>
            <a:br>
              <a:rPr lang="en-US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2976F-5B3D-BCEB-7FD9-193C82B3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92" y="815625"/>
            <a:ext cx="7498081" cy="4206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C971B7-2998-20F1-157D-C8343E21E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39" y="4910283"/>
            <a:ext cx="3056361" cy="11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40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9C3A-7890-1CEE-D0F9-84D97D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Top Customers, Products,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DCD8-337B-554D-E39E-895ED0D9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Task :- 2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1. Report For Top market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2. Report for Top products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3. Report for Top customers </a:t>
            </a:r>
          </a:p>
        </p:txBody>
      </p:sp>
    </p:spTree>
    <p:extLst>
      <p:ext uri="{BB962C8B-B14F-4D97-AF65-F5344CB8AC3E}">
        <p14:creationId xmlns:p14="http://schemas.microsoft.com/office/powerpoint/2010/main" val="3431658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7E8E-B903-7F52-6EBC-802048A8E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66744"/>
            <a:ext cx="11962503" cy="659443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0"/>
              </a:rPr>
              <a:t>❑ </a:t>
            </a:r>
            <a:r>
              <a:rPr lang="en-US" b="1" dirty="0">
                <a:latin typeface="Gill Sans MT" panose="020B0502020104020203" pitchFamily="34" charset="0"/>
              </a:rPr>
              <a:t>Module: Problem Statement and Pre-Invoice Discount Report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Include pre-invoice deductions in Croma detailed report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latin typeface="Gill Sans MT" panose="020B0502020104020203" pitchFamily="34" charset="0"/>
              </a:rPr>
              <a:t>SELECT 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p.product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p.variant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s.sold_quantity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g.gross_price</a:t>
            </a:r>
            <a:r>
              <a:rPr lang="en-US" sz="1800" dirty="0">
                <a:latin typeface="Gill Sans MT" panose="020B0502020104020203" pitchFamily="34" charset="0"/>
              </a:rPr>
              <a:t> as </a:t>
            </a:r>
            <a:r>
              <a:rPr lang="en-US" sz="1800" dirty="0" err="1">
                <a:latin typeface="Gill Sans MT" panose="020B0502020104020203" pitchFamily="34" charset="0"/>
              </a:rPr>
              <a:t>gross_price_per_item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ROUND(</a:t>
            </a:r>
            <a:r>
              <a:rPr lang="en-US" sz="1800" dirty="0" err="1">
                <a:latin typeface="Gill Sans MT" panose="020B0502020104020203" pitchFamily="34" charset="0"/>
              </a:rPr>
              <a:t>s.sold_quantity</a:t>
            </a:r>
            <a:r>
              <a:rPr lang="en-US" sz="1800" dirty="0">
                <a:latin typeface="Gill Sans MT" panose="020B0502020104020203" pitchFamily="34" charset="0"/>
              </a:rPr>
              <a:t>*g.gross_price,2) as </a:t>
            </a:r>
            <a:r>
              <a:rPr lang="en-US" sz="1800" dirty="0" err="1">
                <a:latin typeface="Gill Sans MT" panose="020B0502020104020203" pitchFamily="34" charset="0"/>
              </a:rPr>
              <a:t>gross_price_total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pre.pre_invoice_discount_pct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FROM </a:t>
            </a:r>
            <a:r>
              <a:rPr lang="en-US" sz="1800" dirty="0" err="1">
                <a:latin typeface="Gill Sans MT" panose="020B0502020104020203" pitchFamily="34" charset="0"/>
              </a:rPr>
              <a:t>fact_sales_monthly</a:t>
            </a:r>
            <a:r>
              <a:rPr lang="en-US" sz="1800" dirty="0">
                <a:latin typeface="Gill Sans MT" panose="020B0502020104020203" pitchFamily="34" charset="0"/>
              </a:rPr>
              <a:t> s JOIN </a:t>
            </a:r>
            <a:r>
              <a:rPr lang="en-US" sz="1800" dirty="0" err="1">
                <a:latin typeface="Gill Sans MT" panose="020B0502020104020203" pitchFamily="34" charset="0"/>
              </a:rPr>
              <a:t>dim_product</a:t>
            </a:r>
            <a:r>
              <a:rPr lang="en-US" sz="1800" dirty="0">
                <a:latin typeface="Gill Sans MT" panose="020B0502020104020203" pitchFamily="34" charset="0"/>
              </a:rPr>
              <a:t> p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ON 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p.product_code</a:t>
            </a:r>
            <a:r>
              <a:rPr lang="en-US" sz="1800" dirty="0">
                <a:latin typeface="Gill Sans MT" panose="020B0502020104020203" pitchFamily="34" charset="0"/>
              </a:rPr>
              <a:t> JOIN </a:t>
            </a:r>
            <a:r>
              <a:rPr lang="en-US" sz="1800" dirty="0" err="1">
                <a:latin typeface="Gill Sans MT" panose="020B0502020104020203" pitchFamily="34" charset="0"/>
              </a:rPr>
              <a:t>fact_gross_price</a:t>
            </a:r>
            <a:r>
              <a:rPr lang="en-US" sz="1800" dirty="0">
                <a:latin typeface="Gill Sans MT" panose="020B0502020104020203" pitchFamily="34" charset="0"/>
              </a:rPr>
              <a:t> g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ON </a:t>
            </a:r>
            <a:r>
              <a:rPr lang="en-US" sz="1800" dirty="0" err="1">
                <a:latin typeface="Gill Sans MT" panose="020B0502020104020203" pitchFamily="34" charset="0"/>
              </a:rPr>
              <a:t>g.fiscal_year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get_fiscal_year</a:t>
            </a:r>
            <a:r>
              <a:rPr lang="en-US" sz="1800" dirty="0">
                <a:latin typeface="Gill Sans MT" panose="020B0502020104020203" pitchFamily="34" charset="0"/>
              </a:rPr>
              <a:t>(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AND </a:t>
            </a:r>
            <a:r>
              <a:rPr lang="en-US" sz="1800" dirty="0" err="1">
                <a:latin typeface="Gill Sans MT" panose="020B0502020104020203" pitchFamily="34" charset="0"/>
              </a:rPr>
              <a:t>g.product_code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JOIN </a:t>
            </a:r>
            <a:r>
              <a:rPr lang="en-US" sz="1800" dirty="0" err="1">
                <a:latin typeface="Gill Sans MT" panose="020B0502020104020203" pitchFamily="34" charset="0"/>
              </a:rPr>
              <a:t>fact_pre_invoice_deductions</a:t>
            </a:r>
            <a:r>
              <a:rPr lang="en-US" sz="1800" dirty="0">
                <a:latin typeface="Gill Sans MT" panose="020B0502020104020203" pitchFamily="34" charset="0"/>
              </a:rPr>
              <a:t> as pre </a:t>
            </a:r>
            <a:br>
              <a:rPr lang="en-US" sz="1800" dirty="0">
                <a:latin typeface="Gill Sans MT" panose="020B0502020104020203" pitchFamily="34" charset="0"/>
              </a:rPr>
            </a:br>
            <a:r>
              <a:rPr lang="en-US" sz="1800" dirty="0">
                <a:latin typeface="Gill Sans MT" panose="020B0502020104020203" pitchFamily="34" charset="0"/>
              </a:rPr>
              <a:t>ON </a:t>
            </a:r>
            <a:r>
              <a:rPr lang="en-US" sz="1800" dirty="0" err="1">
                <a:latin typeface="Gill Sans MT" panose="020B0502020104020203" pitchFamily="34" charset="0"/>
              </a:rPr>
              <a:t>pre.customer_code</a:t>
            </a:r>
            <a:r>
              <a:rPr lang="en-US" sz="1800" dirty="0">
                <a:latin typeface="Gill Sans MT" panose="020B0502020104020203" pitchFamily="34" charset="0"/>
              </a:rPr>
              <a:t> = </a:t>
            </a:r>
            <a:r>
              <a:rPr lang="en-US" sz="1800" dirty="0" err="1">
                <a:latin typeface="Gill Sans MT" panose="020B0502020104020203" pitchFamily="34" charset="0"/>
              </a:rPr>
              <a:t>s.customer_code</a:t>
            </a:r>
            <a:r>
              <a:rPr lang="en-US" sz="1800" dirty="0">
                <a:latin typeface="Gill Sans MT" panose="020B0502020104020203" pitchFamily="34" charset="0"/>
              </a:rPr>
              <a:t> AND</a:t>
            </a:r>
            <a:br>
              <a:rPr lang="en-US" sz="1800" dirty="0">
                <a:latin typeface="Gill Sans MT" panose="020B0502020104020203" pitchFamily="34" charset="0"/>
              </a:rPr>
            </a:br>
            <a:r>
              <a:rPr lang="en-US" sz="1800" dirty="0"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latin typeface="Gill Sans MT" panose="020B0502020104020203" pitchFamily="34" charset="0"/>
              </a:rPr>
              <a:t>pre.fiscal_year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get_fiscal_year</a:t>
            </a:r>
            <a:r>
              <a:rPr lang="en-US" sz="1800" dirty="0">
                <a:latin typeface="Gill Sans MT" panose="020B0502020104020203" pitchFamily="34" charset="0"/>
              </a:rPr>
              <a:t>(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)  WHERE </a:t>
            </a:r>
            <a:r>
              <a:rPr lang="en-US" sz="1800" dirty="0" err="1">
                <a:latin typeface="Gill Sans MT" panose="020B0502020104020203" pitchFamily="34" charset="0"/>
              </a:rPr>
              <a:t>s.customer_code</a:t>
            </a:r>
            <a:r>
              <a:rPr lang="en-US" sz="1800" dirty="0">
                <a:latin typeface="Gill Sans MT" panose="020B0502020104020203" pitchFamily="34" charset="0"/>
              </a:rPr>
              <a:t>=90002002 AND </a:t>
            </a:r>
            <a:r>
              <a:rPr lang="en-US" sz="1800" dirty="0" err="1">
                <a:latin typeface="Gill Sans MT" panose="020B0502020104020203" pitchFamily="34" charset="0"/>
              </a:rPr>
              <a:t>get_fiscal_year</a:t>
            </a:r>
            <a:r>
              <a:rPr lang="en-US" sz="1800" dirty="0">
                <a:latin typeface="Gill Sans MT" panose="020B0502020104020203" pitchFamily="34" charset="0"/>
              </a:rPr>
              <a:t>(</a:t>
            </a: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)=2021 LIMIT 1000000;</a:t>
            </a:r>
          </a:p>
        </p:txBody>
      </p:sp>
    </p:spTree>
    <p:extLst>
      <p:ext uri="{BB962C8B-B14F-4D97-AF65-F5344CB8AC3E}">
        <p14:creationId xmlns:p14="http://schemas.microsoft.com/office/powerpoint/2010/main" val="3776839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B1674-5721-EA6B-A40A-DA06D5FC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82880"/>
            <a:ext cx="11892578" cy="654064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Gill Sans MT" panose="020B0502020104020203" pitchFamily="34" charset="0"/>
              </a:rPr>
              <a:t>❑Module: Performance Improvement # 1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creating </a:t>
            </a:r>
            <a:r>
              <a:rPr lang="en-US" dirty="0" err="1">
                <a:latin typeface="Gill Sans MT" panose="020B0502020104020203" pitchFamily="34" charset="0"/>
              </a:rPr>
              <a:t>dim_date</a:t>
            </a:r>
            <a:r>
              <a:rPr lang="en-US" dirty="0">
                <a:latin typeface="Gill Sans MT" panose="020B0502020104020203" pitchFamily="34" charset="0"/>
              </a:rPr>
              <a:t> and joining with this table and avoid using the function '</a:t>
            </a:r>
            <a:r>
              <a:rPr lang="en-US" dirty="0" err="1">
                <a:latin typeface="Gill Sans MT" panose="020B0502020104020203" pitchFamily="34" charset="0"/>
              </a:rPr>
              <a:t>get_fiscal_year</a:t>
            </a:r>
            <a:r>
              <a:rPr lang="en-US" dirty="0">
                <a:latin typeface="Gill Sans MT" panose="020B0502020104020203" pitchFamily="34" charset="0"/>
              </a:rPr>
              <a:t>()' to reduce the amount of time taking to run the query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 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SELECT </a:t>
            </a:r>
          </a:p>
          <a:p>
            <a:pPr marL="0" indent="0">
              <a:buNone/>
            </a:pPr>
            <a:r>
              <a:rPr lang="en-US" dirty="0" err="1">
                <a:latin typeface="Gill Sans MT" panose="020B0502020104020203" pitchFamily="34" charset="0"/>
              </a:rPr>
              <a:t>s.date</a:t>
            </a:r>
            <a:r>
              <a:rPr lang="en-US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Gill Sans MT" panose="020B0502020104020203" pitchFamily="34" charset="0"/>
              </a:rPr>
              <a:t>s.customer_code</a:t>
            </a:r>
            <a:r>
              <a:rPr lang="en-US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s.product_code</a:t>
            </a:r>
            <a:r>
              <a:rPr lang="en-US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Gill Sans MT" panose="020B0502020104020203" pitchFamily="34" charset="0"/>
              </a:rPr>
              <a:t>p.product</a:t>
            </a:r>
            <a:r>
              <a:rPr lang="en-US" dirty="0">
                <a:latin typeface="Gill Sans MT" panose="020B0502020104020203" pitchFamily="34" charset="0"/>
              </a:rPr>
              <a:t>, </a:t>
            </a:r>
            <a:r>
              <a:rPr lang="en-US" dirty="0" err="1">
                <a:latin typeface="Gill Sans MT" panose="020B0502020104020203" pitchFamily="34" charset="0"/>
              </a:rPr>
              <a:t>p.variant</a:t>
            </a:r>
            <a:r>
              <a:rPr lang="en-US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Gill Sans MT" panose="020B0502020104020203" pitchFamily="34" charset="0"/>
              </a:rPr>
              <a:t>s.sold_quantity</a:t>
            </a:r>
            <a:r>
              <a:rPr lang="en-US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dirty="0" err="1">
                <a:latin typeface="Gill Sans MT" panose="020B0502020104020203" pitchFamily="34" charset="0"/>
              </a:rPr>
              <a:t>g.gross_price</a:t>
            </a:r>
            <a:r>
              <a:rPr lang="en-US" dirty="0">
                <a:latin typeface="Gill Sans MT" panose="020B0502020104020203" pitchFamily="34" charset="0"/>
              </a:rPr>
              <a:t> as </a:t>
            </a:r>
            <a:r>
              <a:rPr lang="en-US" dirty="0" err="1">
                <a:latin typeface="Gill Sans MT" panose="020B0502020104020203" pitchFamily="34" charset="0"/>
              </a:rPr>
              <a:t>gross_price_per_item</a:t>
            </a:r>
            <a:r>
              <a:rPr lang="en-US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ROUND(</a:t>
            </a:r>
            <a:r>
              <a:rPr lang="en-US" dirty="0" err="1">
                <a:latin typeface="Gill Sans MT" panose="020B0502020104020203" pitchFamily="34" charset="0"/>
              </a:rPr>
              <a:t>s.sold_quantity</a:t>
            </a:r>
            <a:r>
              <a:rPr lang="en-US" dirty="0">
                <a:latin typeface="Gill Sans MT" panose="020B0502020104020203" pitchFamily="34" charset="0"/>
              </a:rPr>
              <a:t>*g.gross_price,2) as </a:t>
            </a:r>
            <a:r>
              <a:rPr lang="en-US" dirty="0" err="1">
                <a:latin typeface="Gill Sans MT" panose="020B0502020104020203" pitchFamily="34" charset="0"/>
              </a:rPr>
              <a:t>gross_price_total</a:t>
            </a:r>
            <a:r>
              <a:rPr lang="en-US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pre.pre_invoice_discount_pct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FROM </a:t>
            </a:r>
            <a:r>
              <a:rPr lang="en-US" dirty="0" err="1">
                <a:latin typeface="Gill Sans MT" panose="020B0502020104020203" pitchFamily="34" charset="0"/>
              </a:rPr>
              <a:t>fact_sales_monthly</a:t>
            </a:r>
            <a:r>
              <a:rPr lang="en-US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JOIN </a:t>
            </a:r>
            <a:r>
              <a:rPr lang="en-US" dirty="0" err="1">
                <a:latin typeface="Gill Sans MT" panose="020B0502020104020203" pitchFamily="34" charset="0"/>
              </a:rPr>
              <a:t>dim_date</a:t>
            </a:r>
            <a:r>
              <a:rPr lang="en-US" dirty="0">
                <a:latin typeface="Gill Sans MT" panose="020B0502020104020203" pitchFamily="34" charset="0"/>
              </a:rPr>
              <a:t> dt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ON </a:t>
            </a:r>
            <a:r>
              <a:rPr lang="en-US" dirty="0" err="1">
                <a:latin typeface="Gill Sans MT" panose="020B0502020104020203" pitchFamily="34" charset="0"/>
              </a:rPr>
              <a:t>dt.calendar_date</a:t>
            </a:r>
            <a:r>
              <a:rPr lang="en-US" dirty="0">
                <a:latin typeface="Gill Sans MT" panose="020B0502020104020203" pitchFamily="34" charset="0"/>
              </a:rPr>
              <a:t> = </a:t>
            </a:r>
            <a:r>
              <a:rPr lang="en-US" dirty="0" err="1">
                <a:latin typeface="Gill Sans MT" panose="020B0502020104020203" pitchFamily="34" charset="0"/>
              </a:rPr>
              <a:t>s.date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JOIN </a:t>
            </a:r>
            <a:r>
              <a:rPr lang="en-US" dirty="0" err="1">
                <a:latin typeface="Gill Sans MT" panose="020B0502020104020203" pitchFamily="34" charset="0"/>
              </a:rPr>
              <a:t>dim_product</a:t>
            </a:r>
            <a:r>
              <a:rPr lang="en-US" dirty="0">
                <a:latin typeface="Gill Sans MT" panose="020B0502020104020203" pitchFamily="34" charset="0"/>
              </a:rPr>
              <a:t> p ON </a:t>
            </a:r>
            <a:r>
              <a:rPr lang="en-US" dirty="0" err="1">
                <a:latin typeface="Gill Sans MT" panose="020B0502020104020203" pitchFamily="34" charset="0"/>
              </a:rPr>
              <a:t>s.product_code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 err="1">
                <a:latin typeface="Gill Sans MT" panose="020B0502020104020203" pitchFamily="34" charset="0"/>
              </a:rPr>
              <a:t>p.product_code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JOIN </a:t>
            </a:r>
            <a:r>
              <a:rPr lang="en-US" dirty="0" err="1">
                <a:latin typeface="Gill Sans MT" panose="020B0502020104020203" pitchFamily="34" charset="0"/>
              </a:rPr>
              <a:t>fact_gross_price</a:t>
            </a:r>
            <a:r>
              <a:rPr lang="en-US" dirty="0">
                <a:latin typeface="Gill Sans MT" panose="020B0502020104020203" pitchFamily="34" charset="0"/>
              </a:rPr>
              <a:t> 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ON </a:t>
            </a:r>
            <a:r>
              <a:rPr lang="en-US" dirty="0" err="1">
                <a:latin typeface="Gill Sans MT" panose="020B0502020104020203" pitchFamily="34" charset="0"/>
              </a:rPr>
              <a:t>g.fiscal_year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 err="1">
                <a:latin typeface="Gill Sans MT" panose="020B0502020104020203" pitchFamily="34" charset="0"/>
              </a:rPr>
              <a:t>dt.fiscal_year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AND </a:t>
            </a:r>
            <a:r>
              <a:rPr lang="en-US" dirty="0" err="1">
                <a:latin typeface="Gill Sans MT" panose="020B0502020104020203" pitchFamily="34" charset="0"/>
              </a:rPr>
              <a:t>g.product_code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 err="1">
                <a:latin typeface="Gill Sans MT" panose="020B0502020104020203" pitchFamily="34" charset="0"/>
              </a:rPr>
              <a:t>s.product_code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JOIN </a:t>
            </a:r>
            <a:r>
              <a:rPr lang="en-US" dirty="0" err="1">
                <a:latin typeface="Gill Sans MT" panose="020B0502020104020203" pitchFamily="34" charset="0"/>
              </a:rPr>
              <a:t>fact_pre_invoice_deductions</a:t>
            </a:r>
            <a:r>
              <a:rPr lang="en-US" dirty="0">
                <a:latin typeface="Gill Sans MT" panose="020B0502020104020203" pitchFamily="34" charset="0"/>
              </a:rPr>
              <a:t> as pre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ON </a:t>
            </a:r>
            <a:r>
              <a:rPr lang="en-US" dirty="0" err="1">
                <a:latin typeface="Gill Sans MT" panose="020B0502020104020203" pitchFamily="34" charset="0"/>
              </a:rPr>
              <a:t>pre.customer_code</a:t>
            </a:r>
            <a:r>
              <a:rPr lang="en-US" dirty="0">
                <a:latin typeface="Gill Sans MT" panose="020B0502020104020203" pitchFamily="34" charset="0"/>
              </a:rPr>
              <a:t> = </a:t>
            </a:r>
            <a:r>
              <a:rPr lang="en-US" dirty="0" err="1">
                <a:latin typeface="Gill Sans MT" panose="020B0502020104020203" pitchFamily="34" charset="0"/>
              </a:rPr>
              <a:t>s.customer_code</a:t>
            </a:r>
            <a:r>
              <a:rPr lang="en-US" dirty="0">
                <a:latin typeface="Gill Sans MT" panose="020B0502020104020203" pitchFamily="34" charset="0"/>
              </a:rPr>
              <a:t> AND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dirty="0" err="1">
                <a:latin typeface="Gill Sans MT" panose="020B0502020104020203" pitchFamily="34" charset="0"/>
              </a:rPr>
              <a:t>pre.fiscal_year</a:t>
            </a:r>
            <a:r>
              <a:rPr lang="en-US" dirty="0">
                <a:latin typeface="Gill Sans MT" panose="020B0502020104020203" pitchFamily="34" charset="0"/>
              </a:rPr>
              <a:t>=</a:t>
            </a:r>
            <a:r>
              <a:rPr lang="en-US" dirty="0" err="1">
                <a:latin typeface="Gill Sans MT" panose="020B0502020104020203" pitchFamily="34" charset="0"/>
              </a:rPr>
              <a:t>dt.fiscal_year</a:t>
            </a: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WHERE </a:t>
            </a:r>
          </a:p>
          <a:p>
            <a:pPr marL="0" indent="0">
              <a:buNone/>
            </a:pPr>
            <a:r>
              <a:rPr lang="en-US" dirty="0" err="1">
                <a:latin typeface="Gill Sans MT" panose="020B0502020104020203" pitchFamily="34" charset="0"/>
              </a:rPr>
              <a:t>dt.fiscal_year</a:t>
            </a:r>
            <a:r>
              <a:rPr lang="en-US" dirty="0">
                <a:latin typeface="Gill Sans MT" panose="020B0502020104020203" pitchFamily="34" charset="0"/>
              </a:rPr>
              <a:t>=2021    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LIMIT 1000000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AF331-21DC-A124-2A53-448B6D4E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43" y="1578591"/>
            <a:ext cx="7347473" cy="374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1736-DBAF-9877-D10E-E856E8D8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" y="134471"/>
            <a:ext cx="12027050" cy="67235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Gill Sans MT" panose="020B0502020104020203" pitchFamily="34" charset="0"/>
              </a:rPr>
              <a:t>❑Module: Performance Improvement # 2</a:t>
            </a:r>
          </a:p>
          <a:p>
            <a:pPr marL="0" indent="0">
              <a:buNone/>
            </a:pPr>
            <a:r>
              <a:rPr lang="en-US" sz="2900" dirty="0">
                <a:latin typeface="Gill Sans MT" panose="020B0502020104020203" pitchFamily="34" charset="0"/>
              </a:rPr>
              <a:t>Added the fiscal year in the </a:t>
            </a:r>
            <a:r>
              <a:rPr lang="en-US" sz="2900" dirty="0" err="1">
                <a:latin typeface="Gill Sans MT" panose="020B0502020104020203" pitchFamily="34" charset="0"/>
              </a:rPr>
              <a:t>fact_sales_monthly</a:t>
            </a:r>
            <a:r>
              <a:rPr lang="en-US" sz="2900" dirty="0">
                <a:latin typeface="Gill Sans MT" panose="020B0502020104020203" pitchFamily="34" charset="0"/>
              </a:rPr>
              <a:t> table itself</a:t>
            </a:r>
            <a:br>
              <a:rPr lang="en-US" sz="2000" dirty="0">
                <a:latin typeface="Gill Sans MT" panose="020B0502020104020203" pitchFamily="34" charset="0"/>
              </a:rPr>
            </a:br>
            <a:br>
              <a:rPr lang="en-US" sz="2000" dirty="0">
                <a:latin typeface="Gill Sans MT" panose="020B0502020104020203" pitchFamily="34" charset="0"/>
              </a:rPr>
            </a:br>
            <a:r>
              <a:rPr lang="en-US" sz="2200" dirty="0">
                <a:latin typeface="Gill Sans MT" panose="020B0502020104020203" pitchFamily="34" charset="0"/>
              </a:rPr>
              <a:t>SELECT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s.date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s.customer_code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s.product_code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p.product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  <a:r>
              <a:rPr lang="en-US" sz="2200" dirty="0" err="1">
                <a:latin typeface="Gill Sans MT" panose="020B0502020104020203" pitchFamily="34" charset="0"/>
              </a:rPr>
              <a:t>p.variant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s.sold_quantity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g.gross_price</a:t>
            </a:r>
            <a:r>
              <a:rPr lang="en-US" sz="2200" dirty="0">
                <a:latin typeface="Gill Sans MT" panose="020B0502020104020203" pitchFamily="34" charset="0"/>
              </a:rPr>
              <a:t> as </a:t>
            </a:r>
            <a:r>
              <a:rPr lang="en-US" sz="2200" dirty="0" err="1">
                <a:latin typeface="Gill Sans MT" panose="020B0502020104020203" pitchFamily="34" charset="0"/>
              </a:rPr>
              <a:t>gross_price_per_item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ROUND(</a:t>
            </a:r>
            <a:r>
              <a:rPr lang="en-US" sz="2200" dirty="0" err="1">
                <a:latin typeface="Gill Sans MT" panose="020B0502020104020203" pitchFamily="34" charset="0"/>
              </a:rPr>
              <a:t>s.sold_quantity</a:t>
            </a:r>
            <a:r>
              <a:rPr lang="en-US" sz="2200" dirty="0">
                <a:latin typeface="Gill Sans MT" panose="020B0502020104020203" pitchFamily="34" charset="0"/>
              </a:rPr>
              <a:t>*g.gross_price,2) as </a:t>
            </a:r>
            <a:r>
              <a:rPr lang="en-US" sz="2200" dirty="0" err="1">
                <a:latin typeface="Gill Sans MT" panose="020B0502020104020203" pitchFamily="34" charset="0"/>
              </a:rPr>
              <a:t>gross_price_total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pre.pre_invoice_discount_pct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FROM </a:t>
            </a:r>
            <a:r>
              <a:rPr lang="en-US" sz="2200" dirty="0" err="1">
                <a:latin typeface="Gill Sans MT" panose="020B0502020104020203" pitchFamily="34" charset="0"/>
              </a:rPr>
              <a:t>fact_sales_monthly</a:t>
            </a:r>
            <a:r>
              <a:rPr lang="en-US" sz="2200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JOIN </a:t>
            </a:r>
            <a:r>
              <a:rPr lang="en-US" sz="2200" dirty="0" err="1">
                <a:latin typeface="Gill Sans MT" panose="020B0502020104020203" pitchFamily="34" charset="0"/>
              </a:rPr>
              <a:t>dim_product</a:t>
            </a:r>
            <a:r>
              <a:rPr lang="en-US" sz="2200" dirty="0">
                <a:latin typeface="Gill Sans MT" panose="020B0502020104020203" pitchFamily="34" charset="0"/>
              </a:rPr>
              <a:t> p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ON </a:t>
            </a:r>
            <a:r>
              <a:rPr lang="en-US" sz="2200" dirty="0" err="1">
                <a:latin typeface="Gill Sans MT" panose="020B0502020104020203" pitchFamily="34" charset="0"/>
              </a:rPr>
              <a:t>s.product_code</a:t>
            </a:r>
            <a:r>
              <a:rPr lang="en-US" sz="2200" dirty="0">
                <a:latin typeface="Gill Sans MT" panose="020B0502020104020203" pitchFamily="34" charset="0"/>
              </a:rPr>
              <a:t>=</a:t>
            </a:r>
            <a:r>
              <a:rPr lang="en-US" sz="2200" dirty="0" err="1">
                <a:latin typeface="Gill Sans MT" panose="020B0502020104020203" pitchFamily="34" charset="0"/>
              </a:rPr>
              <a:t>p.product_code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JOIN </a:t>
            </a:r>
            <a:r>
              <a:rPr lang="en-US" sz="2200" dirty="0" err="1">
                <a:latin typeface="Gill Sans MT" panose="020B0502020104020203" pitchFamily="34" charset="0"/>
              </a:rPr>
              <a:t>fact_gross_price</a:t>
            </a:r>
            <a:r>
              <a:rPr lang="en-US" sz="2200" dirty="0">
                <a:latin typeface="Gill Sans MT" panose="020B0502020104020203" pitchFamily="34" charset="0"/>
              </a:rPr>
              <a:t> g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ON </a:t>
            </a:r>
            <a:r>
              <a:rPr lang="en-US" sz="2200" dirty="0" err="1">
                <a:latin typeface="Gill Sans MT" panose="020B0502020104020203" pitchFamily="34" charset="0"/>
              </a:rPr>
              <a:t>g.fiscal_year</a:t>
            </a:r>
            <a:r>
              <a:rPr lang="en-US" sz="2200" dirty="0">
                <a:latin typeface="Gill Sans MT" panose="020B0502020104020203" pitchFamily="34" charset="0"/>
              </a:rPr>
              <a:t>=</a:t>
            </a:r>
            <a:r>
              <a:rPr lang="en-US" sz="2200" dirty="0" err="1">
                <a:latin typeface="Gill Sans MT" panose="020B0502020104020203" pitchFamily="34" charset="0"/>
              </a:rPr>
              <a:t>s.fiscal_year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AND </a:t>
            </a:r>
            <a:r>
              <a:rPr lang="en-US" sz="2200" dirty="0" err="1">
                <a:latin typeface="Gill Sans MT" panose="020B0502020104020203" pitchFamily="34" charset="0"/>
              </a:rPr>
              <a:t>g.product_code</a:t>
            </a:r>
            <a:r>
              <a:rPr lang="en-US" sz="2200" dirty="0">
                <a:latin typeface="Gill Sans MT" panose="020B0502020104020203" pitchFamily="34" charset="0"/>
              </a:rPr>
              <a:t>=</a:t>
            </a:r>
            <a:r>
              <a:rPr lang="en-US" sz="2200" dirty="0" err="1">
                <a:latin typeface="Gill Sans MT" panose="020B0502020104020203" pitchFamily="34" charset="0"/>
              </a:rPr>
              <a:t>s.product_code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JOIN </a:t>
            </a:r>
            <a:r>
              <a:rPr lang="en-US" sz="2200" dirty="0" err="1">
                <a:latin typeface="Gill Sans MT" panose="020B0502020104020203" pitchFamily="34" charset="0"/>
              </a:rPr>
              <a:t>fact_pre_invoice_deductions</a:t>
            </a:r>
            <a:r>
              <a:rPr lang="en-US" sz="2200" dirty="0">
                <a:latin typeface="Gill Sans MT" panose="020B0502020104020203" pitchFamily="34" charset="0"/>
              </a:rPr>
              <a:t> as pre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ON </a:t>
            </a:r>
            <a:r>
              <a:rPr lang="en-US" sz="2200" dirty="0" err="1">
                <a:latin typeface="Gill Sans MT" panose="020B0502020104020203" pitchFamily="34" charset="0"/>
              </a:rPr>
              <a:t>pre.customer_code</a:t>
            </a:r>
            <a:r>
              <a:rPr lang="en-US" sz="2200" dirty="0">
                <a:latin typeface="Gill Sans MT" panose="020B0502020104020203" pitchFamily="34" charset="0"/>
              </a:rPr>
              <a:t> = </a:t>
            </a:r>
            <a:r>
              <a:rPr lang="en-US" sz="2200" dirty="0" err="1">
                <a:latin typeface="Gill Sans MT" panose="020B0502020104020203" pitchFamily="34" charset="0"/>
              </a:rPr>
              <a:t>s.customer_code</a:t>
            </a:r>
            <a:r>
              <a:rPr lang="en-US" sz="2200" dirty="0">
                <a:latin typeface="Gill Sans MT" panose="020B0502020104020203" pitchFamily="34" charset="0"/>
              </a:rPr>
              <a:t> AND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pre.fiscal_year</a:t>
            </a:r>
            <a:r>
              <a:rPr lang="en-US" sz="2200" dirty="0">
                <a:latin typeface="Gill Sans MT" panose="020B0502020104020203" pitchFamily="34" charset="0"/>
              </a:rPr>
              <a:t>=</a:t>
            </a:r>
            <a:r>
              <a:rPr lang="en-US" sz="2200" dirty="0" err="1">
                <a:latin typeface="Gill Sans MT" panose="020B0502020104020203" pitchFamily="34" charset="0"/>
              </a:rPr>
              <a:t>s.fiscal_year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WHERE </a:t>
            </a:r>
          </a:p>
          <a:p>
            <a:pPr marL="0" indent="0">
              <a:buNone/>
            </a:pPr>
            <a:r>
              <a:rPr lang="en-US" sz="2200" b="1" dirty="0">
                <a:latin typeface="Gill Sans MT" panose="020B0502020104020203" pitchFamily="34" charset="0"/>
              </a:rPr>
              <a:t>s.fiscal_year=2021     </a:t>
            </a:r>
          </a:p>
          <a:p>
            <a:pPr marL="0" indent="0">
              <a:buNone/>
            </a:pPr>
            <a:r>
              <a:rPr lang="en-US" sz="2200" b="1" dirty="0">
                <a:latin typeface="Gill Sans MT" panose="020B0502020104020203" pitchFamily="34" charset="0"/>
              </a:rPr>
              <a:t>LIMIT 1500000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6279E-5495-FF82-9D11-8A322358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181" y="1678829"/>
            <a:ext cx="7121562" cy="350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674D-C0DC-445E-39B9-F90142FD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8363F-BC4B-AF95-26C5-A9372BA7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AtliQ</a:t>
            </a:r>
            <a:r>
              <a:rPr lang="en-US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 Hardware is a global computer hardware manufacturer that specializes in producing high-performance computer components and peripherals. </a:t>
            </a:r>
          </a:p>
          <a:p>
            <a:r>
              <a:rPr lang="en-US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The company operates across major international markets, including APAC (Asia-Pacific), EU (Europe), NA (North America), and LATAM (Latin America). </a:t>
            </a:r>
          </a:p>
          <a:p>
            <a:r>
              <a:rPr lang="en-US" sz="18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AtliQ’s</a:t>
            </a:r>
            <a:r>
              <a:rPr lang="en-US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 product portfolio includes processors, motherboards, graphics cards, RAM, storage solutions (SSDs, HDDs), and peripherals such as keyboards, mice, and monitors. </a:t>
            </a:r>
          </a:p>
          <a:p>
            <a:r>
              <a:rPr lang="en-US" sz="1800" dirty="0">
                <a:latin typeface="Gill Sans MT" panose="020B0502020104020203" pitchFamily="34" charset="0"/>
                <a:cs typeface="Times New Roman" panose="02020603050405020304" pitchFamily="18" charset="0"/>
              </a:rPr>
              <a:t>With a commitment to innovation and quality, the company caters to both individual consumers and businesses, ensuring reliable and efficient hardware solutions for diverse computing needs.</a:t>
            </a:r>
          </a:p>
        </p:txBody>
      </p:sp>
    </p:spTree>
    <p:extLst>
      <p:ext uri="{BB962C8B-B14F-4D97-AF65-F5344CB8AC3E}">
        <p14:creationId xmlns:p14="http://schemas.microsoft.com/office/powerpoint/2010/main" val="2695106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7AC8-049C-5DAC-2472-57C8C1C5A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98" y="96819"/>
            <a:ext cx="11978640" cy="608344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Gill Sans MT" panose="020B0502020104020203" pitchFamily="34" charset="0"/>
              </a:rPr>
              <a:t>❑Module: Database Views</a:t>
            </a:r>
            <a:br>
              <a:rPr lang="en-US" sz="2200" dirty="0">
                <a:latin typeface="Gill Sans MT" panose="020B0502020104020203" pitchFamily="34" charset="0"/>
              </a:rPr>
            </a:b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Gill Sans MT" panose="020B0502020104020203" pitchFamily="34" charset="0"/>
              </a:rPr>
              <a:t>Get the </a:t>
            </a:r>
            <a:r>
              <a:rPr lang="en-US" sz="2200" b="1" dirty="0" err="1">
                <a:latin typeface="Gill Sans MT" panose="020B0502020104020203" pitchFamily="34" charset="0"/>
              </a:rPr>
              <a:t>net_invoice_sales</a:t>
            </a:r>
            <a:r>
              <a:rPr lang="en-US" sz="2200" b="1" dirty="0">
                <a:latin typeface="Gill Sans MT" panose="020B0502020104020203" pitchFamily="34" charset="0"/>
              </a:rPr>
              <a:t> amount using the CTE’s</a:t>
            </a:r>
            <a:endParaRPr lang="en-US" sz="20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WITH cte1 AS (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SELECT </a:t>
            </a:r>
          </a:p>
          <a:p>
            <a:pPr marL="0" indent="0">
              <a:buNone/>
            </a:pPr>
            <a:r>
              <a:rPr lang="en-US" sz="1800" dirty="0" err="1">
                <a:latin typeface="Gill Sans MT" panose="020B0502020104020203" pitchFamily="34" charset="0"/>
              </a:rPr>
              <a:t>s.date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 err="1">
                <a:latin typeface="Gill Sans MT" panose="020B0502020104020203" pitchFamily="34" charset="0"/>
              </a:rPr>
              <a:t>s.customer_code</a:t>
            </a:r>
            <a:r>
              <a:rPr lang="en-US" sz="18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 err="1">
                <a:latin typeface="Gill Sans MT" panose="020B0502020104020203" pitchFamily="34" charset="0"/>
              </a:rPr>
              <a:t>p.product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  <a:r>
              <a:rPr lang="en-US" sz="1800" dirty="0" err="1">
                <a:latin typeface="Gill Sans MT" panose="020B0502020104020203" pitchFamily="34" charset="0"/>
              </a:rPr>
              <a:t>p.variant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 err="1">
                <a:latin typeface="Gill Sans MT" panose="020B0502020104020203" pitchFamily="34" charset="0"/>
              </a:rPr>
              <a:t>s.sold_quantity</a:t>
            </a:r>
            <a:r>
              <a:rPr lang="en-US" sz="18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1800" dirty="0" err="1">
                <a:latin typeface="Gill Sans MT" panose="020B0502020104020203" pitchFamily="34" charset="0"/>
              </a:rPr>
              <a:t>g.gross_price</a:t>
            </a:r>
            <a:r>
              <a:rPr lang="en-US" sz="1800" dirty="0">
                <a:latin typeface="Gill Sans MT" panose="020B0502020104020203" pitchFamily="34" charset="0"/>
              </a:rPr>
              <a:t> as </a:t>
            </a:r>
            <a:r>
              <a:rPr lang="en-US" sz="1800" dirty="0" err="1">
                <a:latin typeface="Gill Sans MT" panose="020B0502020104020203" pitchFamily="34" charset="0"/>
              </a:rPr>
              <a:t>gross_price_per_item</a:t>
            </a:r>
            <a:r>
              <a:rPr lang="en-US" sz="18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ROUND(</a:t>
            </a:r>
            <a:r>
              <a:rPr lang="en-US" sz="1800" dirty="0" err="1">
                <a:latin typeface="Gill Sans MT" panose="020B0502020104020203" pitchFamily="34" charset="0"/>
              </a:rPr>
              <a:t>s.sold_quantity</a:t>
            </a:r>
            <a:r>
              <a:rPr lang="en-US" sz="1800" dirty="0">
                <a:latin typeface="Gill Sans MT" panose="020B0502020104020203" pitchFamily="34" charset="0"/>
              </a:rPr>
              <a:t>*g.gross_price,2) as </a:t>
            </a:r>
            <a:r>
              <a:rPr lang="en-US" sz="1800" dirty="0" err="1">
                <a:latin typeface="Gill Sans MT" panose="020B0502020104020203" pitchFamily="34" charset="0"/>
              </a:rPr>
              <a:t>gross_price_total</a:t>
            </a:r>
            <a:r>
              <a:rPr lang="en-US" sz="18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latin typeface="Gill Sans MT" panose="020B0502020104020203" pitchFamily="34" charset="0"/>
              </a:rPr>
              <a:t>pre.pre_invoice_discount_pct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FROM </a:t>
            </a:r>
            <a:r>
              <a:rPr lang="en-US" sz="1800" dirty="0" err="1">
                <a:latin typeface="Gill Sans MT" panose="020B0502020104020203" pitchFamily="34" charset="0"/>
              </a:rPr>
              <a:t>fact_sales_monthly</a:t>
            </a:r>
            <a:r>
              <a:rPr lang="en-US" sz="1800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JOIN </a:t>
            </a:r>
            <a:r>
              <a:rPr lang="en-US" sz="1800" dirty="0" err="1">
                <a:latin typeface="Gill Sans MT" panose="020B0502020104020203" pitchFamily="34" charset="0"/>
              </a:rPr>
              <a:t>dim_product</a:t>
            </a:r>
            <a:r>
              <a:rPr lang="en-US" sz="1800" dirty="0">
                <a:latin typeface="Gill Sans MT" panose="020B0502020104020203" pitchFamily="34" charset="0"/>
              </a:rPr>
              <a:t> p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ON 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p.product_code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JOIN </a:t>
            </a:r>
            <a:r>
              <a:rPr lang="en-US" sz="1800" dirty="0" err="1">
                <a:latin typeface="Gill Sans MT" panose="020B0502020104020203" pitchFamily="34" charset="0"/>
              </a:rPr>
              <a:t>fact_gross_price</a:t>
            </a:r>
            <a:r>
              <a:rPr lang="en-US" sz="1800" dirty="0">
                <a:latin typeface="Gill Sans MT" panose="020B0502020104020203" pitchFamily="34" charset="0"/>
              </a:rPr>
              <a:t> g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ON </a:t>
            </a:r>
            <a:r>
              <a:rPr lang="en-US" sz="1800" dirty="0" err="1">
                <a:latin typeface="Gill Sans MT" panose="020B0502020104020203" pitchFamily="34" charset="0"/>
              </a:rPr>
              <a:t>g.fiscal_year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s.fiscal_year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AND </a:t>
            </a:r>
            <a:r>
              <a:rPr lang="en-US" sz="1800" dirty="0" err="1">
                <a:latin typeface="Gill Sans MT" panose="020B0502020104020203" pitchFamily="34" charset="0"/>
              </a:rPr>
              <a:t>g.product_code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s.product_code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JOIN </a:t>
            </a:r>
            <a:r>
              <a:rPr lang="en-US" sz="1800" dirty="0" err="1">
                <a:latin typeface="Gill Sans MT" panose="020B0502020104020203" pitchFamily="34" charset="0"/>
              </a:rPr>
              <a:t>fact_pre_invoice_deductions</a:t>
            </a:r>
            <a:r>
              <a:rPr lang="en-US" sz="1800" dirty="0">
                <a:latin typeface="Gill Sans MT" panose="020B0502020104020203" pitchFamily="34" charset="0"/>
              </a:rPr>
              <a:t> as pre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ON </a:t>
            </a:r>
            <a:r>
              <a:rPr lang="en-US" sz="1800" dirty="0" err="1">
                <a:latin typeface="Gill Sans MT" panose="020B0502020104020203" pitchFamily="34" charset="0"/>
              </a:rPr>
              <a:t>pre.customer_code</a:t>
            </a:r>
            <a:r>
              <a:rPr lang="en-US" sz="1800" dirty="0">
                <a:latin typeface="Gill Sans MT" panose="020B0502020104020203" pitchFamily="34" charset="0"/>
              </a:rPr>
              <a:t> = </a:t>
            </a:r>
            <a:r>
              <a:rPr lang="en-US" sz="1800" dirty="0" err="1">
                <a:latin typeface="Gill Sans MT" panose="020B0502020104020203" pitchFamily="34" charset="0"/>
              </a:rPr>
              <a:t>s.customer_code</a:t>
            </a:r>
            <a:r>
              <a:rPr lang="en-US" sz="1800" dirty="0">
                <a:latin typeface="Gill Sans MT" panose="020B0502020104020203" pitchFamily="34" charset="0"/>
              </a:rPr>
              <a:t> AND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</a:t>
            </a:r>
            <a:r>
              <a:rPr lang="en-US" sz="1800" dirty="0" err="1">
                <a:latin typeface="Gill Sans MT" panose="020B0502020104020203" pitchFamily="34" charset="0"/>
              </a:rPr>
              <a:t>pre.fiscal_year</a:t>
            </a:r>
            <a:r>
              <a:rPr lang="en-US" sz="1800" dirty="0">
                <a:latin typeface="Gill Sans MT" panose="020B0502020104020203" pitchFamily="34" charset="0"/>
              </a:rPr>
              <a:t>=</a:t>
            </a:r>
            <a:r>
              <a:rPr lang="en-US" sz="1800" dirty="0" err="1">
                <a:latin typeface="Gill Sans MT" panose="020B0502020104020203" pitchFamily="34" charset="0"/>
              </a:rPr>
              <a:t>s.fiscal_year</a:t>
            </a:r>
            <a:r>
              <a:rPr lang="en-US" sz="1800" dirty="0">
                <a:latin typeface="Gill Sans MT" panose="020B0502020104020203" pitchFamily="34" charset="0"/>
              </a:rPr>
              <a:t> WHERE </a:t>
            </a:r>
            <a:r>
              <a:rPr lang="en-US" sz="1800" dirty="0" err="1">
                <a:latin typeface="Gill Sans MT" panose="020B0502020104020203" pitchFamily="34" charset="0"/>
              </a:rPr>
              <a:t>s.fiscal_year</a:t>
            </a:r>
            <a:r>
              <a:rPr lang="en-US" sz="1800" dirty="0">
                <a:latin typeface="Gill Sans MT" panose="020B0502020104020203" pitchFamily="34" charset="0"/>
              </a:rPr>
              <a:t>=2021)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78F6E-D5FC-B097-E3A0-88FD8BACECA7}"/>
              </a:ext>
            </a:extLst>
          </p:cNvPr>
          <p:cNvSpPr txBox="1"/>
          <p:nvPr/>
        </p:nvSpPr>
        <p:spPr>
          <a:xfrm>
            <a:off x="4147071" y="4843630"/>
            <a:ext cx="4641925" cy="1722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SELECT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*, </a:t>
            </a:r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(</a:t>
            </a:r>
            <a:r>
              <a:rPr lang="en-US" sz="1300" dirty="0" err="1"/>
              <a:t>gross_price_total</a:t>
            </a:r>
            <a:endParaRPr lang="en-US" sz="1300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 err="1"/>
              <a:t>pre_invoice_discount_pct</a:t>
            </a:r>
            <a:r>
              <a:rPr lang="en-US" sz="1300" dirty="0"/>
              <a:t>*</a:t>
            </a:r>
            <a:r>
              <a:rPr lang="en-US" sz="1300" dirty="0" err="1"/>
              <a:t>gross_price_total</a:t>
            </a:r>
            <a:r>
              <a:rPr lang="en-US" sz="1300" dirty="0"/>
              <a:t>) as </a:t>
            </a:r>
            <a:r>
              <a:rPr lang="en-US" sz="1300" dirty="0" err="1"/>
              <a:t>net_invoice_sales</a:t>
            </a:r>
            <a:endParaRPr lang="en-US" sz="1300" dirty="0"/>
          </a:p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300" dirty="0"/>
              <a:t> FROM cte1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224C61-763A-23A5-75DE-FB161146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82" y="1688950"/>
            <a:ext cx="7132320" cy="28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5B8C2-B649-636E-6070-F855E6250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72122"/>
            <a:ext cx="11876442" cy="597049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Gill Sans MT" panose="020B0502020104020203" pitchFamily="34" charset="0"/>
              </a:rPr>
              <a:t>Creating the view `</a:t>
            </a:r>
            <a:r>
              <a:rPr lang="en-US" sz="2000" b="1" dirty="0" err="1">
                <a:latin typeface="Gill Sans MT" panose="020B0502020104020203" pitchFamily="34" charset="0"/>
              </a:rPr>
              <a:t>sales_preinv_discount</a:t>
            </a:r>
            <a:r>
              <a:rPr lang="en-US" sz="2000" b="1" dirty="0">
                <a:latin typeface="Gill Sans MT" panose="020B0502020104020203" pitchFamily="34" charset="0"/>
              </a:rPr>
              <a:t>` and store all the data in like a virtual table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CREATE  VIEW `</a:t>
            </a:r>
            <a:r>
              <a:rPr lang="en-US" sz="2200" dirty="0" err="1">
                <a:latin typeface="Gill Sans MT" panose="020B0502020104020203" pitchFamily="34" charset="0"/>
              </a:rPr>
              <a:t>sales_preinv_discount</a:t>
            </a:r>
            <a:r>
              <a:rPr lang="en-US" sz="2200" dirty="0">
                <a:latin typeface="Gill Sans MT" panose="020B0502020104020203" pitchFamily="34" charset="0"/>
              </a:rPr>
              <a:t>` AS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SELECT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s.date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s.fiscal_year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s.customer_code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c.market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s.product_code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p.product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p.variant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s.sold_quantity</a:t>
            </a:r>
            <a:r>
              <a:rPr lang="en-US" sz="22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200" dirty="0" err="1">
                <a:latin typeface="Gill Sans MT" panose="020B0502020104020203" pitchFamily="34" charset="0"/>
              </a:rPr>
              <a:t>g.gross_price</a:t>
            </a:r>
            <a:r>
              <a:rPr lang="en-US" sz="2200" dirty="0">
                <a:latin typeface="Gill Sans MT" panose="020B0502020104020203" pitchFamily="34" charset="0"/>
              </a:rPr>
              <a:t> as </a:t>
            </a:r>
            <a:r>
              <a:rPr lang="en-US" sz="2200" dirty="0" err="1">
                <a:latin typeface="Gill Sans MT" panose="020B0502020104020203" pitchFamily="34" charset="0"/>
              </a:rPr>
              <a:t>gross_price_per_item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ROUND(</a:t>
            </a:r>
            <a:r>
              <a:rPr lang="en-US" sz="2200" dirty="0" err="1">
                <a:latin typeface="Gill Sans MT" panose="020B0502020104020203" pitchFamily="34" charset="0"/>
              </a:rPr>
              <a:t>s.sold_quantity</a:t>
            </a:r>
            <a:r>
              <a:rPr lang="en-US" sz="2200" dirty="0">
                <a:latin typeface="Gill Sans MT" panose="020B0502020104020203" pitchFamily="34" charset="0"/>
              </a:rPr>
              <a:t>*g.gross_price,2) as </a:t>
            </a:r>
            <a:r>
              <a:rPr lang="en-US" sz="2200" dirty="0" err="1">
                <a:latin typeface="Gill Sans MT" panose="020B0502020104020203" pitchFamily="34" charset="0"/>
              </a:rPr>
              <a:t>gross_price_total</a:t>
            </a:r>
            <a:r>
              <a:rPr lang="en-US" sz="22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pre.pre_invoice_discount_pct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FROM </a:t>
            </a:r>
            <a:r>
              <a:rPr lang="en-US" sz="2200" dirty="0" err="1">
                <a:latin typeface="Gill Sans MT" panose="020B0502020104020203" pitchFamily="34" charset="0"/>
              </a:rPr>
              <a:t>fact_sales_monthly</a:t>
            </a:r>
            <a:r>
              <a:rPr lang="en-US" sz="2200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JOIN </a:t>
            </a:r>
            <a:r>
              <a:rPr lang="en-US" sz="2200" dirty="0" err="1">
                <a:latin typeface="Gill Sans MT" panose="020B0502020104020203" pitchFamily="34" charset="0"/>
              </a:rPr>
              <a:t>dim_customer</a:t>
            </a:r>
            <a:r>
              <a:rPr lang="en-US" sz="2200" dirty="0">
                <a:latin typeface="Gill Sans MT" panose="020B0502020104020203" pitchFamily="34" charset="0"/>
              </a:rPr>
              <a:t> c 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ON </a:t>
            </a:r>
            <a:r>
              <a:rPr lang="en-US" sz="2200" dirty="0" err="1">
                <a:latin typeface="Gill Sans MT" panose="020B0502020104020203" pitchFamily="34" charset="0"/>
              </a:rPr>
              <a:t>s.customer_code</a:t>
            </a:r>
            <a:r>
              <a:rPr lang="en-US" sz="2200" dirty="0">
                <a:latin typeface="Gill Sans MT" panose="020B0502020104020203" pitchFamily="34" charset="0"/>
              </a:rPr>
              <a:t> = </a:t>
            </a:r>
            <a:r>
              <a:rPr lang="en-US" sz="2200" dirty="0" err="1">
                <a:latin typeface="Gill Sans MT" panose="020B0502020104020203" pitchFamily="34" charset="0"/>
              </a:rPr>
              <a:t>c.customer_code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JOIN </a:t>
            </a:r>
            <a:r>
              <a:rPr lang="en-US" sz="2200" dirty="0" err="1">
                <a:latin typeface="Gill Sans MT" panose="020B0502020104020203" pitchFamily="34" charset="0"/>
              </a:rPr>
              <a:t>dim_product</a:t>
            </a:r>
            <a:r>
              <a:rPr lang="en-US" sz="2200" dirty="0">
                <a:latin typeface="Gill Sans MT" panose="020B0502020104020203" pitchFamily="34" charset="0"/>
              </a:rPr>
              <a:t> p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ON </a:t>
            </a:r>
            <a:r>
              <a:rPr lang="en-US" sz="2200" dirty="0" err="1">
                <a:latin typeface="Gill Sans MT" panose="020B0502020104020203" pitchFamily="34" charset="0"/>
              </a:rPr>
              <a:t>s.product_code</a:t>
            </a:r>
            <a:r>
              <a:rPr lang="en-US" sz="2200" dirty="0">
                <a:latin typeface="Gill Sans MT" panose="020B0502020104020203" pitchFamily="34" charset="0"/>
              </a:rPr>
              <a:t>=</a:t>
            </a:r>
            <a:r>
              <a:rPr lang="en-US" sz="2200" dirty="0" err="1">
                <a:latin typeface="Gill Sans MT" panose="020B0502020104020203" pitchFamily="34" charset="0"/>
              </a:rPr>
              <a:t>p.product_code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JOIN </a:t>
            </a:r>
            <a:r>
              <a:rPr lang="en-US" sz="2200" dirty="0" err="1">
                <a:latin typeface="Gill Sans MT" panose="020B0502020104020203" pitchFamily="34" charset="0"/>
              </a:rPr>
              <a:t>fact_gross_price</a:t>
            </a:r>
            <a:r>
              <a:rPr lang="en-US" sz="2200" dirty="0">
                <a:latin typeface="Gill Sans MT" panose="020B0502020104020203" pitchFamily="34" charset="0"/>
              </a:rPr>
              <a:t> ON </a:t>
            </a:r>
            <a:r>
              <a:rPr lang="en-US" sz="2200" dirty="0" err="1">
                <a:latin typeface="Gill Sans MT" panose="020B0502020104020203" pitchFamily="34" charset="0"/>
              </a:rPr>
              <a:t>g.fiscal_year</a:t>
            </a:r>
            <a:r>
              <a:rPr lang="en-US" sz="2200" dirty="0">
                <a:latin typeface="Gill Sans MT" panose="020B0502020104020203" pitchFamily="34" charset="0"/>
              </a:rPr>
              <a:t>=</a:t>
            </a:r>
            <a:r>
              <a:rPr lang="en-US" sz="2200" dirty="0" err="1">
                <a:latin typeface="Gill Sans MT" panose="020B0502020104020203" pitchFamily="34" charset="0"/>
              </a:rPr>
              <a:t>s.fiscal_year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0"/>
              </a:rPr>
              <a:t> AND </a:t>
            </a:r>
            <a:r>
              <a:rPr lang="en-US" sz="2200" dirty="0" err="1">
                <a:latin typeface="Gill Sans MT" panose="020B0502020104020203" pitchFamily="34" charset="0"/>
              </a:rPr>
              <a:t>g.product_code</a:t>
            </a:r>
            <a:r>
              <a:rPr lang="en-US" sz="2200" dirty="0">
                <a:latin typeface="Gill Sans MT" panose="020B0502020104020203" pitchFamily="34" charset="0"/>
              </a:rPr>
              <a:t>=</a:t>
            </a:r>
            <a:r>
              <a:rPr lang="en-US" sz="2200" dirty="0" err="1">
                <a:latin typeface="Gill Sans MT" panose="020B0502020104020203" pitchFamily="34" charset="0"/>
              </a:rPr>
              <a:t>s.product_code</a:t>
            </a:r>
            <a:endParaRPr lang="en-US" sz="2200" dirty="0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938EF-C404-79BA-12A9-7DB722069A93}"/>
              </a:ext>
            </a:extLst>
          </p:cNvPr>
          <p:cNvSpPr txBox="1"/>
          <p:nvPr/>
        </p:nvSpPr>
        <p:spPr>
          <a:xfrm>
            <a:off x="4943139" y="5831405"/>
            <a:ext cx="5437990" cy="3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1200" dirty="0">
                <a:latin typeface="Gill Sans MT" panose="020B0502020104020203" pitchFamily="34" charset="0"/>
              </a:rPr>
              <a:t>JOIN </a:t>
            </a:r>
            <a:r>
              <a:rPr lang="en-US" sz="1200" dirty="0" err="1">
                <a:latin typeface="Gill Sans MT" panose="020B0502020104020203" pitchFamily="34" charset="0"/>
              </a:rPr>
              <a:t>fact_pre_invoice_deductions</a:t>
            </a:r>
            <a:r>
              <a:rPr lang="en-US" sz="1200" dirty="0">
                <a:latin typeface="Gill Sans MT" panose="020B0502020104020203" pitchFamily="34" charset="0"/>
              </a:rPr>
              <a:t> as pre ON </a:t>
            </a:r>
            <a:r>
              <a:rPr lang="en-US" sz="1200" dirty="0" err="1">
                <a:latin typeface="Gill Sans MT" panose="020B0502020104020203" pitchFamily="34" charset="0"/>
              </a:rPr>
              <a:t>pre.customer_code</a:t>
            </a:r>
            <a:r>
              <a:rPr lang="en-US" sz="1200" dirty="0">
                <a:latin typeface="Gill Sans MT" panose="020B0502020104020203" pitchFamily="34" charset="0"/>
              </a:rPr>
              <a:t> = </a:t>
            </a:r>
            <a:r>
              <a:rPr lang="en-US" sz="1200" dirty="0" err="1">
                <a:latin typeface="Gill Sans MT" panose="020B0502020104020203" pitchFamily="34" charset="0"/>
              </a:rPr>
              <a:t>s.customer_code</a:t>
            </a:r>
            <a:r>
              <a:rPr lang="en-US" sz="1200" dirty="0">
                <a:latin typeface="Gill Sans MT" panose="020B0502020104020203" pitchFamily="34" charset="0"/>
              </a:rPr>
              <a:t> AND </a:t>
            </a:r>
            <a:r>
              <a:rPr lang="en-US" sz="1200" dirty="0" err="1">
                <a:latin typeface="Gill Sans MT" panose="020B0502020104020203" pitchFamily="34" charset="0"/>
              </a:rPr>
              <a:t>pre.fiscal_year</a:t>
            </a:r>
            <a:r>
              <a:rPr lang="en-US" sz="1200" dirty="0">
                <a:latin typeface="Gill Sans MT" panose="020B0502020104020203" pitchFamily="34" charset="0"/>
              </a:rPr>
              <a:t>=</a:t>
            </a:r>
            <a:r>
              <a:rPr lang="en-US" sz="1200" dirty="0" err="1">
                <a:latin typeface="Gill Sans MT" panose="020B0502020104020203" pitchFamily="34" charset="0"/>
              </a:rPr>
              <a:t>s.fiscal_year</a:t>
            </a:r>
            <a:r>
              <a:rPr lang="en-US" sz="1200" dirty="0">
                <a:latin typeface="Gill Sans MT" panose="020B05020201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17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40FA1-1324-2DA0-786C-0121021CB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15" y="104325"/>
            <a:ext cx="11019969" cy="484419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1D030-A559-0DD3-B363-5B5FBE13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72" y="4948518"/>
            <a:ext cx="9112279" cy="19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D494-FA3C-4ED0-D953-ACEB6BB1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1" y="139849"/>
            <a:ext cx="11978640" cy="60189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❑Module: Database Views: Post Invoice Discount, Net Sales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Create a view for post invoice deductions: `</a:t>
            </a:r>
            <a:r>
              <a:rPr lang="en-US" sz="2000" dirty="0" err="1">
                <a:latin typeface="Gill Sans MT" panose="020B0502020104020203" pitchFamily="34" charset="0"/>
              </a:rPr>
              <a:t>sales_postinv_discount</a:t>
            </a:r>
            <a:r>
              <a:rPr lang="en-US" sz="2000" dirty="0">
                <a:latin typeface="Gill Sans MT" panose="020B0502020104020203" pitchFamily="34" charset="0"/>
              </a:rPr>
              <a:t>`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sz="2100" dirty="0">
                <a:latin typeface="Gill Sans MT" panose="020B0502020104020203" pitchFamily="34" charset="0"/>
              </a:rPr>
              <a:t>CREATE VIEW `</a:t>
            </a:r>
            <a:r>
              <a:rPr lang="en-US" sz="2100" dirty="0" err="1">
                <a:latin typeface="Gill Sans MT" panose="020B0502020104020203" pitchFamily="34" charset="0"/>
              </a:rPr>
              <a:t>sales_postinv_discount</a:t>
            </a:r>
            <a:r>
              <a:rPr lang="en-US" sz="2100" dirty="0">
                <a:latin typeface="Gill Sans MT" panose="020B0502020104020203" pitchFamily="34" charset="0"/>
              </a:rPr>
              <a:t>` AS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SELECT </a:t>
            </a:r>
          </a:p>
          <a:p>
            <a:pPr marL="0" indent="0">
              <a:buNone/>
            </a:pPr>
            <a:r>
              <a:rPr lang="en-US" sz="2100" dirty="0" err="1">
                <a:latin typeface="Gill Sans MT" panose="020B0502020104020203" pitchFamily="34" charset="0"/>
              </a:rPr>
              <a:t>s.date</a:t>
            </a:r>
            <a:r>
              <a:rPr lang="en-US" sz="2100" dirty="0">
                <a:latin typeface="Gill Sans MT" panose="020B0502020104020203" pitchFamily="34" charset="0"/>
              </a:rPr>
              <a:t>, </a:t>
            </a:r>
            <a:r>
              <a:rPr lang="en-US" sz="2100" dirty="0" err="1">
                <a:latin typeface="Gill Sans MT" panose="020B0502020104020203" pitchFamily="34" charset="0"/>
              </a:rPr>
              <a:t>s.fiscal_year</a:t>
            </a:r>
            <a:r>
              <a:rPr lang="en-US" sz="21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</a:t>
            </a:r>
            <a:r>
              <a:rPr lang="en-US" sz="2100" dirty="0" err="1">
                <a:latin typeface="Gill Sans MT" panose="020B0502020104020203" pitchFamily="34" charset="0"/>
              </a:rPr>
              <a:t>s.customer_code</a:t>
            </a:r>
            <a:r>
              <a:rPr lang="en-US" sz="2100" dirty="0">
                <a:latin typeface="Gill Sans MT" panose="020B0502020104020203" pitchFamily="34" charset="0"/>
              </a:rPr>
              <a:t>, </a:t>
            </a:r>
            <a:r>
              <a:rPr lang="en-US" sz="2100" dirty="0" err="1">
                <a:latin typeface="Gill Sans MT" panose="020B0502020104020203" pitchFamily="34" charset="0"/>
              </a:rPr>
              <a:t>s.market</a:t>
            </a:r>
            <a:r>
              <a:rPr lang="en-US" sz="21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</a:t>
            </a:r>
            <a:r>
              <a:rPr lang="en-US" sz="2100" dirty="0" err="1">
                <a:latin typeface="Gill Sans MT" panose="020B0502020104020203" pitchFamily="34" charset="0"/>
              </a:rPr>
              <a:t>s.product_code</a:t>
            </a:r>
            <a:r>
              <a:rPr lang="en-US" sz="2100" dirty="0">
                <a:latin typeface="Gill Sans MT" panose="020B0502020104020203" pitchFamily="34" charset="0"/>
              </a:rPr>
              <a:t>, </a:t>
            </a:r>
            <a:r>
              <a:rPr lang="en-US" sz="2100" dirty="0" err="1">
                <a:latin typeface="Gill Sans MT" panose="020B0502020104020203" pitchFamily="34" charset="0"/>
              </a:rPr>
              <a:t>s.product</a:t>
            </a:r>
            <a:r>
              <a:rPr lang="en-US" sz="2100" dirty="0">
                <a:latin typeface="Gill Sans MT" panose="020B0502020104020203" pitchFamily="34" charset="0"/>
              </a:rPr>
              <a:t>, </a:t>
            </a:r>
            <a:r>
              <a:rPr lang="en-US" sz="2100" dirty="0" err="1">
                <a:latin typeface="Gill Sans MT" panose="020B0502020104020203" pitchFamily="34" charset="0"/>
              </a:rPr>
              <a:t>s.variant</a:t>
            </a:r>
            <a:r>
              <a:rPr lang="en-US" sz="21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</a:t>
            </a:r>
            <a:r>
              <a:rPr lang="en-US" sz="2100" dirty="0" err="1">
                <a:latin typeface="Gill Sans MT" panose="020B0502020104020203" pitchFamily="34" charset="0"/>
              </a:rPr>
              <a:t>s.sold_quantity</a:t>
            </a:r>
            <a:r>
              <a:rPr lang="en-US" sz="2100" dirty="0">
                <a:latin typeface="Gill Sans MT" panose="020B0502020104020203" pitchFamily="34" charset="0"/>
              </a:rPr>
              <a:t>, </a:t>
            </a:r>
            <a:r>
              <a:rPr lang="en-US" sz="2100" dirty="0" err="1">
                <a:latin typeface="Gill Sans MT" panose="020B0502020104020203" pitchFamily="34" charset="0"/>
              </a:rPr>
              <a:t>s.gross_price_total</a:t>
            </a:r>
            <a:r>
              <a:rPr lang="en-US" sz="21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</a:t>
            </a:r>
            <a:r>
              <a:rPr lang="en-US" sz="2100" dirty="0" err="1">
                <a:latin typeface="Gill Sans MT" panose="020B0502020104020203" pitchFamily="34" charset="0"/>
              </a:rPr>
              <a:t>s.pre_invoice_discount_pct</a:t>
            </a:r>
            <a:r>
              <a:rPr lang="en-US" sz="21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(</a:t>
            </a:r>
            <a:r>
              <a:rPr lang="en-US" sz="2100" dirty="0" err="1">
                <a:latin typeface="Gill Sans MT" panose="020B0502020104020203" pitchFamily="34" charset="0"/>
              </a:rPr>
              <a:t>s.gross_price_total-s.pre_invoice_discount_pct</a:t>
            </a:r>
            <a:r>
              <a:rPr lang="en-US" sz="2100" dirty="0">
                <a:latin typeface="Gill Sans MT" panose="020B0502020104020203" pitchFamily="34" charset="0"/>
              </a:rPr>
              <a:t>*</a:t>
            </a:r>
            <a:r>
              <a:rPr lang="en-US" sz="2100" dirty="0" err="1">
                <a:latin typeface="Gill Sans MT" panose="020B0502020104020203" pitchFamily="34" charset="0"/>
              </a:rPr>
              <a:t>s.gross_price_total</a:t>
            </a:r>
            <a:r>
              <a:rPr lang="en-US" sz="2100" dirty="0">
                <a:latin typeface="Gill Sans MT" panose="020B0502020104020203" pitchFamily="34" charset="0"/>
              </a:rPr>
              <a:t>) as </a:t>
            </a:r>
            <a:r>
              <a:rPr lang="en-US" sz="2100" dirty="0" err="1">
                <a:latin typeface="Gill Sans MT" panose="020B0502020104020203" pitchFamily="34" charset="0"/>
              </a:rPr>
              <a:t>net_invoice_sales</a:t>
            </a:r>
            <a:r>
              <a:rPr lang="en-US" sz="21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(</a:t>
            </a:r>
            <a:r>
              <a:rPr lang="en-US" sz="2100" dirty="0" err="1">
                <a:latin typeface="Gill Sans MT" panose="020B0502020104020203" pitchFamily="34" charset="0"/>
              </a:rPr>
              <a:t>po.discounts_pct+po.other_deductions_pct</a:t>
            </a:r>
            <a:r>
              <a:rPr lang="en-US" sz="2100" dirty="0">
                <a:latin typeface="Gill Sans MT" panose="020B0502020104020203" pitchFamily="34" charset="0"/>
              </a:rPr>
              <a:t>) as </a:t>
            </a:r>
            <a:r>
              <a:rPr lang="en-US" sz="2100" dirty="0" err="1">
                <a:latin typeface="Gill Sans MT" panose="020B0502020104020203" pitchFamily="34" charset="0"/>
              </a:rPr>
              <a:t>post_invoice_discount_pct</a:t>
            </a:r>
            <a:endParaRPr lang="en-US" sz="21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FROM </a:t>
            </a:r>
            <a:r>
              <a:rPr lang="en-US" sz="2100" dirty="0" err="1">
                <a:latin typeface="Gill Sans MT" panose="020B0502020104020203" pitchFamily="34" charset="0"/>
              </a:rPr>
              <a:t>sales_preinv_discount</a:t>
            </a:r>
            <a:r>
              <a:rPr lang="en-US" sz="2100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JOIN </a:t>
            </a:r>
            <a:r>
              <a:rPr lang="en-US" sz="2100" dirty="0" err="1">
                <a:latin typeface="Gill Sans MT" panose="020B0502020104020203" pitchFamily="34" charset="0"/>
              </a:rPr>
              <a:t>fact_post_invoice_deductions</a:t>
            </a:r>
            <a:r>
              <a:rPr lang="en-US" sz="2100" dirty="0">
                <a:latin typeface="Gill Sans MT" panose="020B0502020104020203" pitchFamily="34" charset="0"/>
              </a:rPr>
              <a:t> po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0"/>
              </a:rPr>
              <a:t> ON </a:t>
            </a:r>
            <a:r>
              <a:rPr lang="en-US" sz="2100" dirty="0" err="1">
                <a:latin typeface="Gill Sans MT" panose="020B0502020104020203" pitchFamily="34" charset="0"/>
              </a:rPr>
              <a:t>po.customer_code</a:t>
            </a:r>
            <a:r>
              <a:rPr lang="en-US" sz="2100" dirty="0">
                <a:latin typeface="Gill Sans MT" panose="020B0502020104020203" pitchFamily="34" charset="0"/>
              </a:rPr>
              <a:t> = </a:t>
            </a:r>
            <a:r>
              <a:rPr lang="en-US" sz="2100" dirty="0" err="1">
                <a:latin typeface="Gill Sans MT" panose="020B0502020104020203" pitchFamily="34" charset="0"/>
              </a:rPr>
              <a:t>s.customer_code</a:t>
            </a:r>
            <a:r>
              <a:rPr lang="en-US" sz="2100" dirty="0">
                <a:latin typeface="Gill Sans MT" panose="020B0502020104020203" pitchFamily="34" charset="0"/>
              </a:rPr>
              <a:t> AND </a:t>
            </a:r>
            <a:r>
              <a:rPr lang="en-US" sz="2100" dirty="0" err="1">
                <a:latin typeface="Gill Sans MT" panose="020B0502020104020203" pitchFamily="34" charset="0"/>
              </a:rPr>
              <a:t>po.product_code</a:t>
            </a:r>
            <a:r>
              <a:rPr lang="en-US" sz="2100" dirty="0">
                <a:latin typeface="Gill Sans MT" panose="020B0502020104020203" pitchFamily="34" charset="0"/>
              </a:rPr>
              <a:t> = </a:t>
            </a:r>
            <a:r>
              <a:rPr lang="en-US" sz="2100" dirty="0" err="1">
                <a:latin typeface="Gill Sans MT" panose="020B0502020104020203" pitchFamily="34" charset="0"/>
              </a:rPr>
              <a:t>s.product_code</a:t>
            </a:r>
            <a:r>
              <a:rPr lang="en-US" sz="2100" dirty="0">
                <a:latin typeface="Gill Sans MT" panose="020B0502020104020203" pitchFamily="34" charset="0"/>
              </a:rPr>
              <a:t> AND</a:t>
            </a:r>
          </a:p>
          <a:p>
            <a:pPr marL="0" indent="0">
              <a:buNone/>
            </a:pPr>
            <a:r>
              <a:rPr lang="en-US" sz="2100" b="1" dirty="0">
                <a:latin typeface="Gill Sans MT" panose="020B0502020104020203" pitchFamily="34" charset="0"/>
              </a:rPr>
              <a:t> </a:t>
            </a:r>
            <a:r>
              <a:rPr lang="en-US" sz="2100" dirty="0" err="1">
                <a:latin typeface="Gill Sans MT" panose="020B0502020104020203" pitchFamily="34" charset="0"/>
              </a:rPr>
              <a:t>po.date</a:t>
            </a:r>
            <a:r>
              <a:rPr lang="en-US" sz="2100" dirty="0">
                <a:latin typeface="Gill Sans MT" panose="020B0502020104020203" pitchFamily="34" charset="0"/>
              </a:rPr>
              <a:t> = </a:t>
            </a:r>
            <a:r>
              <a:rPr lang="en-US" sz="2100" dirty="0" err="1">
                <a:latin typeface="Gill Sans MT" panose="020B0502020104020203" pitchFamily="34" charset="0"/>
              </a:rPr>
              <a:t>s.date</a:t>
            </a:r>
            <a:r>
              <a:rPr lang="en-US" sz="2100" dirty="0">
                <a:latin typeface="Gill Sans MT" panose="020B0502020104020203" pitchFamily="34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5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FA69F5-C894-0068-5070-6C72CD5C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6" y="21668"/>
            <a:ext cx="10408024" cy="5663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1218D0-3358-05A4-20AF-D84FBC5B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4" y="5685416"/>
            <a:ext cx="9258368" cy="54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314E4-77ED-B1A3-6983-08716065C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13" y="96819"/>
            <a:ext cx="11951746" cy="59489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➢ Create a report for net sales</a:t>
            </a:r>
            <a:endParaRPr lang="en-US" sz="18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SELECT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*, </a:t>
            </a:r>
          </a:p>
          <a:p>
            <a:pPr marL="0" indent="0">
              <a:buNone/>
            </a:pPr>
            <a:r>
              <a:rPr lang="en-US" sz="1800" dirty="0" err="1">
                <a:latin typeface="Gill Sans MT" panose="020B0502020104020203" pitchFamily="34" charset="0"/>
              </a:rPr>
              <a:t>net_invoice_sales</a:t>
            </a:r>
            <a:r>
              <a:rPr lang="en-US" sz="1800" dirty="0">
                <a:latin typeface="Gill Sans MT" panose="020B0502020104020203" pitchFamily="34" charset="0"/>
              </a:rPr>
              <a:t>*(1-post_invoice_discount_pct) as </a:t>
            </a:r>
            <a:r>
              <a:rPr lang="en-US" sz="1800" dirty="0" err="1">
                <a:latin typeface="Gill Sans MT" panose="020B0502020104020203" pitchFamily="34" charset="0"/>
              </a:rPr>
              <a:t>net_sales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FROM gdb0041.sales_postinv_discount;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-- Finally creating the view `</a:t>
            </a:r>
            <a:r>
              <a:rPr lang="en-US" sz="1800" dirty="0" err="1">
                <a:latin typeface="Gill Sans MT" panose="020B0502020104020203" pitchFamily="34" charset="0"/>
              </a:rPr>
              <a:t>net_sales</a:t>
            </a:r>
            <a:r>
              <a:rPr lang="en-US" sz="1800" dirty="0">
                <a:latin typeface="Gill Sans MT" panose="020B0502020104020203" pitchFamily="34" charset="0"/>
              </a:rPr>
              <a:t>` which </a:t>
            </a:r>
            <a:r>
              <a:rPr lang="en-US" sz="1800" dirty="0" err="1">
                <a:latin typeface="Gill Sans MT" panose="020B0502020104020203" pitchFamily="34" charset="0"/>
              </a:rPr>
              <a:t>inbuiltly</a:t>
            </a:r>
            <a:r>
              <a:rPr lang="en-US" sz="1800" dirty="0">
                <a:latin typeface="Gill Sans MT" panose="020B0502020104020203" pitchFamily="34" charset="0"/>
              </a:rPr>
              <a:t> use/include all the previous created view and gives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the final result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CREATE VIEW `</a:t>
            </a:r>
            <a:r>
              <a:rPr lang="en-US" sz="1800" dirty="0" err="1">
                <a:latin typeface="Gill Sans MT" panose="020B0502020104020203" pitchFamily="34" charset="0"/>
              </a:rPr>
              <a:t>net_sales</a:t>
            </a:r>
            <a:r>
              <a:rPr lang="en-US" sz="1800" dirty="0">
                <a:latin typeface="Gill Sans MT" panose="020B0502020104020203" pitchFamily="34" charset="0"/>
              </a:rPr>
              <a:t>` AS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SELECT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*, </a:t>
            </a:r>
          </a:p>
          <a:p>
            <a:pPr marL="0" indent="0">
              <a:buNone/>
            </a:pPr>
            <a:r>
              <a:rPr lang="en-US" sz="1800" dirty="0" err="1">
                <a:latin typeface="Gill Sans MT" panose="020B0502020104020203" pitchFamily="34" charset="0"/>
              </a:rPr>
              <a:t>net_invoice_sales</a:t>
            </a:r>
            <a:r>
              <a:rPr lang="en-US" sz="1800" dirty="0">
                <a:latin typeface="Gill Sans MT" panose="020B0502020104020203" pitchFamily="34" charset="0"/>
              </a:rPr>
              <a:t>*(1-post_invoice_discount_pct) </a:t>
            </a: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as </a:t>
            </a:r>
            <a:r>
              <a:rPr lang="en-US" sz="1800" dirty="0" err="1">
                <a:latin typeface="Gill Sans MT" panose="020B0502020104020203" pitchFamily="34" charset="0"/>
              </a:rPr>
              <a:t>net_sales</a:t>
            </a:r>
            <a:endParaRPr lang="en-US" sz="1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Gill Sans MT" panose="020B0502020104020203" pitchFamily="34" charset="0"/>
              </a:rPr>
              <a:t> FROM gdb0041.sales_postinv_discount;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85AF4-86F7-F1B1-8C9E-584EA045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38" y="3585029"/>
            <a:ext cx="6242956" cy="246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0B14-4CAF-E770-87A6-2F5703A43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99016"/>
            <a:ext cx="11865685" cy="649224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➢ Stored proc to get top n markets by net sales for a given year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0C9B-6180-4C77-008E-378A6E4F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1" y="2060747"/>
            <a:ext cx="4283483" cy="3398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DF64F-A097-53A3-CDF9-DD5CC6A9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800" y="3076879"/>
            <a:ext cx="4610134" cy="2009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EFB2D-4E2A-B263-738F-B1974519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691" y="3260706"/>
            <a:ext cx="2514618" cy="148591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609BCD1-A9A1-C437-2C20-BC11AA0D9A2D}"/>
              </a:ext>
            </a:extLst>
          </p:cNvPr>
          <p:cNvSpPr/>
          <p:nvPr/>
        </p:nvSpPr>
        <p:spPr>
          <a:xfrm>
            <a:off x="4195482" y="4003661"/>
            <a:ext cx="521746" cy="29939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DE321B2-6565-D40C-2DDA-138E55674F72}"/>
              </a:ext>
            </a:extLst>
          </p:cNvPr>
          <p:cNvSpPr/>
          <p:nvPr/>
        </p:nvSpPr>
        <p:spPr>
          <a:xfrm>
            <a:off x="8980379" y="4003661"/>
            <a:ext cx="521746" cy="299398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C7AEB-0E6E-76FD-0CF7-F8F28777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23825"/>
            <a:ext cx="11950700" cy="63139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>
                <a:latin typeface="Gill Sans MT" panose="020B0502020104020203" pitchFamily="34" charset="0"/>
              </a:rPr>
              <a:t>➢ stored procedure that takes market, </a:t>
            </a:r>
            <a:r>
              <a:rPr lang="en-US" sz="4800" dirty="0" err="1">
                <a:latin typeface="Gill Sans MT" panose="020B0502020104020203" pitchFamily="34" charset="0"/>
              </a:rPr>
              <a:t>fiscal_year</a:t>
            </a:r>
            <a:r>
              <a:rPr lang="en-US" sz="4800" dirty="0">
                <a:latin typeface="Gill Sans MT" panose="020B0502020104020203" pitchFamily="34" charset="0"/>
              </a:rPr>
              <a:t> and top n as an input and returns </a:t>
            </a:r>
            <a:r>
              <a:rPr lang="en-US" sz="4800" b="1" dirty="0">
                <a:latin typeface="Gill Sans MT" panose="020B0502020104020203" pitchFamily="34" charset="0"/>
              </a:rPr>
              <a:t>Top n customers by net </a:t>
            </a:r>
          </a:p>
          <a:p>
            <a:pPr marL="0" indent="0">
              <a:buNone/>
            </a:pPr>
            <a:r>
              <a:rPr lang="en-US" sz="4800" b="1" dirty="0">
                <a:latin typeface="Gill Sans MT" panose="020B0502020104020203" pitchFamily="34" charset="0"/>
              </a:rPr>
              <a:t>sales in that given fiscal year and market.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sz="4000" dirty="0">
                <a:latin typeface="Gill Sans MT" panose="020B0502020104020203" pitchFamily="34" charset="0"/>
              </a:rPr>
              <a:t>CREATE PROCEDURE `</a:t>
            </a:r>
            <a:r>
              <a:rPr lang="en-US" sz="4000" dirty="0" err="1">
                <a:latin typeface="Gill Sans MT" panose="020B0502020104020203" pitchFamily="34" charset="0"/>
              </a:rPr>
              <a:t>get_top_n_customers_by_net_sales</a:t>
            </a:r>
            <a:r>
              <a:rPr lang="en-US" sz="4000" dirty="0">
                <a:latin typeface="Gill Sans MT" panose="020B0502020104020203" pitchFamily="34" charset="0"/>
              </a:rPr>
              <a:t>`(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</a:t>
            </a:r>
            <a:r>
              <a:rPr lang="en-US" sz="4000" dirty="0" err="1">
                <a:latin typeface="Gill Sans MT" panose="020B0502020104020203" pitchFamily="34" charset="0"/>
              </a:rPr>
              <a:t>in_market</a:t>
            </a:r>
            <a:r>
              <a:rPr lang="en-US" sz="4000" dirty="0">
                <a:latin typeface="Gill Sans MT" panose="020B0502020104020203" pitchFamily="34" charset="0"/>
              </a:rPr>
              <a:t> VARCHAR(45),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</a:t>
            </a:r>
            <a:r>
              <a:rPr lang="en-US" sz="4000" dirty="0" err="1">
                <a:latin typeface="Gill Sans MT" panose="020B0502020104020203" pitchFamily="34" charset="0"/>
              </a:rPr>
              <a:t>in_fiscal_year</a:t>
            </a:r>
            <a:r>
              <a:rPr lang="en-US" sz="4000" dirty="0">
                <a:latin typeface="Gill Sans MT" panose="020B0502020104020203" pitchFamily="34" charset="0"/>
              </a:rPr>
              <a:t> INT,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</a:t>
            </a:r>
            <a:r>
              <a:rPr lang="en-US" sz="4000" dirty="0" err="1">
                <a:latin typeface="Gill Sans MT" panose="020B0502020104020203" pitchFamily="34" charset="0"/>
              </a:rPr>
              <a:t>in_top_n</a:t>
            </a:r>
            <a:r>
              <a:rPr lang="en-US" sz="4000" dirty="0">
                <a:latin typeface="Gill Sans MT" panose="020B0502020104020203" pitchFamily="34" charset="0"/>
              </a:rPr>
              <a:t> INT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)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BEGIN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select 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customer, 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round(sum(</a:t>
            </a:r>
            <a:r>
              <a:rPr lang="en-US" sz="4000" dirty="0" err="1">
                <a:latin typeface="Gill Sans MT" panose="020B0502020104020203" pitchFamily="34" charset="0"/>
              </a:rPr>
              <a:t>net_sales</a:t>
            </a:r>
            <a:r>
              <a:rPr lang="en-US" sz="4000" dirty="0">
                <a:latin typeface="Gill Sans MT" panose="020B0502020104020203" pitchFamily="34" charset="0"/>
              </a:rPr>
              <a:t>)/1000000,2) as </a:t>
            </a:r>
            <a:r>
              <a:rPr lang="en-US" sz="4000" dirty="0" err="1">
                <a:latin typeface="Gill Sans MT" panose="020B0502020104020203" pitchFamily="34" charset="0"/>
              </a:rPr>
              <a:t>net_sales_mln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from </a:t>
            </a:r>
            <a:r>
              <a:rPr lang="en-US" sz="4000" dirty="0" err="1">
                <a:latin typeface="Gill Sans MT" panose="020B0502020104020203" pitchFamily="34" charset="0"/>
              </a:rPr>
              <a:t>net_sales</a:t>
            </a:r>
            <a:r>
              <a:rPr lang="en-US" sz="4000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join </a:t>
            </a:r>
            <a:r>
              <a:rPr lang="en-US" sz="4000" dirty="0" err="1">
                <a:latin typeface="Gill Sans MT" panose="020B0502020104020203" pitchFamily="34" charset="0"/>
              </a:rPr>
              <a:t>dim_customer</a:t>
            </a:r>
            <a:r>
              <a:rPr lang="en-US" sz="4000" dirty="0">
                <a:latin typeface="Gill Sans MT" panose="020B05020201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on </a:t>
            </a:r>
            <a:r>
              <a:rPr lang="en-US" sz="4000" dirty="0" err="1">
                <a:latin typeface="Gill Sans MT" panose="020B0502020104020203" pitchFamily="34" charset="0"/>
              </a:rPr>
              <a:t>s.customer_code</a:t>
            </a:r>
            <a:r>
              <a:rPr lang="en-US" sz="4000" dirty="0">
                <a:latin typeface="Gill Sans MT" panose="020B0502020104020203" pitchFamily="34" charset="0"/>
              </a:rPr>
              <a:t>=</a:t>
            </a:r>
            <a:r>
              <a:rPr lang="en-US" sz="4000" dirty="0" err="1">
                <a:latin typeface="Gill Sans MT" panose="020B0502020104020203" pitchFamily="34" charset="0"/>
              </a:rPr>
              <a:t>c.customer_code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where </a:t>
            </a:r>
          </a:p>
          <a:p>
            <a:pPr marL="0" indent="0">
              <a:buNone/>
            </a:pPr>
            <a:r>
              <a:rPr lang="en-US" sz="4000" dirty="0" err="1">
                <a:latin typeface="Gill Sans MT" panose="020B0502020104020203" pitchFamily="34" charset="0"/>
              </a:rPr>
              <a:t>s.fiscal_year</a:t>
            </a:r>
            <a:r>
              <a:rPr lang="en-US" sz="4000" dirty="0">
                <a:latin typeface="Gill Sans MT" panose="020B0502020104020203" pitchFamily="34" charset="0"/>
              </a:rPr>
              <a:t>=</a:t>
            </a:r>
            <a:r>
              <a:rPr lang="en-US" sz="4000" dirty="0" err="1">
                <a:latin typeface="Gill Sans MT" panose="020B0502020104020203" pitchFamily="34" charset="0"/>
              </a:rPr>
              <a:t>in_fiscal_year</a:t>
            </a:r>
            <a:r>
              <a:rPr lang="en-US" sz="4000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and </a:t>
            </a:r>
            <a:r>
              <a:rPr lang="en-US" sz="4000" dirty="0" err="1">
                <a:latin typeface="Gill Sans MT" panose="020B0502020104020203" pitchFamily="34" charset="0"/>
              </a:rPr>
              <a:t>s.market</a:t>
            </a:r>
            <a:r>
              <a:rPr lang="en-US" sz="4000" dirty="0">
                <a:latin typeface="Gill Sans MT" panose="020B0502020104020203" pitchFamily="34" charset="0"/>
              </a:rPr>
              <a:t>=</a:t>
            </a:r>
            <a:r>
              <a:rPr lang="en-US" sz="4000" dirty="0" err="1">
                <a:latin typeface="Gill Sans MT" panose="020B0502020104020203" pitchFamily="34" charset="0"/>
              </a:rPr>
              <a:t>in_market</a:t>
            </a:r>
            <a:endParaRPr lang="en-US" sz="40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group by customer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order by </a:t>
            </a:r>
            <a:r>
              <a:rPr lang="en-US" sz="4000" dirty="0" err="1">
                <a:latin typeface="Gill Sans MT" panose="020B0502020104020203" pitchFamily="34" charset="0"/>
              </a:rPr>
              <a:t>net_sales_mln</a:t>
            </a:r>
            <a:r>
              <a:rPr lang="en-US" sz="4000" dirty="0">
                <a:latin typeface="Gill Sans MT" panose="020B0502020104020203" pitchFamily="34" charset="0"/>
              </a:rPr>
              <a:t> desc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limit </a:t>
            </a:r>
            <a:r>
              <a:rPr lang="en-US" sz="4000" dirty="0" err="1">
                <a:latin typeface="Gill Sans MT" panose="020B0502020104020203" pitchFamily="34" charset="0"/>
              </a:rPr>
              <a:t>in_top_n</a:t>
            </a:r>
            <a:r>
              <a:rPr lang="en-US" sz="4000" dirty="0">
                <a:latin typeface="Gill Sans MT" panose="020B05020201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latin typeface="Gill Sans MT" panose="020B0502020104020203" pitchFamily="34" charset="0"/>
              </a:rPr>
              <a:t> END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F89D7-E189-FBE9-6679-89082F27A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270" y="2381707"/>
            <a:ext cx="5380319" cy="3175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C537D5-20CA-DE97-5551-CD0B1BDF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291" y="3123327"/>
            <a:ext cx="3013359" cy="13303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04B034-B97F-EB6F-3EE2-46C20379B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481" y="4851698"/>
            <a:ext cx="2600344" cy="1163491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4B79F81-AFE3-AEFB-C73B-477E92F35845}"/>
              </a:ext>
            </a:extLst>
          </p:cNvPr>
          <p:cNvSpPr/>
          <p:nvPr/>
        </p:nvSpPr>
        <p:spPr>
          <a:xfrm>
            <a:off x="8767483" y="3969571"/>
            <a:ext cx="430306" cy="28507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ABA9F7C-3BC4-7528-78C9-2826B190FC6E}"/>
              </a:ext>
            </a:extLst>
          </p:cNvPr>
          <p:cNvSpPr/>
          <p:nvPr/>
        </p:nvSpPr>
        <p:spPr>
          <a:xfrm>
            <a:off x="10445675" y="4405257"/>
            <a:ext cx="349624" cy="446442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7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E3BF-0FA2-E849-3292-2146E5E5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66744"/>
            <a:ext cx="11908715" cy="6572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Gill Sans MT" panose="020B0502020104020203" pitchFamily="34" charset="0"/>
              </a:rPr>
              <a:t>➢ Module: Window Functions: OVER Clause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0"/>
              </a:rPr>
              <a:t>   show % of total expense per category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E0C8D-3EAA-841A-8BEC-2331CA14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58" y="1070386"/>
            <a:ext cx="9719534" cy="57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93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94FF-9EDD-219F-28E7-B77F0A57E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22" y="193637"/>
            <a:ext cx="11871064" cy="6551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➢ Show expenses per category till date 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2C2C7-A917-175D-D67C-F32C7211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47" y="962809"/>
            <a:ext cx="9721523" cy="51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0821-26BE-0EA0-4884-A459DE26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Problem Statement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775DE8-6DE4-63E2-2667-79723E691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61" y="2165009"/>
            <a:ext cx="110696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Performance Challenges with Large Excel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AtliQ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Hardware is facing inefficiencies and slow performance due to the increasing size of Excel files.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Expanding Data Analytics 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– To address this issue, the company is hiring junior data analysts to strengthen   its data analytics capabilities.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Transition to 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AtliQ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is utilizing MySQL as its database management system to analyze data, track financial trends, and extract meaningful insights.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Business Optimization 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– The project aims to enhance decision-making, streamline operations, and improve overall company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28417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60DA-467E-3402-BBA3-379280F1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01" y="242047"/>
            <a:ext cx="11876443" cy="58844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Gill Sans MT" panose="020B0502020104020203" pitchFamily="34" charset="0"/>
              </a:rPr>
              <a:t>❑ Module: Window Functions: OVER Clause</a:t>
            </a:r>
          </a:p>
          <a:p>
            <a:pPr marL="0" indent="0">
              <a:buNone/>
            </a:pPr>
            <a:r>
              <a:rPr lang="en-US" sz="2600" dirty="0">
                <a:latin typeface="Gill Sans MT" panose="020B0502020104020203" pitchFamily="34" charset="0"/>
              </a:rPr>
              <a:t>Find customer wise net sales distribution per region for FY 2021.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 </a:t>
            </a:r>
            <a:r>
              <a:rPr lang="en-US" sz="2300" dirty="0">
                <a:latin typeface="Gill Sans MT" panose="020B0502020104020203" pitchFamily="34" charset="0"/>
              </a:rPr>
              <a:t>with cte1 as (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select </a:t>
            </a:r>
          </a:p>
          <a:p>
            <a:pPr marL="0" indent="0">
              <a:buNone/>
            </a:pPr>
            <a:r>
              <a:rPr lang="en-US" sz="2300" dirty="0" err="1">
                <a:latin typeface="Gill Sans MT" panose="020B0502020104020203" pitchFamily="34" charset="0"/>
              </a:rPr>
              <a:t>c.customer</a:t>
            </a:r>
            <a:r>
              <a:rPr lang="en-US" sz="23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</a:t>
            </a:r>
            <a:r>
              <a:rPr lang="en-US" sz="2300" dirty="0" err="1">
                <a:latin typeface="Gill Sans MT" panose="020B0502020104020203" pitchFamily="34" charset="0"/>
              </a:rPr>
              <a:t>c.region</a:t>
            </a:r>
            <a:r>
              <a:rPr lang="en-US" sz="23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round(sum(</a:t>
            </a:r>
            <a:r>
              <a:rPr lang="en-US" sz="2300" dirty="0" err="1">
                <a:latin typeface="Gill Sans MT" panose="020B0502020104020203" pitchFamily="34" charset="0"/>
              </a:rPr>
              <a:t>net_sales</a:t>
            </a:r>
            <a:r>
              <a:rPr lang="en-US" sz="2300" dirty="0">
                <a:latin typeface="Gill Sans MT" panose="020B0502020104020203" pitchFamily="34" charset="0"/>
              </a:rPr>
              <a:t>)/1000000,2) as </a:t>
            </a:r>
            <a:r>
              <a:rPr lang="en-US" sz="2300" dirty="0" err="1">
                <a:latin typeface="Gill Sans MT" panose="020B0502020104020203" pitchFamily="34" charset="0"/>
              </a:rPr>
              <a:t>net_sales_mln</a:t>
            </a:r>
            <a:endParaRPr lang="en-US" sz="23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from gdb0041.net_sales n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join </a:t>
            </a:r>
            <a:r>
              <a:rPr lang="en-US" sz="2300" dirty="0" err="1">
                <a:latin typeface="Gill Sans MT" panose="020B0502020104020203" pitchFamily="34" charset="0"/>
              </a:rPr>
              <a:t>dim_customer</a:t>
            </a:r>
            <a:r>
              <a:rPr lang="en-US" sz="2300" dirty="0">
                <a:latin typeface="Gill Sans MT" panose="020B0502020104020203" pitchFamily="34" charset="0"/>
              </a:rPr>
              <a:t> c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on </a:t>
            </a:r>
            <a:r>
              <a:rPr lang="en-US" sz="2300" dirty="0" err="1">
                <a:latin typeface="Gill Sans MT" panose="020B0502020104020203" pitchFamily="34" charset="0"/>
              </a:rPr>
              <a:t>n.customer_code</a:t>
            </a:r>
            <a:r>
              <a:rPr lang="en-US" sz="2300" dirty="0">
                <a:latin typeface="Gill Sans MT" panose="020B0502020104020203" pitchFamily="34" charset="0"/>
              </a:rPr>
              <a:t>=</a:t>
            </a:r>
            <a:r>
              <a:rPr lang="en-US" sz="2300" dirty="0" err="1">
                <a:latin typeface="Gill Sans MT" panose="020B0502020104020203" pitchFamily="34" charset="0"/>
              </a:rPr>
              <a:t>c.customer_code</a:t>
            </a:r>
            <a:endParaRPr lang="en-US" sz="23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where </a:t>
            </a:r>
            <a:r>
              <a:rPr lang="en-US" sz="2300" dirty="0" err="1">
                <a:latin typeface="Gill Sans MT" panose="020B0502020104020203" pitchFamily="34" charset="0"/>
              </a:rPr>
              <a:t>fiscal_year</a:t>
            </a:r>
            <a:r>
              <a:rPr lang="en-US" sz="2300" dirty="0">
                <a:latin typeface="Gill Sans MT" panose="020B0502020104020203" pitchFamily="34" charset="0"/>
              </a:rPr>
              <a:t>=2021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group by </a:t>
            </a:r>
            <a:r>
              <a:rPr lang="en-US" sz="2300" dirty="0" err="1">
                <a:latin typeface="Gill Sans MT" panose="020B0502020104020203" pitchFamily="34" charset="0"/>
              </a:rPr>
              <a:t>c.customer</a:t>
            </a:r>
            <a:r>
              <a:rPr lang="en-US" sz="2300" dirty="0">
                <a:latin typeface="Gill Sans MT" panose="020B0502020104020203" pitchFamily="34" charset="0"/>
              </a:rPr>
              <a:t>, </a:t>
            </a:r>
            <a:r>
              <a:rPr lang="en-US" sz="2300" dirty="0" err="1">
                <a:latin typeface="Gill Sans MT" panose="020B0502020104020203" pitchFamily="34" charset="0"/>
              </a:rPr>
              <a:t>c.region</a:t>
            </a:r>
            <a:r>
              <a:rPr lang="en-US" sz="2300" dirty="0">
                <a:latin typeface="Gill Sans MT" panose="020B0502020104020203" pitchFamily="34" charset="0"/>
              </a:rPr>
              <a:t>)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select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*,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</a:t>
            </a:r>
            <a:r>
              <a:rPr lang="en-US" sz="2300" dirty="0" err="1">
                <a:latin typeface="Gill Sans MT" panose="020B0502020104020203" pitchFamily="34" charset="0"/>
              </a:rPr>
              <a:t>net_sales_mln</a:t>
            </a:r>
            <a:r>
              <a:rPr lang="en-US" sz="2300" dirty="0">
                <a:latin typeface="Gill Sans MT" panose="020B0502020104020203" pitchFamily="34" charset="0"/>
              </a:rPr>
              <a:t>*100/sum(</a:t>
            </a:r>
            <a:r>
              <a:rPr lang="en-US" sz="2300" dirty="0" err="1">
                <a:latin typeface="Gill Sans MT" panose="020B0502020104020203" pitchFamily="34" charset="0"/>
              </a:rPr>
              <a:t>net_sales_mln</a:t>
            </a:r>
            <a:r>
              <a:rPr lang="en-US" sz="2300" dirty="0">
                <a:latin typeface="Gill Sans MT" panose="020B0502020104020203" pitchFamily="34" charset="0"/>
              </a:rPr>
              <a:t>) over (partition by region) 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as </a:t>
            </a:r>
            <a:r>
              <a:rPr lang="en-US" sz="2300" dirty="0" err="1">
                <a:latin typeface="Gill Sans MT" panose="020B0502020104020203" pitchFamily="34" charset="0"/>
              </a:rPr>
              <a:t>pct_share_region</a:t>
            </a:r>
            <a:endParaRPr lang="en-US" sz="23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from cte1</a:t>
            </a: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 order by region, </a:t>
            </a:r>
            <a:r>
              <a:rPr lang="en-US" sz="2300" dirty="0" err="1">
                <a:latin typeface="Gill Sans MT" panose="020B0502020104020203" pitchFamily="34" charset="0"/>
              </a:rPr>
              <a:t>pct_share_region</a:t>
            </a:r>
            <a:r>
              <a:rPr lang="en-US" sz="2300" dirty="0">
                <a:latin typeface="Gill Sans MT" panose="020B0502020104020203" pitchFamily="34" charset="0"/>
              </a:rPr>
              <a:t> desc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A31A2-A6DA-4393-27FD-45A6749A5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414" y="1509698"/>
            <a:ext cx="5162588" cy="383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98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DB2F-4F41-8C70-DD33-63D2596E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3" y="1"/>
            <a:ext cx="10974172" cy="1043491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Gill Sans MT" panose="020B0502020104020203" pitchFamily="34" charset="0"/>
              </a:rPr>
              <a:t>❑Module: Window Functions: ROW_NUMBER, RANK, DENSE_RANK </a:t>
            </a:r>
            <a:br>
              <a:rPr lang="en-US" sz="1800" dirty="0">
                <a:latin typeface="Gill Sans MT" panose="020B0502020104020203" pitchFamily="34" charset="0"/>
              </a:rPr>
            </a:br>
            <a:br>
              <a:rPr lang="en-US" sz="1800" dirty="0">
                <a:latin typeface="Gill Sans MT" panose="020B0502020104020203" pitchFamily="34" charset="0"/>
              </a:rPr>
            </a:br>
            <a:r>
              <a:rPr lang="en-US" sz="1800" dirty="0">
                <a:latin typeface="Gill Sans MT" panose="020B0502020104020203" pitchFamily="34" charset="0"/>
              </a:rPr>
              <a:t>Find out top 3 products from each division by total quantity sold in a given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CEB2-C6CF-57CE-8CA9-2A456CBC1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1043491"/>
            <a:ext cx="10974172" cy="520132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with cte1 as 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(select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</a:t>
            </a:r>
            <a:r>
              <a:rPr lang="en-US" sz="3500" dirty="0" err="1">
                <a:latin typeface="Gill Sans MT" panose="020B0502020104020203" pitchFamily="34" charset="0"/>
              </a:rPr>
              <a:t>p.division</a:t>
            </a:r>
            <a:r>
              <a:rPr lang="en-US" sz="35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</a:t>
            </a:r>
            <a:r>
              <a:rPr lang="en-US" sz="3500" dirty="0" err="1">
                <a:latin typeface="Gill Sans MT" panose="020B0502020104020203" pitchFamily="34" charset="0"/>
              </a:rPr>
              <a:t>p.product</a:t>
            </a:r>
            <a:r>
              <a:rPr lang="en-US" sz="35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sum(</a:t>
            </a:r>
            <a:r>
              <a:rPr lang="en-US" sz="3500" dirty="0" err="1">
                <a:latin typeface="Gill Sans MT" panose="020B0502020104020203" pitchFamily="34" charset="0"/>
              </a:rPr>
              <a:t>sold_quantity</a:t>
            </a:r>
            <a:r>
              <a:rPr lang="en-US" sz="3500" dirty="0">
                <a:latin typeface="Gill Sans MT" panose="020B0502020104020203" pitchFamily="34" charset="0"/>
              </a:rPr>
              <a:t>) as </a:t>
            </a:r>
            <a:r>
              <a:rPr lang="en-US" sz="3500" dirty="0" err="1">
                <a:latin typeface="Gill Sans MT" panose="020B0502020104020203" pitchFamily="34" charset="0"/>
              </a:rPr>
              <a:t>total_qty</a:t>
            </a:r>
            <a:endParaRPr lang="en-US" sz="35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from </a:t>
            </a:r>
            <a:r>
              <a:rPr lang="en-US" sz="3500" dirty="0" err="1">
                <a:latin typeface="Gill Sans MT" panose="020B0502020104020203" pitchFamily="34" charset="0"/>
              </a:rPr>
              <a:t>fact_sales_monthly</a:t>
            </a:r>
            <a:r>
              <a:rPr lang="en-US" sz="3500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join </a:t>
            </a:r>
            <a:r>
              <a:rPr lang="en-US" sz="3500" dirty="0" err="1">
                <a:latin typeface="Gill Sans MT" panose="020B0502020104020203" pitchFamily="34" charset="0"/>
              </a:rPr>
              <a:t>dim_product</a:t>
            </a:r>
            <a:r>
              <a:rPr lang="en-US" sz="3500" dirty="0">
                <a:latin typeface="Gill Sans MT" panose="020B0502020104020203" pitchFamily="34" charset="0"/>
              </a:rPr>
              <a:t> p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      on </a:t>
            </a:r>
            <a:r>
              <a:rPr lang="en-US" sz="3500" dirty="0" err="1">
                <a:latin typeface="Gill Sans MT" panose="020B0502020104020203" pitchFamily="34" charset="0"/>
              </a:rPr>
              <a:t>p.product_code</a:t>
            </a:r>
            <a:r>
              <a:rPr lang="en-US" sz="3500" dirty="0">
                <a:latin typeface="Gill Sans MT" panose="020B0502020104020203" pitchFamily="34" charset="0"/>
              </a:rPr>
              <a:t>=</a:t>
            </a:r>
            <a:r>
              <a:rPr lang="en-US" sz="3500" dirty="0" err="1">
                <a:latin typeface="Gill Sans MT" panose="020B0502020104020203" pitchFamily="34" charset="0"/>
              </a:rPr>
              <a:t>s.product_code</a:t>
            </a:r>
            <a:endParaRPr lang="en-US" sz="35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where </a:t>
            </a:r>
            <a:r>
              <a:rPr lang="en-US" sz="3500" dirty="0" err="1">
                <a:latin typeface="Gill Sans MT" panose="020B0502020104020203" pitchFamily="34" charset="0"/>
              </a:rPr>
              <a:t>fiscal_year</a:t>
            </a:r>
            <a:r>
              <a:rPr lang="en-US" sz="3500" dirty="0">
                <a:latin typeface="Gill Sans MT" panose="020B0502020104020203" pitchFamily="34" charset="0"/>
              </a:rPr>
              <a:t>=2021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group by </a:t>
            </a:r>
            <a:r>
              <a:rPr lang="en-US" sz="3500" dirty="0" err="1">
                <a:latin typeface="Gill Sans MT" panose="020B0502020104020203" pitchFamily="34" charset="0"/>
              </a:rPr>
              <a:t>p.product</a:t>
            </a:r>
            <a:r>
              <a:rPr lang="en-US" sz="3500" dirty="0">
                <a:latin typeface="Gill Sans MT" panose="020B0502020104020203" pitchFamily="34" charset="0"/>
              </a:rPr>
              <a:t>),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cte2 as 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(select 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     *,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     </a:t>
            </a:r>
            <a:r>
              <a:rPr lang="en-US" sz="3500" dirty="0" err="1">
                <a:latin typeface="Gill Sans MT" panose="020B0502020104020203" pitchFamily="34" charset="0"/>
              </a:rPr>
              <a:t>dense_rank</a:t>
            </a:r>
            <a:r>
              <a:rPr lang="en-US" sz="3500" dirty="0">
                <a:latin typeface="Gill Sans MT" panose="020B0502020104020203" pitchFamily="34" charset="0"/>
              </a:rPr>
              <a:t>() over (partition by division order by </a:t>
            </a:r>
            <a:r>
              <a:rPr lang="en-US" sz="3500" dirty="0" err="1">
                <a:latin typeface="Gill Sans MT" panose="020B0502020104020203" pitchFamily="34" charset="0"/>
              </a:rPr>
              <a:t>total_qty</a:t>
            </a:r>
            <a:r>
              <a:rPr lang="en-US" sz="3500" dirty="0">
                <a:latin typeface="Gill Sans MT" panose="020B0502020104020203" pitchFamily="34" charset="0"/>
              </a:rPr>
              <a:t> desc) as </a:t>
            </a:r>
            <a:r>
              <a:rPr lang="en-US" sz="3500" dirty="0" err="1">
                <a:latin typeface="Gill Sans MT" panose="020B0502020104020203" pitchFamily="34" charset="0"/>
              </a:rPr>
              <a:t>drnk</a:t>
            </a:r>
            <a:endParaRPr lang="en-US" sz="35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               from cte1)</a:t>
            </a:r>
          </a:p>
          <a:p>
            <a:pPr marL="0" indent="0">
              <a:buNone/>
            </a:pPr>
            <a:r>
              <a:rPr lang="en-US" sz="3500" dirty="0">
                <a:latin typeface="Gill Sans MT" panose="020B0502020104020203" pitchFamily="34" charset="0"/>
              </a:rPr>
              <a:t> select * from cte2 where </a:t>
            </a:r>
            <a:r>
              <a:rPr lang="en-US" sz="3500" dirty="0" err="1">
                <a:latin typeface="Gill Sans MT" panose="020B0502020104020203" pitchFamily="34" charset="0"/>
              </a:rPr>
              <a:t>drnk</a:t>
            </a:r>
            <a:r>
              <a:rPr lang="en-US" sz="3500" dirty="0">
                <a:latin typeface="Gill Sans MT" panose="020B0502020104020203" pitchFamily="34" charset="0"/>
              </a:rPr>
              <a:t>&lt;=3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7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0E921-9096-70C6-8FBB-6885FFA6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2BB0-CD64-DBD7-E8BB-F5EE2326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3" y="332510"/>
            <a:ext cx="10974172" cy="54766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>
                <a:latin typeface="Gill Sans MT" panose="020B0502020104020203" pitchFamily="34" charset="0"/>
              </a:rPr>
              <a:t>➢Creating stored procedure for the above query</a:t>
            </a:r>
            <a:br>
              <a:rPr lang="en-US" sz="1800" dirty="0">
                <a:latin typeface="Gill Sans MT" panose="020B0502020104020203" pitchFamily="34" charset="0"/>
              </a:rPr>
            </a:br>
            <a:endParaRPr lang="en-US" sz="180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0D2F-0B2C-A1DC-9C07-434305822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510760"/>
            <a:ext cx="10974172" cy="5922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CREATE PROCEDURE `</a:t>
            </a:r>
            <a:r>
              <a:rPr lang="en-US" sz="1400" dirty="0" err="1">
                <a:latin typeface="Gill Sans MT" panose="020B0502020104020203" pitchFamily="34" charset="0"/>
              </a:rPr>
              <a:t>get_top_n_products_per_division_by_qty_sold</a:t>
            </a:r>
            <a:r>
              <a:rPr lang="en-US" sz="1400" dirty="0">
                <a:latin typeface="Gill Sans MT" panose="020B0502020104020203" pitchFamily="34" charset="0"/>
              </a:rPr>
              <a:t>`(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</a:t>
            </a:r>
            <a:r>
              <a:rPr lang="en-US" sz="1400" dirty="0" err="1">
                <a:latin typeface="Gill Sans MT" panose="020B0502020104020203" pitchFamily="34" charset="0"/>
              </a:rPr>
              <a:t>in_fiscal_year</a:t>
            </a:r>
            <a:r>
              <a:rPr lang="en-US" sz="1400" dirty="0">
                <a:latin typeface="Gill Sans MT" panose="020B0502020104020203" pitchFamily="34" charset="0"/>
              </a:rPr>
              <a:t> INT,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</a:t>
            </a:r>
            <a:r>
              <a:rPr lang="en-US" sz="1400" dirty="0" err="1">
                <a:latin typeface="Gill Sans MT" panose="020B0502020104020203" pitchFamily="34" charset="0"/>
              </a:rPr>
              <a:t>in_top_n</a:t>
            </a:r>
            <a:r>
              <a:rPr lang="en-US" sz="1400" dirty="0">
                <a:latin typeface="Gill Sans MT" panose="020B0502020104020203" pitchFamily="34" charset="0"/>
              </a:rPr>
              <a:t> INT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)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BEGIN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with cte1 as (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select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    </a:t>
            </a:r>
            <a:r>
              <a:rPr lang="en-US" sz="1400" dirty="0" err="1">
                <a:latin typeface="Gill Sans MT" panose="020B0502020104020203" pitchFamily="34" charset="0"/>
              </a:rPr>
              <a:t>p.division</a:t>
            </a:r>
            <a:r>
              <a:rPr lang="en-US" sz="14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    </a:t>
            </a:r>
            <a:r>
              <a:rPr lang="en-US" sz="1400" dirty="0" err="1">
                <a:latin typeface="Gill Sans MT" panose="020B0502020104020203" pitchFamily="34" charset="0"/>
              </a:rPr>
              <a:t>p.product</a:t>
            </a:r>
            <a:r>
              <a:rPr lang="en-US" sz="1400" dirty="0">
                <a:latin typeface="Gill Sans MT" panose="020B0502020104020203" pitchFamily="34" charset="0"/>
              </a:rPr>
              <a:t>,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    sum(</a:t>
            </a:r>
            <a:r>
              <a:rPr lang="en-US" sz="1400" dirty="0" err="1">
                <a:latin typeface="Gill Sans MT" panose="020B0502020104020203" pitchFamily="34" charset="0"/>
              </a:rPr>
              <a:t>sold_quantity</a:t>
            </a:r>
            <a:r>
              <a:rPr lang="en-US" sz="1400" dirty="0">
                <a:latin typeface="Gill Sans MT" panose="020B0502020104020203" pitchFamily="34" charset="0"/>
              </a:rPr>
              <a:t>) as </a:t>
            </a:r>
            <a:r>
              <a:rPr lang="en-US" sz="1400" dirty="0" err="1">
                <a:latin typeface="Gill Sans MT" panose="020B0502020104020203" pitchFamily="34" charset="0"/>
              </a:rPr>
              <a:t>total_qty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from </a:t>
            </a:r>
            <a:r>
              <a:rPr lang="en-US" sz="1400" dirty="0" err="1">
                <a:latin typeface="Gill Sans MT" panose="020B0502020104020203" pitchFamily="34" charset="0"/>
              </a:rPr>
              <a:t>fact_sales_monthly</a:t>
            </a:r>
            <a:r>
              <a:rPr lang="en-US" sz="1400" dirty="0">
                <a:latin typeface="Gill Sans MT" panose="020B0502020104020203" pitchFamily="34" charset="0"/>
              </a:rPr>
              <a:t> s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join </a:t>
            </a:r>
            <a:r>
              <a:rPr lang="en-US" sz="1400" dirty="0" err="1">
                <a:latin typeface="Gill Sans MT" panose="020B0502020104020203" pitchFamily="34" charset="0"/>
              </a:rPr>
              <a:t>dim_product</a:t>
            </a:r>
            <a:r>
              <a:rPr lang="en-US" sz="1400" dirty="0">
                <a:latin typeface="Gill Sans MT" panose="020B0502020104020203" pitchFamily="34" charset="0"/>
              </a:rPr>
              <a:t> p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    on </a:t>
            </a:r>
            <a:r>
              <a:rPr lang="en-US" sz="1400" dirty="0" err="1">
                <a:latin typeface="Gill Sans MT" panose="020B0502020104020203" pitchFamily="34" charset="0"/>
              </a:rPr>
              <a:t>p.product_code</a:t>
            </a:r>
            <a:r>
              <a:rPr lang="en-US" sz="1400" dirty="0">
                <a:latin typeface="Gill Sans MT" panose="020B0502020104020203" pitchFamily="34" charset="0"/>
              </a:rPr>
              <a:t>=</a:t>
            </a:r>
            <a:r>
              <a:rPr lang="en-US" sz="1400" dirty="0" err="1">
                <a:latin typeface="Gill Sans MT" panose="020B0502020104020203" pitchFamily="34" charset="0"/>
              </a:rPr>
              <a:t>s.product_code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where </a:t>
            </a:r>
            <a:r>
              <a:rPr lang="en-US" sz="1400" dirty="0" err="1">
                <a:latin typeface="Gill Sans MT" panose="020B0502020104020203" pitchFamily="34" charset="0"/>
              </a:rPr>
              <a:t>fiscal_year</a:t>
            </a:r>
            <a:r>
              <a:rPr lang="en-US" sz="1400" dirty="0">
                <a:latin typeface="Gill Sans MT" panose="020B0502020104020203" pitchFamily="34" charset="0"/>
              </a:rPr>
              <a:t>=</a:t>
            </a:r>
            <a:r>
              <a:rPr lang="en-US" sz="1400" dirty="0" err="1">
                <a:latin typeface="Gill Sans MT" panose="020B0502020104020203" pitchFamily="34" charset="0"/>
              </a:rPr>
              <a:t>in_fiscal_year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group by </a:t>
            </a:r>
            <a:r>
              <a:rPr lang="en-US" sz="1400" dirty="0" err="1">
                <a:latin typeface="Gill Sans MT" panose="020B0502020104020203" pitchFamily="34" charset="0"/>
              </a:rPr>
              <a:t>p.product</a:t>
            </a:r>
            <a:r>
              <a:rPr lang="en-US" sz="1400" dirty="0">
                <a:latin typeface="Gill Sans MT" panose="020B0502020104020203" pitchFamily="34" charset="0"/>
              </a:rPr>
              <a:t>),            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7DD1B-10D4-6A1E-D5E5-172B642425CD}"/>
              </a:ext>
            </a:extLst>
          </p:cNvPr>
          <p:cNvSpPr txBox="1"/>
          <p:nvPr/>
        </p:nvSpPr>
        <p:spPr>
          <a:xfrm>
            <a:off x="5273040" y="4469803"/>
            <a:ext cx="49588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cte2 as (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select    *,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     </a:t>
            </a:r>
            <a:r>
              <a:rPr lang="en-US" sz="1400" dirty="0" err="1">
                <a:latin typeface="Gill Sans MT" panose="020B0502020104020203" pitchFamily="34" charset="0"/>
              </a:rPr>
              <a:t>dense_rank</a:t>
            </a:r>
            <a:r>
              <a:rPr lang="en-US" sz="1400" dirty="0">
                <a:latin typeface="Gill Sans MT" panose="020B0502020104020203" pitchFamily="34" charset="0"/>
              </a:rPr>
              <a:t>() over (partition by division order by </a:t>
            </a:r>
            <a:r>
              <a:rPr lang="en-US" sz="1400" dirty="0" err="1">
                <a:latin typeface="Gill Sans MT" panose="020B0502020104020203" pitchFamily="34" charset="0"/>
              </a:rPr>
              <a:t>total_qty</a:t>
            </a:r>
            <a:r>
              <a:rPr lang="en-US" sz="1400" dirty="0">
                <a:latin typeface="Gill Sans MT" panose="020B0502020104020203" pitchFamily="34" charset="0"/>
              </a:rPr>
              <a:t> desc) as </a:t>
            </a:r>
            <a:r>
              <a:rPr lang="en-US" sz="1400" dirty="0" err="1">
                <a:latin typeface="Gill Sans MT" panose="020B0502020104020203" pitchFamily="34" charset="0"/>
              </a:rPr>
              <a:t>drnk</a:t>
            </a:r>
            <a:endParaRPr lang="en-US" sz="1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             from cte1)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     select * from cte2 where </a:t>
            </a:r>
            <a:r>
              <a:rPr lang="en-US" sz="1400" dirty="0" err="1">
                <a:latin typeface="Gill Sans MT" panose="020B0502020104020203" pitchFamily="34" charset="0"/>
              </a:rPr>
              <a:t>drnk</a:t>
            </a:r>
            <a:r>
              <a:rPr lang="en-US" sz="1400" dirty="0">
                <a:latin typeface="Gill Sans MT" panose="020B0502020104020203" pitchFamily="34" charset="0"/>
              </a:rPr>
              <a:t> &lt;= </a:t>
            </a:r>
            <a:r>
              <a:rPr lang="en-US" sz="1400" dirty="0" err="1">
                <a:latin typeface="Gill Sans MT" panose="020B0502020104020203" pitchFamily="34" charset="0"/>
              </a:rPr>
              <a:t>in_top_n</a:t>
            </a:r>
            <a:r>
              <a:rPr lang="en-US" sz="1400" dirty="0">
                <a:latin typeface="Gill Sans MT" panose="020B0502020104020203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Gill Sans MT" panose="020B0502020104020203" pitchFamily="34" charset="0"/>
              </a:rPr>
              <a:t> END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8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76BE-43F5-2356-C031-0A669152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65102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 &amp; L statement </a:t>
            </a:r>
          </a:p>
        </p:txBody>
      </p:sp>
      <p:pic>
        <p:nvPicPr>
          <p:cNvPr id="5" name="Content Placeholder 4" descr="A computer mouse with a price list&#10;&#10;Description automatically generated">
            <a:extLst>
              <a:ext uri="{FF2B5EF4-FFF2-40B4-BE49-F238E27FC236}">
                <a16:creationId xmlns:a16="http://schemas.microsoft.com/office/drawing/2014/main" id="{DCDC429D-44BC-EE50-9542-BED8637FB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2" y="1122079"/>
            <a:ext cx="10863156" cy="5227772"/>
          </a:xfrm>
        </p:spPr>
      </p:pic>
    </p:spTree>
    <p:extLst>
      <p:ext uri="{BB962C8B-B14F-4D97-AF65-F5344CB8AC3E}">
        <p14:creationId xmlns:p14="http://schemas.microsoft.com/office/powerpoint/2010/main" val="197265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7F17-FFD4-D938-6708-34F2CB9D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47194"/>
            <a:ext cx="9603275" cy="68849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Task - 1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5EA78-3DA1-286C-AC38-1062F111DC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710" y="2227240"/>
            <a:ext cx="1081771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In order to track individual product sales and perform additional product analytics on it using Excel,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I, as the product owner, would like to create a report of Croma India customers' sales of individual products (aggregated monthly at the product code level) for FY-2021.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The following fields should be included in the report: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1.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2. Product Name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3. Variant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4. Sold Quantity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5. Gross Price Per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6. Gross Price Tota1</a:t>
            </a:r>
          </a:p>
        </p:txBody>
      </p:sp>
    </p:spTree>
    <p:extLst>
      <p:ext uri="{BB962C8B-B14F-4D97-AF65-F5344CB8AC3E}">
        <p14:creationId xmlns:p14="http://schemas.microsoft.com/office/powerpoint/2010/main" val="96631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2C87-44CF-B85C-DCE6-D59F3A35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Gill Sans MT" panose="020B0502020104020203" pitchFamily="34" charset="0"/>
              </a:rPr>
              <a:t>DataSet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64AB-D3F8-1BBE-7C17-19CADF91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52" y="2099945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Gill Sans MT" panose="020B0502020104020203" pitchFamily="34" charset="0"/>
              </a:rPr>
              <a:t>Loaded a million rows of data into a MYSQL database and executed multiple queries. </a:t>
            </a:r>
          </a:p>
          <a:p>
            <a:r>
              <a:rPr lang="en-US" sz="1800" dirty="0">
                <a:latin typeface="Gill Sans MT" panose="020B0502020104020203" pitchFamily="34" charset="0"/>
              </a:rPr>
              <a:t>Analyzed the following tables to derive the SQL concepts presented. </a:t>
            </a:r>
          </a:p>
          <a:p>
            <a:pPr marL="0" indent="0">
              <a:buNone/>
            </a:pPr>
            <a:endParaRPr lang="en-US" sz="1800" dirty="0">
              <a:latin typeface="Gill Sans MT" panose="020B0502020104020203" pitchFamily="34" charset="0"/>
            </a:endParaRPr>
          </a:p>
          <a:p>
            <a:endParaRPr lang="en-US" sz="1800" dirty="0">
              <a:latin typeface="Gill Sans MT" panose="020B05020201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1AE5B-29E2-BE1E-173A-995D324A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704" y="3347696"/>
            <a:ext cx="4298592" cy="30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3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9A80-190D-353B-D044-F266F31E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Functions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EA04-7F38-80DD-55ED-8C80808E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Gill Sans MT" panose="020B0502020104020203" pitchFamily="34" charset="0"/>
              </a:rPr>
              <a:t>1.Views</a:t>
            </a:r>
          </a:p>
          <a:p>
            <a:pPr marL="0" indent="0">
              <a:buNone/>
            </a:pPr>
            <a:r>
              <a:rPr lang="en-US" sz="1600" dirty="0">
                <a:latin typeface="Gill Sans MT" panose="020B0502020104020203" pitchFamily="34" charset="0"/>
              </a:rPr>
              <a:t>2.Stored Procedure </a:t>
            </a:r>
          </a:p>
          <a:p>
            <a:pPr marL="0" indent="0">
              <a:buNone/>
            </a:pPr>
            <a:r>
              <a:rPr lang="en-US" sz="1600" dirty="0">
                <a:latin typeface="Gill Sans MT" panose="020B0502020104020203" pitchFamily="34" charset="0"/>
              </a:rPr>
              <a:t>3.Functions </a:t>
            </a:r>
            <a:br>
              <a:rPr lang="en-US" sz="1600" dirty="0">
                <a:latin typeface="Gill Sans MT" panose="020B0502020104020203" pitchFamily="34" charset="0"/>
              </a:rPr>
            </a:br>
            <a:br>
              <a:rPr lang="en-US" sz="1600" dirty="0">
                <a:latin typeface="Gill Sans MT" panose="020B0502020104020203" pitchFamily="34" charset="0"/>
              </a:rPr>
            </a:br>
            <a:br>
              <a:rPr lang="en-US" sz="1600" dirty="0">
                <a:latin typeface="Gill Sans MT" panose="020B0502020104020203" pitchFamily="34" charset="0"/>
              </a:rPr>
            </a:br>
            <a:endParaRPr lang="en-US" sz="1600" dirty="0">
              <a:latin typeface="Gill Sans MT" panose="020B05020201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0FD60-2600-54D7-2ECB-1EAD4873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68" y="2386405"/>
            <a:ext cx="4201263" cy="3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E376-1179-C368-8AFE-69E92B54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597048"/>
          </a:xfrm>
        </p:spPr>
        <p:txBody>
          <a:bodyPr>
            <a:normAutofit/>
          </a:bodyPr>
          <a:lstStyle/>
          <a:p>
            <a:r>
              <a:rPr lang="en-US" dirty="0"/>
              <a:t>Finance 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B474-8A0C-BB17-9DDC-02E08611C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" y="64546"/>
            <a:ext cx="11262360" cy="6793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endParaRPr lang="en-US" sz="18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0"/>
              </a:rPr>
              <a:t>A. </a:t>
            </a:r>
            <a:r>
              <a:rPr lang="en-US" sz="1800" dirty="0">
                <a:latin typeface="Gill Sans MT" panose="020B0502020104020203" pitchFamily="34" charset="0"/>
              </a:rPr>
              <a:t>First grab customer codes for Croma </a:t>
            </a:r>
            <a:r>
              <a:rPr lang="en-US" sz="1800" dirty="0" err="1">
                <a:latin typeface="Gill Sans MT" panose="020B0502020104020203" pitchFamily="34" charset="0"/>
              </a:rPr>
              <a:t>india</a:t>
            </a:r>
            <a:r>
              <a:rPr lang="en-US" sz="1800" dirty="0">
                <a:latin typeface="Gill Sans MT" panose="020B0502020104020203" pitchFamily="34" charset="0"/>
              </a:rPr>
              <a:t> </a:t>
            </a:r>
            <a:br>
              <a:rPr lang="en-US" sz="1800" dirty="0">
                <a:latin typeface="Gill Sans MT" panose="020B0502020104020203" pitchFamily="34" charset="0"/>
              </a:rPr>
            </a:br>
            <a:r>
              <a:rPr lang="en-US" sz="1800" b="1" dirty="0">
                <a:latin typeface="Gill Sans MT" panose="020B0502020104020203" pitchFamily="34" charset="0"/>
              </a:rPr>
              <a:t>Query:</a:t>
            </a:r>
            <a:r>
              <a:rPr lang="en-US" sz="1800" dirty="0">
                <a:latin typeface="Gill Sans MT" panose="020B0502020104020203" pitchFamily="34" charset="0"/>
              </a:rPr>
              <a:t> SELECT * FROM </a:t>
            </a:r>
            <a:r>
              <a:rPr lang="en-US" sz="1800" dirty="0" err="1">
                <a:latin typeface="Gill Sans MT" panose="020B0502020104020203" pitchFamily="34" charset="0"/>
              </a:rPr>
              <a:t>dim_customer</a:t>
            </a:r>
            <a:r>
              <a:rPr lang="en-US" sz="1800" dirty="0">
                <a:latin typeface="Gill Sans MT" panose="020B0502020104020203" pitchFamily="34" charset="0"/>
              </a:rPr>
              <a:t> WHERE customer like "%</a:t>
            </a:r>
            <a:r>
              <a:rPr lang="en-US" sz="1800" dirty="0" err="1">
                <a:latin typeface="Gill Sans MT" panose="020B0502020104020203" pitchFamily="34" charset="0"/>
              </a:rPr>
              <a:t>croma</a:t>
            </a:r>
            <a:r>
              <a:rPr lang="en-US" sz="1800" dirty="0">
                <a:latin typeface="Gill Sans MT" panose="020B0502020104020203" pitchFamily="34" charset="0"/>
              </a:rPr>
              <a:t>%" AND market=“India"; </a:t>
            </a:r>
            <a:br>
              <a:rPr lang="en-US" sz="1800" dirty="0">
                <a:latin typeface="Gill Sans MT" panose="020B0502020104020203" pitchFamily="34" charset="0"/>
              </a:rPr>
            </a:br>
            <a:br>
              <a:rPr lang="en-US" sz="1800" dirty="0">
                <a:latin typeface="Gill Sans MT" panose="020B0502020104020203" pitchFamily="34" charset="0"/>
              </a:rPr>
            </a:br>
            <a:br>
              <a:rPr lang="en-US" sz="1800" dirty="0">
                <a:latin typeface="Gill Sans MT" panose="020B0502020104020203" pitchFamily="34" charset="0"/>
              </a:rPr>
            </a:br>
            <a:endParaRPr lang="en-US" sz="18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0"/>
              </a:rPr>
              <a:t>B. </a:t>
            </a:r>
            <a:r>
              <a:rPr lang="en-US" sz="1800" dirty="0">
                <a:latin typeface="Gill Sans MT" panose="020B0502020104020203" pitchFamily="34" charset="0"/>
              </a:rPr>
              <a:t>Get all the sales transaction data from </a:t>
            </a:r>
            <a:r>
              <a:rPr lang="en-US" sz="1800" dirty="0" err="1">
                <a:latin typeface="Gill Sans MT" panose="020B0502020104020203" pitchFamily="34" charset="0"/>
              </a:rPr>
              <a:t>fact_sales_monthly</a:t>
            </a:r>
            <a:r>
              <a:rPr lang="en-US" sz="1800" dirty="0">
                <a:latin typeface="Gill Sans MT" panose="020B0502020104020203" pitchFamily="34" charset="0"/>
              </a:rPr>
              <a:t> table for that customer(</a:t>
            </a:r>
            <a:r>
              <a:rPr lang="en-US" sz="1800" dirty="0" err="1">
                <a:latin typeface="Gill Sans MT" panose="020B0502020104020203" pitchFamily="34" charset="0"/>
              </a:rPr>
              <a:t>croma</a:t>
            </a:r>
            <a:r>
              <a:rPr lang="en-US" sz="1800" dirty="0">
                <a:latin typeface="Gill Sans MT" panose="020B0502020104020203" pitchFamily="34" charset="0"/>
              </a:rPr>
              <a:t>: 90002002) in the </a:t>
            </a:r>
            <a:r>
              <a:rPr lang="en-US" sz="1800" dirty="0" err="1">
                <a:latin typeface="Gill Sans MT" panose="020B0502020104020203" pitchFamily="34" charset="0"/>
              </a:rPr>
              <a:t>fiscal_year</a:t>
            </a:r>
            <a:r>
              <a:rPr lang="en-US" sz="1800" dirty="0">
                <a:latin typeface="Gill Sans MT" panose="020B0502020104020203" pitchFamily="34" charset="0"/>
              </a:rPr>
              <a:t> 2021.</a:t>
            </a:r>
            <a:br>
              <a:rPr lang="en-US" sz="1800" dirty="0">
                <a:latin typeface="Gill Sans MT" panose="020B0502020104020203" pitchFamily="34" charset="0"/>
              </a:rPr>
            </a:br>
            <a:r>
              <a:rPr lang="en-US" sz="1800" b="1" dirty="0">
                <a:latin typeface="Gill Sans MT" panose="020B0502020104020203" pitchFamily="34" charset="0"/>
              </a:rPr>
              <a:t>Query:</a:t>
            </a:r>
            <a:r>
              <a:rPr lang="en-US" sz="1800" dirty="0">
                <a:latin typeface="Gill Sans MT" panose="020B0502020104020203" pitchFamily="34" charset="0"/>
              </a:rPr>
              <a:t>  SELECT * FROM </a:t>
            </a:r>
            <a:r>
              <a:rPr lang="en-US" sz="1800" dirty="0" err="1">
                <a:latin typeface="Gill Sans MT" panose="020B0502020104020203" pitchFamily="34" charset="0"/>
              </a:rPr>
              <a:t>fact_sales_monthly</a:t>
            </a:r>
            <a:r>
              <a:rPr lang="en-US" sz="1800" dirty="0">
                <a:latin typeface="Gill Sans MT" panose="020B0502020104020203" pitchFamily="34" charset="0"/>
              </a:rPr>
              <a:t> WHERE </a:t>
            </a:r>
            <a:r>
              <a:rPr lang="en-US" sz="1800" dirty="0" err="1">
                <a:latin typeface="Gill Sans MT" panose="020B0502020104020203" pitchFamily="34" charset="0"/>
              </a:rPr>
              <a:t>customer_code</a:t>
            </a:r>
            <a:r>
              <a:rPr lang="en-US" sz="1800" dirty="0">
                <a:latin typeface="Gill Sans MT" panose="020B0502020104020203" pitchFamily="34" charset="0"/>
              </a:rPr>
              <a:t>=90002002 AND YEAR(DATE_ADD(date, INTERVAL 4 MONTH))=2021 ORDER BY date </a:t>
            </a:r>
            <a:r>
              <a:rPr lang="en-US" sz="1800" dirty="0" err="1">
                <a:latin typeface="Gill Sans MT" panose="020B0502020104020203" pitchFamily="34" charset="0"/>
              </a:rPr>
              <a:t>asc</a:t>
            </a:r>
            <a:r>
              <a:rPr lang="en-US" sz="1800" dirty="0">
                <a:latin typeface="Gill Sans MT" panose="020B0502020104020203" pitchFamily="34" charset="0"/>
              </a:rPr>
              <a:t> LIMIT 100000;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78758-4953-3369-1584-7A760911B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36133"/>
            <a:ext cx="7629581" cy="666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E34AF4-F29F-0B46-15B5-E639ACBEC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7165"/>
            <a:ext cx="7923904" cy="215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4A70-9BC3-7E4C-DE62-B97441997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17" y="155986"/>
            <a:ext cx="12036014" cy="6702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Gill Sans MT" panose="020B0502020104020203" pitchFamily="34" charset="0"/>
              </a:rPr>
              <a:t>C.</a:t>
            </a:r>
            <a:r>
              <a:rPr lang="en-US" sz="2400" dirty="0">
                <a:latin typeface="Gill Sans MT" panose="020B0502020104020203" pitchFamily="34" charset="0"/>
              </a:rPr>
              <a:t> create a function '</a:t>
            </a:r>
            <a:r>
              <a:rPr lang="en-US" sz="2400" dirty="0" err="1">
                <a:latin typeface="Gill Sans MT" panose="020B0502020104020203" pitchFamily="34" charset="0"/>
              </a:rPr>
              <a:t>get_fiscal_year</a:t>
            </a:r>
            <a:r>
              <a:rPr lang="en-US" sz="2400" dirty="0">
                <a:latin typeface="Gill Sans MT" panose="020B0502020104020203" pitchFamily="34" charset="0"/>
              </a:rPr>
              <a:t>' to get fiscal year by passing the date</a:t>
            </a:r>
            <a:br>
              <a:rPr lang="en-US" dirty="0">
                <a:latin typeface="Gill Sans MT" panose="020B0502020104020203" pitchFamily="34" charset="0"/>
              </a:rPr>
            </a:b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CREATE FUNCTION `</a:t>
            </a:r>
            <a:r>
              <a:rPr lang="en-US" sz="2400" dirty="0" err="1">
                <a:latin typeface="Gill Sans MT" panose="020B0502020104020203" pitchFamily="34" charset="0"/>
              </a:rPr>
              <a:t>get_fiscal_year</a:t>
            </a:r>
            <a:r>
              <a:rPr lang="en-US" sz="2400" dirty="0">
                <a:latin typeface="Gill Sans MT" panose="020B0502020104020203" pitchFamily="34" charset="0"/>
              </a:rPr>
              <a:t>`(</a:t>
            </a:r>
            <a:r>
              <a:rPr lang="en-US" sz="2400" dirty="0" err="1">
                <a:latin typeface="Gill Sans MT" panose="020B0502020104020203" pitchFamily="34" charset="0"/>
              </a:rPr>
              <a:t>calendar_date</a:t>
            </a:r>
            <a:r>
              <a:rPr lang="en-US" sz="2400" dirty="0">
                <a:latin typeface="Gill Sans MT" panose="020B0502020104020203" pitchFamily="34" charset="0"/>
              </a:rPr>
              <a:t> DATE) RETURNS int DETERMINISTIC </a:t>
            </a:r>
            <a:br>
              <a:rPr lang="en-US" sz="2400" dirty="0">
                <a:latin typeface="Gill Sans MT" panose="020B0502020104020203" pitchFamily="34" charset="0"/>
              </a:rPr>
            </a:br>
            <a:r>
              <a:rPr lang="en-US" sz="2400" dirty="0">
                <a:latin typeface="Gill Sans MT" panose="020B0502020104020203" pitchFamily="34" charset="0"/>
              </a:rPr>
              <a:t>BEGIN </a:t>
            </a:r>
            <a:br>
              <a:rPr lang="en-US" sz="2400" dirty="0">
                <a:latin typeface="Gill Sans MT" panose="020B0502020104020203" pitchFamily="34" charset="0"/>
              </a:rPr>
            </a:br>
            <a:r>
              <a:rPr lang="en-US" sz="2400" dirty="0">
                <a:latin typeface="Gill Sans MT" panose="020B0502020104020203" pitchFamily="34" charset="0"/>
              </a:rPr>
              <a:t>DECLARE </a:t>
            </a:r>
            <a:r>
              <a:rPr lang="en-US" sz="2400" dirty="0" err="1">
                <a:latin typeface="Gill Sans MT" panose="020B0502020104020203" pitchFamily="34" charset="0"/>
              </a:rPr>
              <a:t>fiscal_year</a:t>
            </a:r>
            <a:r>
              <a:rPr lang="en-US" sz="2400" dirty="0">
                <a:latin typeface="Gill Sans MT" panose="020B0502020104020203" pitchFamily="34" charset="0"/>
              </a:rPr>
              <a:t> INT; </a:t>
            </a:r>
            <a:br>
              <a:rPr lang="en-US" sz="2400" dirty="0">
                <a:latin typeface="Gill Sans MT" panose="020B0502020104020203" pitchFamily="34" charset="0"/>
              </a:rPr>
            </a:br>
            <a:r>
              <a:rPr lang="en-US" sz="2400" dirty="0">
                <a:latin typeface="Gill Sans MT" panose="020B0502020104020203" pitchFamily="34" charset="0"/>
              </a:rPr>
              <a:t>SET </a:t>
            </a:r>
            <a:r>
              <a:rPr lang="en-US" sz="2400" dirty="0" err="1">
                <a:latin typeface="Gill Sans MT" panose="020B0502020104020203" pitchFamily="34" charset="0"/>
              </a:rPr>
              <a:t>fiscal_year</a:t>
            </a:r>
            <a:r>
              <a:rPr lang="en-US" sz="2400" dirty="0">
                <a:latin typeface="Gill Sans MT" panose="020B0502020104020203" pitchFamily="34" charset="0"/>
              </a:rPr>
              <a:t> = YEAR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(DATE_ADD(</a:t>
            </a:r>
            <a:r>
              <a:rPr lang="en-US" sz="2400" dirty="0" err="1">
                <a:latin typeface="Gill Sans MT" panose="020B0502020104020203" pitchFamily="34" charset="0"/>
              </a:rPr>
              <a:t>calendar_date</a:t>
            </a:r>
            <a:r>
              <a:rPr lang="en-US" sz="2400" dirty="0">
                <a:latin typeface="Gill Sans MT" panose="020B0502020104020203" pitchFamily="34" charset="0"/>
              </a:rPr>
              <a:t>, 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0"/>
              </a:rPr>
              <a:t>INTERVAL 4 MONTH));</a:t>
            </a:r>
            <a:br>
              <a:rPr lang="en-US" sz="2400" dirty="0">
                <a:latin typeface="Gill Sans MT" panose="020B0502020104020203" pitchFamily="34" charset="0"/>
              </a:rPr>
            </a:br>
            <a:r>
              <a:rPr lang="en-US" sz="2400" dirty="0">
                <a:latin typeface="Gill Sans MT" panose="020B0502020104020203" pitchFamily="34" charset="0"/>
              </a:rPr>
              <a:t> RETURN </a:t>
            </a:r>
            <a:r>
              <a:rPr lang="en-US" sz="2400" dirty="0" err="1">
                <a:latin typeface="Gill Sans MT" panose="020B0502020104020203" pitchFamily="34" charset="0"/>
              </a:rPr>
              <a:t>fiscal_year</a:t>
            </a:r>
            <a:r>
              <a:rPr lang="en-US" sz="2400" dirty="0">
                <a:latin typeface="Gill Sans MT" panose="020B0502020104020203" pitchFamily="34" charset="0"/>
              </a:rPr>
              <a:t>; </a:t>
            </a:r>
            <a:br>
              <a:rPr lang="en-US" sz="2400" dirty="0">
                <a:latin typeface="Gill Sans MT" panose="020B0502020104020203" pitchFamily="34" charset="0"/>
              </a:rPr>
            </a:br>
            <a:r>
              <a:rPr lang="en-US" sz="2400" dirty="0">
                <a:latin typeface="Gill Sans MT" panose="020B0502020104020203" pitchFamily="34" charset="0"/>
              </a:rPr>
              <a:t>END</a:t>
            </a:r>
            <a:br>
              <a:rPr lang="en-US" sz="2400" dirty="0">
                <a:latin typeface="Gill Sans MT" panose="020B0502020104020203" pitchFamily="34" charset="0"/>
              </a:rPr>
            </a:br>
            <a:br>
              <a:rPr lang="en-US" sz="2400" dirty="0">
                <a:latin typeface="Gill Sans MT" panose="020B0502020104020203" pitchFamily="34" charset="0"/>
              </a:rPr>
            </a:b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622B0-4A95-5999-DA2D-E8D0E0A5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154" y="3135474"/>
            <a:ext cx="6400712" cy="281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836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4108</TotalTime>
  <Words>3117</Words>
  <Application>Microsoft Office PowerPoint</Application>
  <PresentationFormat>Widescreen</PresentationFormat>
  <Paragraphs>279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Gill Sans MT</vt:lpstr>
      <vt:lpstr>Tw Cen MT</vt:lpstr>
      <vt:lpstr>Wingdings</vt:lpstr>
      <vt:lpstr>Droplet</vt:lpstr>
      <vt:lpstr>SQL PROJECT</vt:lpstr>
      <vt:lpstr>Project Overview</vt:lpstr>
      <vt:lpstr>Problem Statement</vt:lpstr>
      <vt:lpstr>P &amp; L statement </vt:lpstr>
      <vt:lpstr>Task - 1</vt:lpstr>
      <vt:lpstr>DataSet</vt:lpstr>
      <vt:lpstr>Functions Created</vt:lpstr>
      <vt:lpstr>Finance 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Customers, Products, Markets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❑Module: Window Functions: ROW_NUMBER, RANK, DENSE_RANK   Find out top 3 products from each division by total quantity sold in a given year</vt:lpstr>
      <vt:lpstr>➢Creating stored procedure for the above query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Vinnakota</dc:creator>
  <cp:lastModifiedBy>Yeswanth Reddy Daggumati</cp:lastModifiedBy>
  <cp:revision>2</cp:revision>
  <dcterms:created xsi:type="dcterms:W3CDTF">2025-01-31T18:35:12Z</dcterms:created>
  <dcterms:modified xsi:type="dcterms:W3CDTF">2025-07-19T22:50:38Z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2025-07-19T22:49:56Z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58271144-2268-41b7-91cf-acc5ca37096f</vt:lpwstr>
  </property>
  <property fmtid="{D5CDD505-2E9C-101B-9397-08002B2CF9AE}" pid="8" name="MSIP_Label_638202f9-8d41-4950-b014-f183e397b746_ContentBits">
    <vt:lpwstr>0</vt:lpwstr>
  </property>
  <property fmtid="{D5CDD505-2E9C-101B-9397-08002B2CF9AE}" pid="9" name="MSIP_Label_638202f9-8d41-4950-b014-f183e397b746_Tag">
    <vt:lpwstr>10, 3, 0, 1</vt:lpwstr>
  </property>
</Properties>
</file>