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15"/>
  </p:notesMasterIdLst>
  <p:sldIdLst>
    <p:sldId id="256" r:id="rId2"/>
    <p:sldId id="273" r:id="rId3"/>
    <p:sldId id="283" r:id="rId4"/>
    <p:sldId id="274" r:id="rId5"/>
    <p:sldId id="278" r:id="rId6"/>
    <p:sldId id="277" r:id="rId7"/>
    <p:sldId id="284" r:id="rId8"/>
    <p:sldId id="279" r:id="rId9"/>
    <p:sldId id="282" r:id="rId10"/>
    <p:sldId id="257" r:id="rId11"/>
    <p:sldId id="281" r:id="rId12"/>
    <p:sldId id="285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90" autoAdjust="0"/>
  </p:normalViewPr>
  <p:slideViewPr>
    <p:cSldViewPr>
      <p:cViewPr>
        <p:scale>
          <a:sx n="94" d="100"/>
          <a:sy n="94" d="100"/>
        </p:scale>
        <p:origin x="-1110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59A4-8EED-4243-80A4-71BF83DAFE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62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59A4-8EED-4243-80A4-71BF83DAFE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3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ELCOME\Desktop\ppt\Slide 1 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12096"/>
            <a:ext cx="6984777" cy="317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848599" cy="1080120"/>
          </a:xfrm>
        </p:spPr>
        <p:txBody>
          <a:bodyPr>
            <a:normAutofit/>
          </a:bodyPr>
          <a:lstStyle/>
          <a:p>
            <a:pPr algn="l"/>
            <a:r>
              <a:rPr lang="en-US" sz="5000" b="1" dirty="0" err="1">
                <a:solidFill>
                  <a:schemeClr val="tx1"/>
                </a:solidFill>
              </a:rPr>
              <a:t>Devops</a:t>
            </a:r>
            <a:r>
              <a:rPr lang="en-US" sz="5000" b="1" dirty="0">
                <a:solidFill>
                  <a:schemeClr val="tx1"/>
                </a:solidFill>
              </a:rPr>
              <a:t> </a:t>
            </a:r>
            <a:r>
              <a:rPr lang="en-US" sz="5000" b="1" dirty="0" smtClean="0">
                <a:solidFill>
                  <a:schemeClr val="tx1"/>
                </a:solidFill>
              </a:rPr>
              <a:t>on </a:t>
            </a:r>
            <a:r>
              <a:rPr lang="en-US" sz="5000" b="1" dirty="0">
                <a:solidFill>
                  <a:schemeClr val="tx1"/>
                </a:solidFill>
              </a:rPr>
              <a:t>AWS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43608" y="6165304"/>
            <a:ext cx="6912768" cy="540060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43608" y="5949280"/>
            <a:ext cx="6912768" cy="216024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endParaRPr lang="en-US" sz="3000" dirty="0" smtClean="0">
              <a:solidFill>
                <a:schemeClr val="tx1"/>
              </a:solidFill>
            </a:endParaRPr>
          </a:p>
          <a:p>
            <a:pPr algn="l"/>
            <a:endParaRPr lang="en-US" sz="3000" dirty="0">
              <a:solidFill>
                <a:schemeClr val="tx1"/>
              </a:solidFill>
            </a:endParaRPr>
          </a:p>
          <a:p>
            <a:pPr algn="l"/>
            <a:endParaRPr lang="en-US" sz="3000" dirty="0" smtClean="0">
              <a:solidFill>
                <a:schemeClr val="tx1"/>
              </a:solidFill>
            </a:endParaRPr>
          </a:p>
          <a:p>
            <a:pPr algn="l"/>
            <a:endParaRPr lang="en-US" sz="3000" dirty="0">
              <a:solidFill>
                <a:schemeClr val="tx1"/>
              </a:solidFill>
            </a:endParaRPr>
          </a:p>
          <a:p>
            <a:pPr algn="l"/>
            <a:endParaRPr lang="en-US" sz="3000" dirty="0" smtClean="0">
              <a:solidFill>
                <a:schemeClr val="tx1"/>
              </a:solidFill>
            </a:endParaRPr>
          </a:p>
          <a:p>
            <a:pPr algn="l"/>
            <a:endParaRPr lang="en-US" sz="3000" dirty="0">
              <a:solidFill>
                <a:schemeClr val="tx1"/>
              </a:solidFill>
            </a:endParaRPr>
          </a:p>
          <a:p>
            <a:pPr algn="l"/>
            <a:endParaRPr lang="en-US" sz="3000" dirty="0" smtClean="0">
              <a:solidFill>
                <a:schemeClr val="tx1"/>
              </a:solidFill>
            </a:endParaRPr>
          </a:p>
          <a:p>
            <a:pPr algn="l"/>
            <a:endParaRPr lang="en-US" sz="3000" dirty="0">
              <a:solidFill>
                <a:schemeClr val="tx1"/>
              </a:solidFill>
            </a:endParaRPr>
          </a:p>
          <a:p>
            <a:pPr algn="l"/>
            <a:endParaRPr lang="en-US" sz="3000" dirty="0" smtClean="0">
              <a:solidFill>
                <a:schemeClr val="tx1"/>
              </a:solidFill>
            </a:endParaRPr>
          </a:p>
          <a:p>
            <a:pPr algn="l"/>
            <a:endParaRPr lang="en-US" sz="3000" dirty="0">
              <a:solidFill>
                <a:schemeClr val="tx1"/>
              </a:solidFill>
            </a:endParaRPr>
          </a:p>
          <a:p>
            <a:pPr algn="l"/>
            <a:endParaRPr lang="en-US" sz="3000" dirty="0" smtClean="0">
              <a:solidFill>
                <a:schemeClr val="tx1"/>
              </a:solidFill>
            </a:endParaRPr>
          </a:p>
          <a:p>
            <a:pPr algn="l"/>
            <a:endParaRPr lang="en-US" sz="3000" dirty="0">
              <a:solidFill>
                <a:schemeClr val="tx1"/>
              </a:solidFill>
            </a:endParaRPr>
          </a:p>
          <a:p>
            <a:pPr algn="l"/>
            <a:endParaRPr lang="en-US" sz="3000" dirty="0" smtClean="0">
              <a:solidFill>
                <a:schemeClr val="tx1"/>
              </a:solidFill>
            </a:endParaRPr>
          </a:p>
          <a:p>
            <a:pPr algn="l"/>
            <a:endParaRPr lang="en-US" sz="3000" dirty="0">
              <a:solidFill>
                <a:schemeClr val="tx1"/>
              </a:solidFill>
            </a:endParaRPr>
          </a:p>
          <a:p>
            <a:pPr algn="l"/>
            <a:endParaRPr lang="en-US" sz="3000" dirty="0" smtClean="0">
              <a:solidFill>
                <a:schemeClr val="tx1"/>
              </a:solidFill>
            </a:endParaRPr>
          </a:p>
          <a:p>
            <a:pPr algn="l"/>
            <a:endParaRPr lang="en-US" sz="3000" dirty="0">
              <a:solidFill>
                <a:schemeClr val="tx1"/>
              </a:solidFill>
            </a:endParaRPr>
          </a:p>
          <a:p>
            <a:pPr algn="l"/>
            <a:endParaRPr lang="en-US" sz="3000" dirty="0" smtClean="0">
              <a:solidFill>
                <a:schemeClr val="tx1"/>
              </a:solidFill>
            </a:endParaRPr>
          </a:p>
          <a:p>
            <a:pPr algn="l"/>
            <a:endParaRPr lang="en-US" sz="3000" dirty="0">
              <a:solidFill>
                <a:schemeClr val="tx1"/>
              </a:solidFill>
            </a:endParaRPr>
          </a:p>
          <a:p>
            <a:pPr algn="l"/>
            <a:endParaRPr lang="en-US" sz="3000" dirty="0" smtClean="0">
              <a:solidFill>
                <a:schemeClr val="tx1"/>
              </a:solidFill>
            </a:endParaRPr>
          </a:p>
          <a:p>
            <a:pPr algn="l"/>
            <a:endParaRPr lang="en-US" sz="3000" dirty="0">
              <a:solidFill>
                <a:schemeClr val="tx1"/>
              </a:solidFill>
            </a:endParaRPr>
          </a:p>
          <a:p>
            <a:pPr algn="l"/>
            <a:endParaRPr lang="en-US" sz="3000" dirty="0" smtClean="0">
              <a:solidFill>
                <a:schemeClr val="tx1"/>
              </a:solidFill>
            </a:endParaRPr>
          </a:p>
          <a:p>
            <a:pPr algn="l"/>
            <a:endParaRPr lang="en-US" sz="3000" dirty="0">
              <a:solidFill>
                <a:schemeClr val="tx1"/>
              </a:solidFill>
            </a:endParaRPr>
          </a:p>
          <a:p>
            <a:pPr algn="l"/>
            <a:endParaRPr lang="en-US" sz="3000" dirty="0" smtClean="0">
              <a:solidFill>
                <a:schemeClr val="tx1"/>
              </a:solidFill>
            </a:endParaRPr>
          </a:p>
          <a:p>
            <a:pPr algn="l"/>
            <a:endParaRPr lang="en-US" sz="3000" dirty="0">
              <a:solidFill>
                <a:schemeClr val="tx1"/>
              </a:solidFill>
            </a:endParaRPr>
          </a:p>
          <a:p>
            <a:pPr algn="l"/>
            <a:endParaRPr lang="en-US" sz="3000" dirty="0" smtClean="0">
              <a:solidFill>
                <a:schemeClr val="tx1"/>
              </a:solidFill>
            </a:endParaRPr>
          </a:p>
          <a:p>
            <a:pPr algn="l"/>
            <a:endParaRPr lang="en-US" sz="3000" dirty="0">
              <a:solidFill>
                <a:schemeClr val="tx1"/>
              </a:solidFill>
            </a:endParaRPr>
          </a:p>
          <a:p>
            <a:pPr algn="l"/>
            <a:endParaRPr lang="en-US" sz="3000" dirty="0" smtClean="0">
              <a:solidFill>
                <a:schemeClr val="tx1"/>
              </a:solidFill>
            </a:endParaRPr>
          </a:p>
          <a:p>
            <a:pPr algn="l"/>
            <a:endParaRPr lang="en-US" sz="3000" dirty="0">
              <a:solidFill>
                <a:schemeClr val="tx1"/>
              </a:solidFill>
            </a:endParaRPr>
          </a:p>
          <a:p>
            <a:pPr algn="l"/>
            <a:endParaRPr lang="en-US" sz="3000" dirty="0" smtClean="0">
              <a:solidFill>
                <a:schemeClr val="tx1"/>
              </a:solidFill>
            </a:endParaRPr>
          </a:p>
          <a:p>
            <a:pPr algn="l"/>
            <a:endParaRPr lang="en-US" sz="3000" dirty="0">
              <a:solidFill>
                <a:schemeClr val="tx1"/>
              </a:solidFill>
            </a:endParaRPr>
          </a:p>
          <a:p>
            <a:pPr algn="l"/>
            <a:endParaRPr lang="en-US" sz="3000" dirty="0" smtClean="0">
              <a:solidFill>
                <a:schemeClr val="tx1"/>
              </a:solidFill>
            </a:endParaRPr>
          </a:p>
          <a:p>
            <a:pPr algn="l"/>
            <a:endParaRPr lang="en-US" sz="3000" dirty="0" smtClean="0">
              <a:solidFill>
                <a:schemeClr val="tx1"/>
              </a:solidFill>
            </a:endParaRPr>
          </a:p>
          <a:p>
            <a:pPr algn="l"/>
            <a:endParaRPr lang="en-US" sz="3000" dirty="0">
              <a:solidFill>
                <a:schemeClr val="tx1"/>
              </a:solidFill>
            </a:endParaRPr>
          </a:p>
          <a:p>
            <a:pPr algn="l"/>
            <a:endParaRPr lang="en-US" sz="3000" dirty="0" smtClean="0">
              <a:solidFill>
                <a:schemeClr val="tx1"/>
              </a:solidFill>
            </a:endParaRPr>
          </a:p>
          <a:p>
            <a:pPr algn="l"/>
            <a:endParaRPr lang="en-US" sz="3000" dirty="0" smtClean="0">
              <a:solidFill>
                <a:schemeClr val="tx1"/>
              </a:solidFill>
            </a:endParaRPr>
          </a:p>
          <a:p>
            <a:pPr algn="l"/>
            <a:endParaRPr lang="en-US" sz="3000" dirty="0">
              <a:solidFill>
                <a:schemeClr val="tx1"/>
              </a:solidFill>
            </a:endParaRPr>
          </a:p>
          <a:p>
            <a:pPr algn="l"/>
            <a:endParaRPr lang="en-US" sz="3000" dirty="0" smtClean="0">
              <a:solidFill>
                <a:schemeClr val="tx1"/>
              </a:solidFill>
            </a:endParaRPr>
          </a:p>
          <a:p>
            <a:pPr algn="l"/>
            <a:endParaRPr lang="en-US" sz="3000" dirty="0">
              <a:solidFill>
                <a:schemeClr val="tx1"/>
              </a:solidFill>
            </a:endParaRPr>
          </a:p>
          <a:p>
            <a:pPr algn="l"/>
            <a:endParaRPr lang="en-US" sz="3000" dirty="0" smtClean="0">
              <a:solidFill>
                <a:schemeClr val="tx1"/>
              </a:solidFill>
            </a:endParaRPr>
          </a:p>
          <a:p>
            <a:pPr algn="l"/>
            <a:endParaRPr lang="en-US" sz="3000" dirty="0">
              <a:solidFill>
                <a:schemeClr val="tx1"/>
              </a:solidFill>
            </a:endParaRPr>
          </a:p>
          <a:p>
            <a:pPr algn="l"/>
            <a:endParaRPr lang="en-US" sz="3000" dirty="0" smtClean="0">
              <a:solidFill>
                <a:schemeClr val="tx1"/>
              </a:solidFill>
            </a:endParaRPr>
          </a:p>
          <a:p>
            <a:pPr algn="l"/>
            <a:endParaRPr lang="en-US" sz="3000" dirty="0">
              <a:solidFill>
                <a:schemeClr val="tx1"/>
              </a:solidFill>
            </a:endParaRPr>
          </a:p>
          <a:p>
            <a:pPr algn="l"/>
            <a:endParaRPr lang="en-US" sz="3000" dirty="0" smtClean="0">
              <a:solidFill>
                <a:schemeClr val="tx1"/>
              </a:solidFill>
            </a:endParaRPr>
          </a:p>
          <a:p>
            <a:pPr algn="l"/>
            <a:endParaRPr lang="en-US" sz="3000" dirty="0">
              <a:solidFill>
                <a:schemeClr val="tx1"/>
              </a:solidFill>
            </a:endParaRPr>
          </a:p>
          <a:p>
            <a:pPr algn="l"/>
            <a:endParaRPr lang="en-US" sz="3000" dirty="0" smtClean="0">
              <a:solidFill>
                <a:schemeClr val="tx1"/>
              </a:solidFill>
            </a:endParaRPr>
          </a:p>
          <a:p>
            <a:pPr algn="l"/>
            <a:endParaRPr lang="en-US" sz="3000" dirty="0" smtClean="0">
              <a:solidFill>
                <a:schemeClr val="tx1"/>
              </a:solidFill>
            </a:endParaRPr>
          </a:p>
          <a:p>
            <a:pPr algn="l"/>
            <a:endParaRPr lang="en-US" sz="3000" dirty="0">
              <a:solidFill>
                <a:schemeClr val="tx1"/>
              </a:solidFill>
            </a:endParaRPr>
          </a:p>
          <a:p>
            <a:pPr algn="l"/>
            <a:endParaRPr lang="en-US" sz="3000" dirty="0" smtClean="0">
              <a:solidFill>
                <a:schemeClr val="tx1"/>
              </a:solidFill>
            </a:endParaRPr>
          </a:p>
          <a:p>
            <a:pPr algn="l"/>
            <a:endParaRPr lang="en-US" sz="3000" dirty="0">
              <a:solidFill>
                <a:schemeClr val="tx1"/>
              </a:solidFill>
            </a:endParaRPr>
          </a:p>
          <a:p>
            <a:pPr algn="l"/>
            <a:endParaRPr lang="en-US" sz="3000" dirty="0">
              <a:solidFill>
                <a:schemeClr val="tx1"/>
              </a:solidFill>
            </a:endParaRPr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  <a:p>
            <a:pPr algn="l"/>
            <a:endParaRPr lang="en-US" sz="3200" dirty="0" smtClean="0"/>
          </a:p>
          <a:p>
            <a:pPr algn="l"/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083352" y="1706"/>
            <a:ext cx="2052464" cy="979022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32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643192" cy="634082"/>
          </a:xfrm>
        </p:spPr>
        <p:txBody>
          <a:bodyPr>
            <a:noAutofit/>
          </a:bodyPr>
          <a:lstStyle/>
          <a:p>
            <a:r>
              <a:rPr lang="en-US" sz="3700" dirty="0">
                <a:solidFill>
                  <a:schemeClr val="tx1"/>
                </a:solidFill>
              </a:rPr>
              <a:t>Devops and its importance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80728"/>
            <a:ext cx="7571184" cy="5026563"/>
          </a:xfrm>
        </p:spPr>
        <p:txBody>
          <a:bodyPr>
            <a:normAutofit/>
          </a:bodyPr>
          <a:lstStyle/>
          <a:p>
            <a:r>
              <a:rPr lang="en-US" dirty="0"/>
              <a:t>DevOps is a methodology that promotes collaboration between Development and Operations Team. This allows deploying code to production faster and in an automated way. It helps to enables rapid deployment of products. </a:t>
            </a:r>
          </a:p>
        </p:txBody>
      </p:sp>
    </p:spTree>
    <p:extLst>
      <p:ext uri="{BB962C8B-B14F-4D97-AF65-F5344CB8AC3E}">
        <p14:creationId xmlns:p14="http://schemas.microsoft.com/office/powerpoint/2010/main" val="370102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581528" cy="634082"/>
          </a:xfrm>
        </p:spPr>
        <p:txBody>
          <a:bodyPr>
            <a:noAutofit/>
          </a:bodyPr>
          <a:lstStyle/>
          <a:p>
            <a:r>
              <a:rPr lang="en-US" sz="3700" dirty="0">
                <a:solidFill>
                  <a:schemeClr val="tx1"/>
                </a:solidFill>
              </a:rPr>
              <a:t>Course Content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80729"/>
            <a:ext cx="7571184" cy="381642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Linux commands</a:t>
            </a: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github</a:t>
            </a:r>
            <a:endParaRPr lang="en-US" dirty="0"/>
          </a:p>
          <a:p>
            <a:r>
              <a:rPr lang="en-US" dirty="0"/>
              <a:t>Maven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Docker and Docker Swarm</a:t>
            </a:r>
          </a:p>
          <a:p>
            <a:r>
              <a:rPr lang="en-US" dirty="0"/>
              <a:t>Kubernetes</a:t>
            </a:r>
          </a:p>
          <a:p>
            <a:r>
              <a:rPr lang="en-US" dirty="0"/>
              <a:t>Ansible</a:t>
            </a:r>
          </a:p>
          <a:p>
            <a:r>
              <a:rPr lang="en-US" dirty="0" smtClean="0"/>
              <a:t>Nexus</a:t>
            </a:r>
          </a:p>
          <a:p>
            <a:r>
              <a:rPr lang="en-US" dirty="0" smtClean="0"/>
              <a:t>Sonarqube</a:t>
            </a:r>
          </a:p>
          <a:p>
            <a:r>
              <a:rPr lang="en-US" dirty="0" smtClean="0"/>
              <a:t>Terraform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3568" y="5013176"/>
            <a:ext cx="8640960" cy="1296144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endParaRPr lang="en-US" sz="3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37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Q&amp;A</a:t>
            </a:r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499" y="1447800"/>
            <a:ext cx="4730829" cy="4069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976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WELCOME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64" y="838200"/>
            <a:ext cx="7620000" cy="355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28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</a:rPr>
              <a:t>SDLC Model - </a:t>
            </a:r>
            <a:r>
              <a:rPr lang="en-US" sz="27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Development Life Cycle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/>
              <a:t>Waterfall Model</a:t>
            </a:r>
          </a:p>
          <a:p>
            <a:endParaRPr lang="en-US" sz="2000" dirty="0"/>
          </a:p>
          <a:p>
            <a:r>
              <a:rPr lang="en-US" sz="2000" dirty="0"/>
              <a:t>Agile Model</a:t>
            </a:r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634082"/>
          </a:xfrm>
        </p:spPr>
        <p:txBody>
          <a:bodyPr>
            <a:noAutofit/>
          </a:bodyPr>
          <a:lstStyle/>
          <a:p>
            <a:r>
              <a:rPr lang="en-US" sz="3700" dirty="0">
                <a:solidFill>
                  <a:schemeClr val="tx1"/>
                </a:solidFill>
              </a:rPr>
              <a:t>Waterfall Model</a:t>
            </a:r>
            <a:endParaRPr lang="en-US" sz="3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C:\Users\WELCOME\Desktop\ppt\Slide 3 Image waterfall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632" y="1052736"/>
            <a:ext cx="7704856" cy="573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28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6340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Disadvantages of Waterfall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980728"/>
            <a:ext cx="7571184" cy="5026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 is difficult to estimate time and cost for each phase of the development process. </a:t>
            </a:r>
          </a:p>
          <a:p>
            <a:r>
              <a:rPr lang="en-US" dirty="0"/>
              <a:t>Once an application is in the testing stage, it is very difficult to go back and change something that was not well-thought out in the concept stage. </a:t>
            </a:r>
          </a:p>
          <a:p>
            <a:r>
              <a:rPr lang="en-US" dirty="0"/>
              <a:t>Not a good model for complex and object-oriented projects. </a:t>
            </a:r>
          </a:p>
          <a:p>
            <a:r>
              <a:rPr lang="en-US" dirty="0"/>
              <a:t>Not suitable for the projects where requirements are at a moderate to high risk of changing.</a:t>
            </a:r>
          </a:p>
        </p:txBody>
      </p:sp>
    </p:spTree>
    <p:extLst>
      <p:ext uri="{BB962C8B-B14F-4D97-AF65-F5344CB8AC3E}">
        <p14:creationId xmlns:p14="http://schemas.microsoft.com/office/powerpoint/2010/main" val="148198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Agile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Agile development model is also a type of Incremental model. </a:t>
            </a:r>
            <a:endParaRPr lang="en-US" dirty="0" smtClean="0"/>
          </a:p>
          <a:p>
            <a:r>
              <a:rPr lang="en-US" dirty="0" smtClean="0"/>
              <a:t>Software </a:t>
            </a:r>
            <a:r>
              <a:rPr lang="en-US" dirty="0"/>
              <a:t>is developed in incremental, rapid cycles. This results in small incremental releases with each release building on previous functionality.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release is thoroughly tested to ensure software quality is maintained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Agile software development method emphasis on iterative, incremental, and evolutionary development.</a:t>
            </a:r>
          </a:p>
        </p:txBody>
      </p:sp>
    </p:spTree>
    <p:extLst>
      <p:ext uri="{BB962C8B-B14F-4D97-AF65-F5344CB8AC3E}">
        <p14:creationId xmlns:p14="http://schemas.microsoft.com/office/powerpoint/2010/main" val="421493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008" y="207784"/>
            <a:ext cx="7805464" cy="6340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Agile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WELCOME\Desktop\ppt\Slide 4 Image Agil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15"/>
          <a:stretch/>
        </p:blipFill>
        <p:spPr bwMode="auto">
          <a:xfrm>
            <a:off x="1162264" y="980728"/>
            <a:ext cx="7740352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70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908720"/>
            <a:ext cx="7499176" cy="5098571"/>
          </a:xfrm>
        </p:spPr>
        <p:txBody>
          <a:bodyPr/>
          <a:lstStyle/>
          <a:p>
            <a:r>
              <a:rPr lang="en-US" dirty="0"/>
              <a:t>In spite of the Model, still delay?</a:t>
            </a:r>
          </a:p>
          <a:p>
            <a:endParaRPr lang="en-US" dirty="0"/>
          </a:p>
          <a:p>
            <a:r>
              <a:rPr lang="en-US" dirty="0"/>
              <a:t>Gap between development team and operations team</a:t>
            </a:r>
          </a:p>
        </p:txBody>
      </p:sp>
    </p:spTree>
    <p:extLst>
      <p:ext uri="{BB962C8B-B14F-4D97-AF65-F5344CB8AC3E}">
        <p14:creationId xmlns:p14="http://schemas.microsoft.com/office/powerpoint/2010/main" val="112666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74638"/>
            <a:ext cx="7355160" cy="6340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Operations Team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38741"/>
            <a:ext cx="7427168" cy="5530619"/>
          </a:xfrm>
        </p:spPr>
        <p:txBody>
          <a:bodyPr anchor="ctr">
            <a:normAutofit fontScale="77500" lnSpcReduction="20000"/>
          </a:bodyPr>
          <a:lstStyle/>
          <a:p>
            <a:r>
              <a:rPr lang="en-US" dirty="0"/>
              <a:t>Installation of server hardware and OS</a:t>
            </a:r>
          </a:p>
          <a:p>
            <a:endParaRPr lang="en-US" dirty="0"/>
          </a:p>
          <a:p>
            <a:r>
              <a:rPr lang="en-US" dirty="0"/>
              <a:t>Configuration of servers, networks, storage, etc…</a:t>
            </a:r>
          </a:p>
          <a:p>
            <a:endParaRPr lang="en-US" dirty="0"/>
          </a:p>
          <a:p>
            <a:r>
              <a:rPr lang="en-US" dirty="0"/>
              <a:t>Monitoring of servers</a:t>
            </a:r>
          </a:p>
          <a:p>
            <a:endParaRPr lang="en-US" dirty="0"/>
          </a:p>
          <a:p>
            <a:r>
              <a:rPr lang="en-US" dirty="0"/>
              <a:t>Respond to outages</a:t>
            </a:r>
          </a:p>
          <a:p>
            <a:endParaRPr lang="en-US" dirty="0"/>
          </a:p>
          <a:p>
            <a:r>
              <a:rPr lang="en-US" dirty="0"/>
              <a:t>IT security</a:t>
            </a:r>
          </a:p>
          <a:p>
            <a:endParaRPr lang="en-US" dirty="0"/>
          </a:p>
          <a:p>
            <a:r>
              <a:rPr lang="en-US" dirty="0"/>
              <a:t>Change control</a:t>
            </a:r>
          </a:p>
          <a:p>
            <a:endParaRPr lang="en-US" dirty="0"/>
          </a:p>
          <a:p>
            <a:r>
              <a:rPr lang="en-US" dirty="0"/>
              <a:t>Backup and disaster recovery </a:t>
            </a:r>
            <a:r>
              <a:rPr lang="en-US" dirty="0" smtClean="0"/>
              <a:t>planning</a:t>
            </a:r>
          </a:p>
          <a:p>
            <a:r>
              <a:rPr lang="en-US" dirty="0" smtClean="0"/>
              <a:t>Production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8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499176" cy="634082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tx1"/>
                </a:solidFill>
                <a:effectLst/>
              </a:rPr>
              <a:t>Reasons for 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908720"/>
            <a:ext cx="7427168" cy="509857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146" name="Picture 2" descr="C:\Users\WELCOME\Desktop\ppt\main-qimg-24145309c5ba16d57bc72eaa142c452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1" t="7243" r="27787" b="4525"/>
          <a:stretch/>
        </p:blipFill>
        <p:spPr bwMode="auto">
          <a:xfrm>
            <a:off x="1475656" y="1124744"/>
            <a:ext cx="7128792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95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1623</TotalTime>
  <Words>270</Words>
  <Application>Microsoft Office PowerPoint</Application>
  <PresentationFormat>On-screen Show (4:3)</PresentationFormat>
  <Paragraphs>107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Solstice</vt:lpstr>
      <vt:lpstr>Devops on AWS</vt:lpstr>
      <vt:lpstr>SDLC Model - Software Development Life Cycle</vt:lpstr>
      <vt:lpstr>Waterfall Model</vt:lpstr>
      <vt:lpstr>Disadvantages of Waterfall Model</vt:lpstr>
      <vt:lpstr>Agile Model</vt:lpstr>
      <vt:lpstr>Agile Model</vt:lpstr>
      <vt:lpstr>Delay</vt:lpstr>
      <vt:lpstr>Operations Team responsibilities</vt:lpstr>
      <vt:lpstr>Reasons for Delay</vt:lpstr>
      <vt:lpstr>Devops and its importance</vt:lpstr>
      <vt:lpstr>Course Content</vt:lpstr>
      <vt:lpstr>Q&amp;A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TOSHIBA</cp:lastModifiedBy>
  <cp:revision>143</cp:revision>
  <dcterms:created xsi:type="dcterms:W3CDTF">2019-01-14T05:47:09Z</dcterms:created>
  <dcterms:modified xsi:type="dcterms:W3CDTF">2022-12-26T13:53:38Z</dcterms:modified>
</cp:coreProperties>
</file>