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Raleway Thin"/>
      <p:regular r:id="rId34"/>
      <p:bold r:id="rId35"/>
      <p:italic r:id="rId36"/>
      <p:boldItalic r:id="rId37"/>
    </p:embeddedFont>
    <p:embeddedFont>
      <p:font typeface="Barlow Light"/>
      <p:regular r:id="rId38"/>
      <p:bold r:id="rId39"/>
      <p:italic r:id="rId40"/>
      <p:boldItalic r:id="rId41"/>
    </p:embeddedFont>
    <p:embeddedFont>
      <p:font typeface="Barlow"/>
      <p:regular r:id="rId42"/>
      <p:bold r:id="rId43"/>
      <p:italic r:id="rId44"/>
      <p:boldItalic r:id="rId45"/>
    </p:embeddedFont>
    <p:embeddedFont>
      <p:font typeface="Century Gothic"/>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Light-italic.fntdata"/><Relationship Id="rId42" Type="http://schemas.openxmlformats.org/officeDocument/2006/relationships/font" Target="fonts/Barlow-regular.fntdata"/><Relationship Id="rId41" Type="http://schemas.openxmlformats.org/officeDocument/2006/relationships/font" Target="fonts/BarlowLight-boldItalic.fntdata"/><Relationship Id="rId44" Type="http://schemas.openxmlformats.org/officeDocument/2006/relationships/font" Target="fonts/Barlow-italic.fntdata"/><Relationship Id="rId43" Type="http://schemas.openxmlformats.org/officeDocument/2006/relationships/font" Target="fonts/Barlow-bold.fntdata"/><Relationship Id="rId46" Type="http://schemas.openxmlformats.org/officeDocument/2006/relationships/font" Target="fonts/CenturyGothic-regular.fntdata"/><Relationship Id="rId45" Type="http://schemas.openxmlformats.org/officeDocument/2006/relationships/font" Target="fonts/Barlow-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33" Type="http://schemas.openxmlformats.org/officeDocument/2006/relationships/font" Target="fonts/Raleway-boldItalic.fntdata"/><Relationship Id="rId32" Type="http://schemas.openxmlformats.org/officeDocument/2006/relationships/font" Target="fonts/Raleway-italic.fntdata"/><Relationship Id="rId35" Type="http://schemas.openxmlformats.org/officeDocument/2006/relationships/font" Target="fonts/RalewayThin-bold.fntdata"/><Relationship Id="rId34" Type="http://schemas.openxmlformats.org/officeDocument/2006/relationships/font" Target="fonts/RalewayThin-regular.fntdata"/><Relationship Id="rId37" Type="http://schemas.openxmlformats.org/officeDocument/2006/relationships/font" Target="fonts/RalewayThin-boldItalic.fntdata"/><Relationship Id="rId36" Type="http://schemas.openxmlformats.org/officeDocument/2006/relationships/font" Target="fonts/RalewayThin-italic.fntdata"/><Relationship Id="rId39" Type="http://schemas.openxmlformats.org/officeDocument/2006/relationships/font" Target="fonts/BarlowLight-bold.fntdata"/><Relationship Id="rId38" Type="http://schemas.openxmlformats.org/officeDocument/2006/relationships/font" Target="fonts/BarlowLight-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c02252987_1_47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c02252987_1_4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6c02252987_1_5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6c02252987_1_5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dataset, we have 56 hundred observations coming from female and 43 hundred. So female takes roughly about 56% of our customer in this dataset. On the right you can see the barchart of type of customers with respect to gender. Where promoters seems evenly distributed among female and male, detractors and passive customers are taken mainly by females.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6c0225298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6c0225298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latin typeface="Times New Roman"/>
                <a:ea typeface="Times New Roman"/>
                <a:cs typeface="Times New Roman"/>
                <a:sym typeface="Times New Roman"/>
              </a:rPr>
              <a:t>This histogram shows the number of customers in each level of satisfaction based on age. The plot shows that the happiest (most satisfied) customers are between the ages of 30-60 years old. We would need to improve the satisfaction for those under the age of 30 and those over the age of 60.</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6c02252987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6c02252987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latin typeface="Times New Roman"/>
                <a:ea typeface="Times New Roman"/>
                <a:cs typeface="Times New Roman"/>
                <a:sym typeface="Times New Roman"/>
              </a:rPr>
              <a:t>In our dataset, the majority of type of travel is Business travel, which takes up to 61.93%, and then personal travel which is approximately 30%.</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latin typeface="Times New Roman"/>
                <a:ea typeface="Times New Roman"/>
                <a:cs typeface="Times New Roman"/>
                <a:sym typeface="Times New Roman"/>
              </a:rPr>
              <a:t>In the barchart on the right hand side, we can see the type of travel vs whether they are detractor, passive or promoter. Clearly we can see that, personal travellers tend to be detractors, while business travelers are mostly promoters and passive customers. </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6c0225298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6c0225298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histogram above, we can clearly see that the relationship between customer’s reccomandation and their flights per year. We found that the percentage of promoter decreases as their flights increase. Maybe we can draw a conclusion that we should improve the service for those Who has flight more than 25-30 times per year.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6c0225298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6c0225298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analysis the relationship between airline status and their recommendation. The status is devided into 4 classes. From low to high which ard blue sliver gold and platinum. From the Barchart we can see that the most Detractor are from Blue status. So we should focus more on blue stutas airlines.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6c02252987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6c02252987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variable we analysis is eating and drinking at airport. We plot a scatter chart to illstrute the relationship. We can clearly see that the all  people who tend to give 10 star spend less than 200 dollars. Next we are going to use several models to validate our hyposis.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6c02252987_1_5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6c02252987_1_5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75d01cd65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75d01cd65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constructed linear model for different airlines. We choose 4 most typical and representative airlines to show. This plot is the </a:t>
            </a:r>
            <a:r>
              <a:rPr lang="en" sz="1200"/>
              <a:t>coefficient of every variables for different </a:t>
            </a:r>
            <a:r>
              <a:rPr lang="en" sz="1200"/>
              <a:t> airlines. We can see that some of coefficient for different airlines plays different role in models. For example, gold airlines status seems more important in Only Jet airlines for recommend grades. And platinum airlines status seems have negative influence for recommend grades compare with other three airlines. Those information are so important that if we want perform different market strategy for different airlines, for example The Only Jet Airline may need more focus on gold airline status people than other airlines.</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75d01cd651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75d01cd651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ran association rules to find the </a:t>
            </a:r>
            <a:r>
              <a:rPr lang="en" sz="1200">
                <a:solidFill>
                  <a:srgbClr val="222222"/>
                </a:solidFill>
                <a:highlight>
                  <a:srgbClr val="FFFFFF"/>
                </a:highlight>
              </a:rPr>
              <a:t>probability of relationships between data items. </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I will be talking about promoters and detractors.</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Based on the plot we can infer what are the characteristics of promoter</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Based on the plot we can infer what are the characteristics of detractor</a:t>
            </a:r>
            <a:endParaRPr sz="1200">
              <a:solidFill>
                <a:srgbClr val="222222"/>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5d01cd651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5d01cd651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6bf26aa4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bf26aa4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6c02252987_1_5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6c02252987_1_5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model we think is best than other one so far. The reason why we choose logistic Regression model than others. Firstly, it can give us a decent accuracy about </a:t>
            </a:r>
            <a:r>
              <a:rPr lang="en"/>
              <a:t>whether</a:t>
            </a:r>
            <a:r>
              <a:rPr lang="en"/>
              <a:t> a person is promotor or not. The second reason is that based on the model, we can know which variables is more important and its weight for improve recommend score. The whole model is clear and </a:t>
            </a:r>
            <a:r>
              <a:rPr lang="en"/>
              <a:t>relevant</a:t>
            </a:r>
            <a:r>
              <a:rPr lang="en"/>
              <a:t> simple, </a:t>
            </a:r>
            <a:r>
              <a:rPr lang="en"/>
              <a:t>it's</a:t>
            </a:r>
            <a:r>
              <a:rPr lang="en"/>
              <a:t> great to analysis variables. According to model, we have age, </a:t>
            </a:r>
            <a:r>
              <a:rPr lang="en"/>
              <a:t>...</a:t>
            </a:r>
            <a:r>
              <a:rPr lang="en"/>
              <a:t>., those variables basically matched with variables we have discussed. That proves our idea is correct.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6c02252987_1_55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6c02252987_1_5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6c02252987_1_5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6c02252987_1_5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i="1" lang="en" sz="1000">
                <a:latin typeface="Century Gothic"/>
                <a:ea typeface="Century Gothic"/>
                <a:cs typeface="Century Gothic"/>
                <a:sym typeface="Century Gothic"/>
              </a:rPr>
              <a:t>Based on our analysis we have some suggestions that we believe could help with overall customer experience</a:t>
            </a:r>
            <a:endParaRPr i="1" sz="1000">
              <a:latin typeface="Century Gothic"/>
              <a:ea typeface="Century Gothic"/>
              <a:cs typeface="Century Gothic"/>
              <a:sym typeface="Century Gothic"/>
            </a:endParaRPr>
          </a:p>
          <a:p>
            <a:pPr indent="0" lvl="0" marL="0" rtl="0" algn="just">
              <a:lnSpc>
                <a:spcPct val="115000"/>
              </a:lnSpc>
              <a:spcBef>
                <a:spcPts val="0"/>
              </a:spcBef>
              <a:spcAft>
                <a:spcPts val="0"/>
              </a:spcAft>
              <a:buNone/>
            </a:pPr>
            <a:r>
              <a:t/>
            </a:r>
            <a:endParaRPr i="1" sz="1000">
              <a:latin typeface="Century Gothic"/>
              <a:ea typeface="Century Gothic"/>
              <a:cs typeface="Century Gothic"/>
              <a:sym typeface="Century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75d01cd651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75d01cd651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00">
                <a:latin typeface="Barlow"/>
                <a:ea typeface="Barlow"/>
                <a:cs typeface="Barlow"/>
                <a:sym typeface="Barlow"/>
              </a:rPr>
              <a:t>Introducing promotional offers to customers on personal travel</a:t>
            </a:r>
            <a:r>
              <a:rPr lang="en" sz="1800">
                <a:latin typeface="Barlow"/>
                <a:ea typeface="Barlow"/>
                <a:cs typeface="Barlow"/>
                <a:sym typeface="Barlow"/>
              </a:rPr>
              <a:t> </a:t>
            </a:r>
            <a:r>
              <a:rPr lang="en" sz="1000">
                <a:latin typeface="Barlow"/>
                <a:ea typeface="Barlow"/>
                <a:cs typeface="Barlow"/>
                <a:sym typeface="Barlow"/>
              </a:rPr>
              <a:t>to bridge the gap of services offered in other cases. Will help in boosting satisfaction.</a:t>
            </a:r>
            <a:endParaRPr i="1" sz="1000">
              <a:latin typeface="Century Gothic"/>
              <a:ea typeface="Century Gothic"/>
              <a:cs typeface="Century Gothic"/>
              <a:sym typeface="Century Gothic"/>
            </a:endParaRPr>
          </a:p>
          <a:p>
            <a:pPr indent="0" lvl="0" marL="0" rtl="0" algn="just">
              <a:lnSpc>
                <a:spcPct val="115000"/>
              </a:lnSpc>
              <a:spcBef>
                <a:spcPts val="0"/>
              </a:spcBef>
              <a:spcAft>
                <a:spcPts val="0"/>
              </a:spcAft>
              <a:buNone/>
            </a:pPr>
            <a:r>
              <a:t/>
            </a:r>
            <a:endParaRPr i="1" sz="1000">
              <a:latin typeface="Century Gothic"/>
              <a:ea typeface="Century Gothic"/>
              <a:cs typeface="Century Gothic"/>
              <a:sym typeface="Century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6c02252987_1_56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6c02252987_1_5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6c02252987_1_53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c02252987_1_5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en" sz="1200">
                <a:latin typeface="Calibri"/>
                <a:ea typeface="Calibri"/>
                <a:cs typeface="Calibri"/>
                <a:sym typeface="Calibri"/>
              </a:rPr>
              <a:t>Customer churn is actually a lagging indicator, meaning the loss has already occurred. As such, it was a measurement of the damage inflicted. The real goal is to reduce churn by getting ahead of the loss (of the customer) by identifying some leading indicators, or metrics, that might help keep a customer. In other words, these leading indicators, or metrics, could help identify when a customer was about to stop flying Southeast. These insights could provide actionable suggestions as to how to avoid having the customers leave and go to another airline.In thinking about customer churn, several key facts are relevant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6c02252987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6c02252987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6c022529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6c022529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6c0af11fc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6c0af11fc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6c0af11fc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6c0af11fc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6c02252987_1_58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6c02252987_1_5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6c02252987_5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6c02252987_5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part of the project is Data exploration.</a:t>
            </a:r>
            <a:endParaRPr/>
          </a:p>
          <a:p>
            <a:pPr indent="0" lvl="0" marL="0" rtl="0" algn="l">
              <a:spcBef>
                <a:spcPts val="0"/>
              </a:spcBef>
              <a:spcAft>
                <a:spcPts val="0"/>
              </a:spcAft>
              <a:buNone/>
            </a:pPr>
            <a:r>
              <a:rPr lang="en"/>
              <a:t>First We generated a correlation plot to get an idea about significant variables which are likely to influence the Likelihood to recommend value of the Airlines. From the plot, we have a total of 13 variables. The first 5 variables have a negative effect on likelihood to recommend and rest have a positive effect.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friend will explain them in detail.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9" name="Shape 59"/>
        <p:cNvGrpSpPr/>
        <p:nvPr/>
      </p:nvGrpSpPr>
      <p:grpSpPr>
        <a:xfrm>
          <a:off x="0" y="0"/>
          <a:ext cx="0" cy="0"/>
          <a:chOff x="0" y="0"/>
          <a:chExt cx="0" cy="0"/>
        </a:xfrm>
      </p:grpSpPr>
      <p:sp>
        <p:nvSpPr>
          <p:cNvPr id="60" name="Google Shape;60;p1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12"/>
          <p:cNvGrpSpPr/>
          <p:nvPr/>
        </p:nvGrpSpPr>
        <p:grpSpPr>
          <a:xfrm>
            <a:off x="0" y="490"/>
            <a:ext cx="5153705" cy="5134399"/>
            <a:chOff x="0" y="75"/>
            <a:chExt cx="5153705" cy="5152950"/>
          </a:xfrm>
        </p:grpSpPr>
        <p:sp>
          <p:nvSpPr>
            <p:cNvPr id="62" name="Google Shape;62;p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2"/>
          <p:cNvSpPr txBox="1"/>
          <p:nvPr>
            <p:ph type="ctrTitle"/>
          </p:nvPr>
        </p:nvSpPr>
        <p:spPr>
          <a:xfrm>
            <a:off x="3537150" y="1578400"/>
            <a:ext cx="5017500" cy="1578900"/>
          </a:xfrm>
          <a:prstGeom prst="rect">
            <a:avLst/>
          </a:prstGeom>
        </p:spPr>
        <p:txBody>
          <a:bodyPr anchorCtr="0" anchor="t"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7" name="Google Shape;67;p12"/>
          <p:cNvSpPr txBox="1"/>
          <p:nvPr>
            <p:ph idx="1" type="subTitle"/>
          </p:nvPr>
        </p:nvSpPr>
        <p:spPr>
          <a:xfrm>
            <a:off x="5083950" y="3924925"/>
            <a:ext cx="3470700" cy="506100"/>
          </a:xfrm>
          <a:prstGeom prst="rect">
            <a:avLst/>
          </a:prstGeom>
        </p:spPr>
        <p:txBody>
          <a:bodyPr anchorCtr="0" anchor="t" bIns="0" lIns="0" spcFirstLastPara="1" rIns="0" wrap="square" tIns="0">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1300"/>
              <a:buNone/>
              <a:defRPr sz="1300"/>
            </a:lvl2pPr>
            <a:lvl3pPr lvl="2" rtl="0">
              <a:lnSpc>
                <a:spcPct val="100000"/>
              </a:lnSpc>
              <a:spcBef>
                <a:spcPts val="600"/>
              </a:spcBef>
              <a:spcAft>
                <a:spcPts val="0"/>
              </a:spcAft>
              <a:buSzPts val="1300"/>
              <a:buNone/>
              <a:defRPr sz="1300"/>
            </a:lvl3pPr>
            <a:lvl4pPr lvl="3" rtl="0">
              <a:lnSpc>
                <a:spcPct val="100000"/>
              </a:lnSpc>
              <a:spcBef>
                <a:spcPts val="600"/>
              </a:spcBef>
              <a:spcAft>
                <a:spcPts val="0"/>
              </a:spcAft>
              <a:buSzPts val="1300"/>
              <a:buNone/>
              <a:defRPr sz="1300"/>
            </a:lvl4pPr>
            <a:lvl5pPr lvl="4" rtl="0">
              <a:lnSpc>
                <a:spcPct val="100000"/>
              </a:lnSpc>
              <a:spcBef>
                <a:spcPts val="600"/>
              </a:spcBef>
              <a:spcAft>
                <a:spcPts val="0"/>
              </a:spcAft>
              <a:buSzPts val="1300"/>
              <a:buNone/>
              <a:defRPr sz="1300"/>
            </a:lvl5pPr>
            <a:lvl6pPr lvl="5" rtl="0">
              <a:lnSpc>
                <a:spcPct val="100000"/>
              </a:lnSpc>
              <a:spcBef>
                <a:spcPts val="600"/>
              </a:spcBef>
              <a:spcAft>
                <a:spcPts val="0"/>
              </a:spcAft>
              <a:buSzPts val="1300"/>
              <a:buNone/>
              <a:defRPr sz="1300"/>
            </a:lvl6pPr>
            <a:lvl7pPr lvl="6" rtl="0">
              <a:lnSpc>
                <a:spcPct val="100000"/>
              </a:lnSpc>
              <a:spcBef>
                <a:spcPts val="600"/>
              </a:spcBef>
              <a:spcAft>
                <a:spcPts val="0"/>
              </a:spcAft>
              <a:buSzPts val="1300"/>
              <a:buNone/>
              <a:defRPr sz="1300"/>
            </a:lvl7pPr>
            <a:lvl8pPr lvl="7" rtl="0">
              <a:lnSpc>
                <a:spcPct val="100000"/>
              </a:lnSpc>
              <a:spcBef>
                <a:spcPts val="600"/>
              </a:spcBef>
              <a:spcAft>
                <a:spcPts val="0"/>
              </a:spcAft>
              <a:buSzPts val="1300"/>
              <a:buNone/>
              <a:defRPr sz="1300"/>
            </a:lvl8pPr>
            <a:lvl9pPr lvl="8" rtl="0">
              <a:lnSpc>
                <a:spcPct val="100000"/>
              </a:lnSpc>
              <a:spcBef>
                <a:spcPts val="600"/>
              </a:spcBef>
              <a:spcAft>
                <a:spcPts val="0"/>
              </a:spcAft>
              <a:buSzPts val="1300"/>
              <a:buNone/>
              <a:defRPr sz="1300"/>
            </a:lvl9pPr>
          </a:lstStyle>
          <a:p/>
        </p:txBody>
      </p:sp>
      <p:sp>
        <p:nvSpPr>
          <p:cNvPr id="68" name="Google Shape;68;p12"/>
          <p:cNvSpPr txBox="1"/>
          <p:nvPr>
            <p:ph idx="12" type="sldNum"/>
          </p:nvPr>
        </p:nvSpPr>
        <p:spPr>
          <a:xfrm>
            <a:off x="8472458" y="4663217"/>
            <a:ext cx="548700" cy="3936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3"/>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chemeClr val="dk2"/>
              </a:buClr>
              <a:buSzPts val="1400"/>
              <a:buNone/>
              <a:defRPr/>
            </a:lvl1pPr>
            <a:lvl2pPr lvl="1" rtl="0" algn="l">
              <a:spcBef>
                <a:spcPts val="0"/>
              </a:spcBef>
              <a:spcAft>
                <a:spcPts val="0"/>
              </a:spcAft>
              <a:buSzPts val="4800"/>
              <a:buNone/>
              <a:defRPr/>
            </a:lvl2pPr>
            <a:lvl3pPr lvl="2" rtl="0" algn="l">
              <a:spcBef>
                <a:spcPts val="0"/>
              </a:spcBef>
              <a:spcAft>
                <a:spcPts val="0"/>
              </a:spcAft>
              <a:buSzPts val="4800"/>
              <a:buNone/>
              <a:defRPr/>
            </a:lvl3pPr>
            <a:lvl4pPr lvl="3" rtl="0" algn="l">
              <a:spcBef>
                <a:spcPts val="0"/>
              </a:spcBef>
              <a:spcAft>
                <a:spcPts val="0"/>
              </a:spcAft>
              <a:buSzPts val="4800"/>
              <a:buNone/>
              <a:defRPr/>
            </a:lvl4pPr>
            <a:lvl5pPr lvl="4" rtl="0" algn="l">
              <a:spcBef>
                <a:spcPts val="0"/>
              </a:spcBef>
              <a:spcAft>
                <a:spcPts val="0"/>
              </a:spcAft>
              <a:buSzPts val="4800"/>
              <a:buNone/>
              <a:defRPr/>
            </a:lvl5pPr>
            <a:lvl6pPr lvl="5" rtl="0" algn="l">
              <a:spcBef>
                <a:spcPts val="0"/>
              </a:spcBef>
              <a:spcAft>
                <a:spcPts val="0"/>
              </a:spcAft>
              <a:buSzPts val="4800"/>
              <a:buNone/>
              <a:defRPr/>
            </a:lvl6pPr>
            <a:lvl7pPr lvl="6" rtl="0" algn="l">
              <a:spcBef>
                <a:spcPts val="0"/>
              </a:spcBef>
              <a:spcAft>
                <a:spcPts val="0"/>
              </a:spcAft>
              <a:buSzPts val="4800"/>
              <a:buNone/>
              <a:defRPr/>
            </a:lvl7pPr>
            <a:lvl8pPr lvl="7" rtl="0" algn="l">
              <a:spcBef>
                <a:spcPts val="0"/>
              </a:spcBef>
              <a:spcAft>
                <a:spcPts val="0"/>
              </a:spcAft>
              <a:buSzPts val="4800"/>
              <a:buNone/>
              <a:defRPr/>
            </a:lvl8pPr>
            <a:lvl9pPr lvl="8" rtl="0" algn="l">
              <a:spcBef>
                <a:spcPts val="0"/>
              </a:spcBef>
              <a:spcAft>
                <a:spcPts val="0"/>
              </a:spcAft>
              <a:buSzPts val="4800"/>
              <a:buNone/>
              <a:defRPr/>
            </a:lvl9pPr>
          </a:lstStyle>
          <a:p/>
        </p:txBody>
      </p:sp>
      <p:sp>
        <p:nvSpPr>
          <p:cNvPr id="71" name="Google Shape;71;p13"/>
          <p:cNvSpPr txBox="1"/>
          <p:nvPr>
            <p:ph idx="1" type="body"/>
          </p:nvPr>
        </p:nvSpPr>
        <p:spPr>
          <a:xfrm>
            <a:off x="827484" y="1539688"/>
            <a:ext cx="6710100" cy="3146700"/>
          </a:xfrm>
          <a:prstGeom prst="rect">
            <a:avLst/>
          </a:prstGeom>
          <a:noFill/>
          <a:ln>
            <a:noFill/>
          </a:ln>
        </p:spPr>
        <p:txBody>
          <a:bodyPr anchorCtr="0" anchor="t" bIns="34275" lIns="68575" spcFirstLastPara="1" rIns="68575" wrap="square" tIns="34275">
            <a:no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72" name="Google Shape;72;p13"/>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3" name="Google Shape;73;p13"/>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4" name="Google Shape;74;p13"/>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OBJECT_1">
    <p:spTree>
      <p:nvGrpSpPr>
        <p:cNvPr id="75" name="Shape 75"/>
        <p:cNvGrpSpPr/>
        <p:nvPr/>
      </p:nvGrpSpPr>
      <p:grpSpPr>
        <a:xfrm>
          <a:off x="0" y="0"/>
          <a:ext cx="0" cy="0"/>
          <a:chOff x="0" y="0"/>
          <a:chExt cx="0" cy="0"/>
        </a:xfrm>
      </p:grpSpPr>
      <p:sp>
        <p:nvSpPr>
          <p:cNvPr id="76" name="Google Shape;76;p14"/>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chemeClr val="lt2"/>
              </a:buClr>
              <a:buSzPts val="1400"/>
              <a:buNone/>
              <a:defRPr/>
            </a:lvl1pPr>
            <a:lvl2pPr lvl="1" rtl="0" algn="l">
              <a:spcBef>
                <a:spcPts val="0"/>
              </a:spcBef>
              <a:spcAft>
                <a:spcPts val="0"/>
              </a:spcAft>
              <a:buSzPts val="4800"/>
              <a:buNone/>
              <a:defRPr/>
            </a:lvl2pPr>
            <a:lvl3pPr lvl="2" rtl="0" algn="l">
              <a:spcBef>
                <a:spcPts val="0"/>
              </a:spcBef>
              <a:spcAft>
                <a:spcPts val="0"/>
              </a:spcAft>
              <a:buSzPts val="4800"/>
              <a:buNone/>
              <a:defRPr/>
            </a:lvl3pPr>
            <a:lvl4pPr lvl="3" rtl="0" algn="l">
              <a:spcBef>
                <a:spcPts val="0"/>
              </a:spcBef>
              <a:spcAft>
                <a:spcPts val="0"/>
              </a:spcAft>
              <a:buSzPts val="4800"/>
              <a:buNone/>
              <a:defRPr/>
            </a:lvl4pPr>
            <a:lvl5pPr lvl="4" rtl="0" algn="l">
              <a:spcBef>
                <a:spcPts val="0"/>
              </a:spcBef>
              <a:spcAft>
                <a:spcPts val="0"/>
              </a:spcAft>
              <a:buSzPts val="4800"/>
              <a:buNone/>
              <a:defRPr/>
            </a:lvl5pPr>
            <a:lvl6pPr lvl="5" rtl="0" algn="l">
              <a:spcBef>
                <a:spcPts val="0"/>
              </a:spcBef>
              <a:spcAft>
                <a:spcPts val="0"/>
              </a:spcAft>
              <a:buSzPts val="4800"/>
              <a:buNone/>
              <a:defRPr/>
            </a:lvl6pPr>
            <a:lvl7pPr lvl="6" rtl="0" algn="l">
              <a:spcBef>
                <a:spcPts val="0"/>
              </a:spcBef>
              <a:spcAft>
                <a:spcPts val="0"/>
              </a:spcAft>
              <a:buSzPts val="4800"/>
              <a:buNone/>
              <a:defRPr/>
            </a:lvl7pPr>
            <a:lvl8pPr lvl="7" rtl="0" algn="l">
              <a:spcBef>
                <a:spcPts val="0"/>
              </a:spcBef>
              <a:spcAft>
                <a:spcPts val="0"/>
              </a:spcAft>
              <a:buSzPts val="4800"/>
              <a:buNone/>
              <a:defRPr/>
            </a:lvl8pPr>
            <a:lvl9pPr lvl="8" rtl="0" algn="l">
              <a:spcBef>
                <a:spcPts val="0"/>
              </a:spcBef>
              <a:spcAft>
                <a:spcPts val="0"/>
              </a:spcAft>
              <a:buSzPts val="4800"/>
              <a:buNone/>
              <a:defRPr/>
            </a:lvl9pPr>
          </a:lstStyle>
          <a:p/>
        </p:txBody>
      </p:sp>
      <p:sp>
        <p:nvSpPr>
          <p:cNvPr id="77" name="Google Shape;77;p14"/>
          <p:cNvSpPr txBox="1"/>
          <p:nvPr>
            <p:ph idx="1" type="body"/>
          </p:nvPr>
        </p:nvSpPr>
        <p:spPr>
          <a:xfrm>
            <a:off x="827484" y="1539688"/>
            <a:ext cx="6710100" cy="3146700"/>
          </a:xfrm>
          <a:prstGeom prst="rect">
            <a:avLst/>
          </a:prstGeom>
          <a:noFill/>
          <a:ln>
            <a:noFill/>
          </a:ln>
        </p:spPr>
        <p:txBody>
          <a:bodyPr anchorCtr="0" anchor="t" bIns="34275" lIns="68575" spcFirstLastPara="1" rIns="68575" wrap="square" tIns="34275">
            <a:no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78" name="Google Shape;78;p14"/>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9" name="Google Shape;79;p14"/>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0" name="Google Shape;80;p14"/>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grpSp>
        <p:nvGrpSpPr>
          <p:cNvPr id="85" name="Google Shape;85;p15"/>
          <p:cNvGrpSpPr/>
          <p:nvPr/>
        </p:nvGrpSpPr>
        <p:grpSpPr>
          <a:xfrm>
            <a:off x="5669785" y="744226"/>
            <a:ext cx="3321821" cy="3422603"/>
            <a:chOff x="5122427" y="668001"/>
            <a:chExt cx="3841143" cy="3893303"/>
          </a:xfrm>
        </p:grpSpPr>
        <p:grpSp>
          <p:nvGrpSpPr>
            <p:cNvPr id="86" name="Google Shape;86;p15"/>
            <p:cNvGrpSpPr/>
            <p:nvPr/>
          </p:nvGrpSpPr>
          <p:grpSpPr>
            <a:xfrm>
              <a:off x="5144045" y="893590"/>
              <a:ext cx="2833667" cy="2964311"/>
              <a:chOff x="3860721" y="1330073"/>
              <a:chExt cx="3544299" cy="3707706"/>
            </a:xfrm>
          </p:grpSpPr>
          <p:sp>
            <p:nvSpPr>
              <p:cNvPr id="87" name="Google Shape;87;p15"/>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5"/>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5"/>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5"/>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5"/>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5"/>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5"/>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5"/>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5"/>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5"/>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5"/>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5"/>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5"/>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5"/>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5"/>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5"/>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5"/>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5"/>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5"/>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5"/>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5"/>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5"/>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5"/>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5"/>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5"/>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5"/>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5"/>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5"/>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5"/>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5"/>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5"/>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5"/>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5"/>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5"/>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5"/>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5"/>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5"/>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5"/>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5"/>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5"/>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5"/>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5"/>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5"/>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5"/>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5"/>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5"/>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5"/>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5"/>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5"/>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5"/>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5"/>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5"/>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5"/>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5"/>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5"/>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5"/>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5"/>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5"/>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5"/>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5"/>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5"/>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5"/>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5"/>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5"/>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5"/>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5"/>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5"/>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5"/>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5"/>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5"/>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5"/>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5"/>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5"/>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5"/>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5"/>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5"/>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5"/>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5"/>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5"/>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5"/>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5"/>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5"/>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5"/>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5"/>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5"/>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5"/>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5"/>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5"/>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5"/>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5"/>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5"/>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5"/>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5"/>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5"/>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5"/>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5"/>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5"/>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5"/>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5"/>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5"/>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5"/>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5"/>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5"/>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5"/>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5"/>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5"/>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5"/>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4" name="Google Shape;194;p15"/>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5"/>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5"/>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5"/>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5"/>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5"/>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5"/>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5"/>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5"/>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5"/>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5"/>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5"/>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5"/>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5"/>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5"/>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5"/>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5"/>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5"/>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5"/>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5"/>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5"/>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5"/>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5"/>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5"/>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5"/>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5"/>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5"/>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5"/>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5"/>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5"/>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5"/>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25" name="Google Shape;225;p15"/>
            <p:cNvGrpSpPr/>
            <p:nvPr/>
          </p:nvGrpSpPr>
          <p:grpSpPr>
            <a:xfrm flipH="1">
              <a:off x="5678143" y="1227582"/>
              <a:ext cx="345795" cy="1043508"/>
              <a:chOff x="5678143" y="1151382"/>
              <a:chExt cx="345795" cy="1043508"/>
            </a:xfrm>
          </p:grpSpPr>
          <p:sp>
            <p:nvSpPr>
              <p:cNvPr id="226" name="Google Shape;226;p15"/>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5"/>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5"/>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5"/>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5"/>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5"/>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5"/>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5"/>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5"/>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5"/>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5"/>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5"/>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5"/>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5"/>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5"/>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5"/>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5"/>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3" name="Google Shape;243;p15"/>
            <p:cNvGrpSpPr/>
            <p:nvPr/>
          </p:nvGrpSpPr>
          <p:grpSpPr>
            <a:xfrm>
              <a:off x="5122427" y="3292365"/>
              <a:ext cx="823270" cy="1268939"/>
              <a:chOff x="5490177" y="3555452"/>
              <a:chExt cx="823270" cy="1268939"/>
            </a:xfrm>
          </p:grpSpPr>
          <p:sp>
            <p:nvSpPr>
              <p:cNvPr id="244" name="Google Shape;244;p15"/>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5"/>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5"/>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5"/>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5"/>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5"/>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5"/>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5"/>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5"/>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5"/>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5"/>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5"/>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5"/>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5"/>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5"/>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5"/>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5"/>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5"/>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5"/>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5"/>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5"/>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5"/>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5"/>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5"/>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5"/>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5"/>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5"/>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5"/>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5"/>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5"/>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5"/>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5" name="Google Shape;275;p15"/>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5"/>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5"/>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5"/>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5"/>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5"/>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5"/>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5"/>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5"/>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5"/>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5"/>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5"/>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5"/>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5"/>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5"/>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5"/>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5"/>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5"/>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5"/>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5"/>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5"/>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5"/>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5"/>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5"/>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5"/>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5"/>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5"/>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5"/>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5"/>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5"/>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5"/>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5"/>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5"/>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5"/>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5"/>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5"/>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1" name="Google Shape;311;p15"/>
            <p:cNvGrpSpPr/>
            <p:nvPr/>
          </p:nvGrpSpPr>
          <p:grpSpPr>
            <a:xfrm>
              <a:off x="6544681" y="927100"/>
              <a:ext cx="264550" cy="200503"/>
              <a:chOff x="6621095" y="1452181"/>
              <a:chExt cx="330894" cy="250785"/>
            </a:xfrm>
          </p:grpSpPr>
          <p:sp>
            <p:nvSpPr>
              <p:cNvPr id="312" name="Google Shape;312;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7" name="Google Shape;317;p15"/>
            <p:cNvGrpSpPr/>
            <p:nvPr/>
          </p:nvGrpSpPr>
          <p:grpSpPr>
            <a:xfrm>
              <a:off x="7210360" y="1314224"/>
              <a:ext cx="264550" cy="200503"/>
              <a:chOff x="6621095" y="1452181"/>
              <a:chExt cx="330894" cy="250785"/>
            </a:xfrm>
          </p:grpSpPr>
          <p:sp>
            <p:nvSpPr>
              <p:cNvPr id="318" name="Google Shape;318;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3" name="Google Shape;323;p15"/>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5"/>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5" name="Google Shape;325;p15"/>
            <p:cNvGrpSpPr/>
            <p:nvPr/>
          </p:nvGrpSpPr>
          <p:grpSpPr>
            <a:xfrm flipH="1">
              <a:off x="8183210" y="2407472"/>
              <a:ext cx="780360" cy="1195999"/>
              <a:chOff x="3975528" y="3303922"/>
              <a:chExt cx="780360" cy="1195999"/>
            </a:xfrm>
          </p:grpSpPr>
          <p:sp>
            <p:nvSpPr>
              <p:cNvPr id="326" name="Google Shape;326;p15"/>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5"/>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5"/>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5"/>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5"/>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5"/>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5"/>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5"/>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5"/>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5"/>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5"/>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5"/>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5"/>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5"/>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5"/>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5"/>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5"/>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5"/>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5"/>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15"/>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5"/>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5"/>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15"/>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5"/>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5"/>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5"/>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2" name="Google Shape;352;p15"/>
              <p:cNvGrpSpPr/>
              <p:nvPr/>
            </p:nvGrpSpPr>
            <p:grpSpPr>
              <a:xfrm flipH="1">
                <a:off x="4321768" y="3621401"/>
                <a:ext cx="239005" cy="181217"/>
                <a:chOff x="6621095" y="1452181"/>
                <a:chExt cx="330894" cy="250785"/>
              </a:xfrm>
            </p:grpSpPr>
            <p:sp>
              <p:nvSpPr>
                <p:cNvPr id="353" name="Google Shape;353;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8" name="Google Shape;358;p15"/>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5"/>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60" name="Google Shape;360;p15"/>
          <p:cNvSpPr txBox="1"/>
          <p:nvPr>
            <p:ph type="ctrTitle"/>
          </p:nvPr>
        </p:nvSpPr>
        <p:spPr>
          <a:xfrm>
            <a:off x="803950" y="1863600"/>
            <a:ext cx="5759400" cy="141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Customer Churn Analysis of</a:t>
            </a:r>
            <a:endParaRPr/>
          </a:p>
          <a:p>
            <a:pPr indent="0" lvl="0" marL="0" rtl="0" algn="l">
              <a:spcBef>
                <a:spcPts val="0"/>
              </a:spcBef>
              <a:spcAft>
                <a:spcPts val="0"/>
              </a:spcAft>
              <a:buNone/>
            </a:pPr>
            <a:r>
              <a:rPr lang="en" sz="3600"/>
              <a:t>Southeast Airlines</a:t>
            </a:r>
            <a:endParaRPr sz="3600"/>
          </a:p>
        </p:txBody>
      </p:sp>
      <p:sp>
        <p:nvSpPr>
          <p:cNvPr id="361" name="Google Shape;361;p15"/>
          <p:cNvSpPr txBox="1"/>
          <p:nvPr/>
        </p:nvSpPr>
        <p:spPr>
          <a:xfrm>
            <a:off x="782400" y="3636675"/>
            <a:ext cx="3433800" cy="9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Barlow"/>
                <a:ea typeface="Barlow"/>
                <a:cs typeface="Barlow"/>
                <a:sym typeface="Barlow"/>
              </a:rPr>
              <a:t>Group 5</a:t>
            </a:r>
            <a:endParaRPr sz="2000">
              <a:solidFill>
                <a:schemeClr val="accent2"/>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24"/>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Gender</a:t>
            </a:r>
            <a:endParaRPr/>
          </a:p>
        </p:txBody>
      </p:sp>
      <p:pic>
        <p:nvPicPr>
          <p:cNvPr id="654" name="Google Shape;654;p24"/>
          <p:cNvPicPr preferRelativeResize="0"/>
          <p:nvPr/>
        </p:nvPicPr>
        <p:blipFill>
          <a:blip r:embed="rId3">
            <a:alphaModFix/>
          </a:blip>
          <a:stretch>
            <a:fillRect/>
          </a:stretch>
        </p:blipFill>
        <p:spPr>
          <a:xfrm>
            <a:off x="4503450" y="1377075"/>
            <a:ext cx="4307151" cy="3199275"/>
          </a:xfrm>
          <a:prstGeom prst="rect">
            <a:avLst/>
          </a:prstGeom>
          <a:noFill/>
          <a:ln>
            <a:noFill/>
          </a:ln>
        </p:spPr>
      </p:pic>
      <p:pic>
        <p:nvPicPr>
          <p:cNvPr id="655" name="Google Shape;655;p24"/>
          <p:cNvPicPr preferRelativeResize="0"/>
          <p:nvPr/>
        </p:nvPicPr>
        <p:blipFill>
          <a:blip r:embed="rId4">
            <a:alphaModFix/>
          </a:blip>
          <a:stretch>
            <a:fillRect/>
          </a:stretch>
        </p:blipFill>
        <p:spPr>
          <a:xfrm>
            <a:off x="152400" y="1377075"/>
            <a:ext cx="4173824" cy="3199284"/>
          </a:xfrm>
          <a:prstGeom prst="rect">
            <a:avLst/>
          </a:prstGeom>
          <a:noFill/>
          <a:ln>
            <a:noFill/>
          </a:ln>
        </p:spPr>
      </p:pic>
      <p:sp>
        <p:nvSpPr>
          <p:cNvPr id="656" name="Google Shape;656;p24"/>
          <p:cNvSpPr txBox="1"/>
          <p:nvPr/>
        </p:nvSpPr>
        <p:spPr>
          <a:xfrm>
            <a:off x="637500" y="2796325"/>
            <a:ext cx="9417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Barlow"/>
                <a:ea typeface="Barlow"/>
                <a:cs typeface="Barlow"/>
                <a:sym typeface="Barlow"/>
              </a:rPr>
              <a:t>56.45%</a:t>
            </a:r>
            <a:endParaRPr b="1" sz="1600">
              <a:latin typeface="Barlow"/>
              <a:ea typeface="Barlow"/>
              <a:cs typeface="Barlow"/>
              <a:sym typeface="Barlow"/>
            </a:endParaRPr>
          </a:p>
        </p:txBody>
      </p:sp>
      <p:sp>
        <p:nvSpPr>
          <p:cNvPr id="657" name="Google Shape;657;p24"/>
          <p:cNvSpPr txBox="1"/>
          <p:nvPr/>
        </p:nvSpPr>
        <p:spPr>
          <a:xfrm>
            <a:off x="2006950" y="2795213"/>
            <a:ext cx="9417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Barlow"/>
                <a:ea typeface="Barlow"/>
                <a:cs typeface="Barlow"/>
                <a:sym typeface="Barlow"/>
              </a:rPr>
              <a:t>43.55</a:t>
            </a:r>
            <a:r>
              <a:rPr b="1" lang="en" sz="1600">
                <a:solidFill>
                  <a:srgbClr val="FFFFFF"/>
                </a:solidFill>
                <a:latin typeface="Barlow"/>
                <a:ea typeface="Barlow"/>
                <a:cs typeface="Barlow"/>
                <a:sym typeface="Barlow"/>
              </a:rPr>
              <a:t>%</a:t>
            </a:r>
            <a:endParaRPr b="1" sz="1600">
              <a:solidFill>
                <a:srgbClr val="FFFFFF"/>
              </a:solidFill>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25"/>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Age</a:t>
            </a:r>
            <a:endParaRPr/>
          </a:p>
        </p:txBody>
      </p:sp>
      <p:pic>
        <p:nvPicPr>
          <p:cNvPr id="663" name="Google Shape;663;p25"/>
          <p:cNvPicPr preferRelativeResize="0"/>
          <p:nvPr/>
        </p:nvPicPr>
        <p:blipFill>
          <a:blip r:embed="rId3">
            <a:alphaModFix/>
          </a:blip>
          <a:stretch>
            <a:fillRect/>
          </a:stretch>
        </p:blipFill>
        <p:spPr>
          <a:xfrm>
            <a:off x="264300" y="1411275"/>
            <a:ext cx="5128500" cy="3367726"/>
          </a:xfrm>
          <a:prstGeom prst="rect">
            <a:avLst/>
          </a:prstGeom>
          <a:noFill/>
          <a:ln>
            <a:noFill/>
          </a:ln>
        </p:spPr>
      </p:pic>
      <p:pic>
        <p:nvPicPr>
          <p:cNvPr id="664" name="Google Shape;664;p25"/>
          <p:cNvPicPr preferRelativeResize="0"/>
          <p:nvPr/>
        </p:nvPicPr>
        <p:blipFill>
          <a:blip r:embed="rId4">
            <a:alphaModFix/>
          </a:blip>
          <a:stretch>
            <a:fillRect/>
          </a:stretch>
        </p:blipFill>
        <p:spPr>
          <a:xfrm>
            <a:off x="5392809" y="1411275"/>
            <a:ext cx="3556416" cy="3367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26"/>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Type of Travel</a:t>
            </a:r>
            <a:endParaRPr/>
          </a:p>
        </p:txBody>
      </p:sp>
      <p:pic>
        <p:nvPicPr>
          <p:cNvPr id="670" name="Google Shape;670;p26"/>
          <p:cNvPicPr preferRelativeResize="0"/>
          <p:nvPr/>
        </p:nvPicPr>
        <p:blipFill rotWithShape="1">
          <a:blip r:embed="rId3">
            <a:alphaModFix/>
          </a:blip>
          <a:srcRect b="0" l="0" r="23318" t="0"/>
          <a:stretch/>
        </p:blipFill>
        <p:spPr>
          <a:xfrm>
            <a:off x="4800600" y="1428500"/>
            <a:ext cx="4256999" cy="3501701"/>
          </a:xfrm>
          <a:prstGeom prst="rect">
            <a:avLst/>
          </a:prstGeom>
          <a:noFill/>
          <a:ln>
            <a:noFill/>
          </a:ln>
        </p:spPr>
      </p:pic>
      <p:pic>
        <p:nvPicPr>
          <p:cNvPr id="671" name="Google Shape;671;p26"/>
          <p:cNvPicPr preferRelativeResize="0"/>
          <p:nvPr/>
        </p:nvPicPr>
        <p:blipFill rotWithShape="1">
          <a:blip r:embed="rId4">
            <a:alphaModFix/>
          </a:blip>
          <a:srcRect b="0" l="0" r="28698" t="0"/>
          <a:stretch/>
        </p:blipFill>
        <p:spPr>
          <a:xfrm>
            <a:off x="213150" y="1428500"/>
            <a:ext cx="3691199" cy="3229000"/>
          </a:xfrm>
          <a:prstGeom prst="rect">
            <a:avLst/>
          </a:prstGeom>
          <a:noFill/>
          <a:ln>
            <a:noFill/>
          </a:ln>
        </p:spPr>
      </p:pic>
      <p:pic>
        <p:nvPicPr>
          <p:cNvPr id="672" name="Google Shape;672;p26"/>
          <p:cNvPicPr preferRelativeResize="0"/>
          <p:nvPr/>
        </p:nvPicPr>
        <p:blipFill>
          <a:blip r:embed="rId5">
            <a:alphaModFix/>
          </a:blip>
          <a:stretch>
            <a:fillRect/>
          </a:stretch>
        </p:blipFill>
        <p:spPr>
          <a:xfrm>
            <a:off x="3650675" y="1557050"/>
            <a:ext cx="1271425" cy="1082700"/>
          </a:xfrm>
          <a:prstGeom prst="rect">
            <a:avLst/>
          </a:prstGeom>
          <a:noFill/>
          <a:ln>
            <a:noFill/>
          </a:ln>
        </p:spPr>
      </p:pic>
      <p:sp>
        <p:nvSpPr>
          <p:cNvPr id="673" name="Google Shape;673;p26"/>
          <p:cNvSpPr txBox="1"/>
          <p:nvPr/>
        </p:nvSpPr>
        <p:spPr>
          <a:xfrm>
            <a:off x="2369250" y="2238900"/>
            <a:ext cx="1271400" cy="6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Barlow"/>
                <a:ea typeface="Barlow"/>
                <a:cs typeface="Barlow"/>
                <a:sym typeface="Barlow"/>
              </a:rPr>
              <a:t>30.07%</a:t>
            </a:r>
            <a:endParaRPr b="1" sz="1800">
              <a:solidFill>
                <a:srgbClr val="FFFFFF"/>
              </a:solidFill>
              <a:latin typeface="Barlow"/>
              <a:ea typeface="Barlow"/>
              <a:cs typeface="Barlow"/>
              <a:sym typeface="Barlow"/>
            </a:endParaRPr>
          </a:p>
        </p:txBody>
      </p:sp>
      <p:sp>
        <p:nvSpPr>
          <p:cNvPr id="674" name="Google Shape;674;p26"/>
          <p:cNvSpPr txBox="1"/>
          <p:nvPr/>
        </p:nvSpPr>
        <p:spPr>
          <a:xfrm>
            <a:off x="834600" y="2958300"/>
            <a:ext cx="1271400" cy="6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Barlow"/>
                <a:ea typeface="Barlow"/>
                <a:cs typeface="Barlow"/>
                <a:sym typeface="Barlow"/>
              </a:rPr>
              <a:t>61.93</a:t>
            </a:r>
            <a:r>
              <a:rPr b="1" lang="en" sz="1800">
                <a:solidFill>
                  <a:srgbClr val="FFFFFF"/>
                </a:solidFill>
                <a:latin typeface="Barlow"/>
                <a:ea typeface="Barlow"/>
                <a:cs typeface="Barlow"/>
                <a:sym typeface="Barlow"/>
              </a:rPr>
              <a:t>%</a:t>
            </a:r>
            <a:endParaRPr b="1" sz="1800">
              <a:solidFill>
                <a:srgbClr val="FFFFFF"/>
              </a:solidFill>
              <a:latin typeface="Barlow"/>
              <a:ea typeface="Barlow"/>
              <a:cs typeface="Barlow"/>
              <a:sym typeface="Barlow"/>
            </a:endParaRPr>
          </a:p>
        </p:txBody>
      </p:sp>
      <p:sp>
        <p:nvSpPr>
          <p:cNvPr id="675" name="Google Shape;675;p26"/>
          <p:cNvSpPr txBox="1"/>
          <p:nvPr/>
        </p:nvSpPr>
        <p:spPr>
          <a:xfrm>
            <a:off x="2641950" y="3406000"/>
            <a:ext cx="1271400" cy="6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Barlow"/>
                <a:ea typeface="Barlow"/>
                <a:cs typeface="Barlow"/>
                <a:sym typeface="Barlow"/>
              </a:rPr>
              <a:t>8.00</a:t>
            </a:r>
            <a:r>
              <a:rPr b="1" lang="en" sz="1800">
                <a:latin typeface="Barlow"/>
                <a:ea typeface="Barlow"/>
                <a:cs typeface="Barlow"/>
                <a:sym typeface="Barlow"/>
              </a:rPr>
              <a:t>%</a:t>
            </a:r>
            <a:endParaRPr b="1" sz="1800">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27"/>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Flight per Year</a:t>
            </a:r>
            <a:endParaRPr/>
          </a:p>
        </p:txBody>
      </p:sp>
      <p:pic>
        <p:nvPicPr>
          <p:cNvPr id="681" name="Google Shape;681;p27"/>
          <p:cNvPicPr preferRelativeResize="0"/>
          <p:nvPr/>
        </p:nvPicPr>
        <p:blipFill>
          <a:blip r:embed="rId3">
            <a:alphaModFix/>
          </a:blip>
          <a:stretch>
            <a:fillRect/>
          </a:stretch>
        </p:blipFill>
        <p:spPr>
          <a:xfrm>
            <a:off x="0" y="1334450"/>
            <a:ext cx="6098100" cy="3385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28"/>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Airline Status</a:t>
            </a:r>
            <a:endParaRPr/>
          </a:p>
        </p:txBody>
      </p:sp>
      <p:pic>
        <p:nvPicPr>
          <p:cNvPr id="687" name="Google Shape;687;p28"/>
          <p:cNvPicPr preferRelativeResize="0"/>
          <p:nvPr/>
        </p:nvPicPr>
        <p:blipFill>
          <a:blip r:embed="rId3">
            <a:alphaModFix/>
          </a:blip>
          <a:stretch>
            <a:fillRect/>
          </a:stretch>
        </p:blipFill>
        <p:spPr>
          <a:xfrm>
            <a:off x="3298450" y="1405150"/>
            <a:ext cx="5235451" cy="3231500"/>
          </a:xfrm>
          <a:prstGeom prst="rect">
            <a:avLst/>
          </a:prstGeom>
          <a:noFill/>
          <a:ln>
            <a:noFill/>
          </a:ln>
        </p:spPr>
      </p:pic>
      <p:sp>
        <p:nvSpPr>
          <p:cNvPr id="688" name="Google Shape;688;p28"/>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latin typeface="Barlow"/>
                <a:ea typeface="Barlow"/>
                <a:cs typeface="Barlow"/>
                <a:sym typeface="Barlow"/>
              </a:rPr>
              <a:t>Blue</a:t>
            </a:r>
            <a:endParaRPr>
              <a:latin typeface="Barlow"/>
              <a:ea typeface="Barlow"/>
              <a:cs typeface="Barlow"/>
              <a:sym typeface="Barlow"/>
            </a:endParaRPr>
          </a:p>
          <a:p>
            <a:pPr indent="0" lvl="0" marL="0" rtl="0" algn="l">
              <a:spcBef>
                <a:spcPts val="600"/>
              </a:spcBef>
              <a:spcAft>
                <a:spcPts val="0"/>
              </a:spcAft>
              <a:buNone/>
            </a:pPr>
            <a:r>
              <a:rPr lang="en">
                <a:latin typeface="Barlow"/>
                <a:ea typeface="Barlow"/>
                <a:cs typeface="Barlow"/>
                <a:sym typeface="Barlow"/>
              </a:rPr>
              <a:t>Silver</a:t>
            </a:r>
            <a:endParaRPr>
              <a:latin typeface="Barlow"/>
              <a:ea typeface="Barlow"/>
              <a:cs typeface="Barlow"/>
              <a:sym typeface="Barlow"/>
            </a:endParaRPr>
          </a:p>
          <a:p>
            <a:pPr indent="0" lvl="0" marL="0" rtl="0" algn="l">
              <a:spcBef>
                <a:spcPts val="600"/>
              </a:spcBef>
              <a:spcAft>
                <a:spcPts val="0"/>
              </a:spcAft>
              <a:buNone/>
            </a:pPr>
            <a:r>
              <a:rPr lang="en">
                <a:latin typeface="Barlow"/>
                <a:ea typeface="Barlow"/>
                <a:cs typeface="Barlow"/>
                <a:sym typeface="Barlow"/>
              </a:rPr>
              <a:t>Gold</a:t>
            </a:r>
            <a:endParaRPr>
              <a:latin typeface="Barlow"/>
              <a:ea typeface="Barlow"/>
              <a:cs typeface="Barlow"/>
              <a:sym typeface="Barlow"/>
            </a:endParaRPr>
          </a:p>
          <a:p>
            <a:pPr indent="0" lvl="0" marL="0" rtl="0" algn="l">
              <a:spcBef>
                <a:spcPts val="600"/>
              </a:spcBef>
              <a:spcAft>
                <a:spcPts val="0"/>
              </a:spcAft>
              <a:buNone/>
            </a:pPr>
            <a:r>
              <a:rPr lang="en">
                <a:latin typeface="Barlow"/>
                <a:ea typeface="Barlow"/>
                <a:cs typeface="Barlow"/>
                <a:sym typeface="Barlow"/>
              </a:rPr>
              <a:t>Platinum</a:t>
            </a:r>
            <a:endParaRPr>
              <a:latin typeface="Barlow"/>
              <a:ea typeface="Barlow"/>
              <a:cs typeface="Barlow"/>
              <a:sym typeface="Barlow"/>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29"/>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Eating and Drinking</a:t>
            </a:r>
            <a:endParaRPr/>
          </a:p>
        </p:txBody>
      </p:sp>
      <p:pic>
        <p:nvPicPr>
          <p:cNvPr id="694" name="Google Shape;694;p29"/>
          <p:cNvPicPr preferRelativeResize="0"/>
          <p:nvPr/>
        </p:nvPicPr>
        <p:blipFill>
          <a:blip r:embed="rId3">
            <a:alphaModFix/>
          </a:blip>
          <a:stretch>
            <a:fillRect/>
          </a:stretch>
        </p:blipFill>
        <p:spPr>
          <a:xfrm>
            <a:off x="402475" y="1225025"/>
            <a:ext cx="6707977" cy="384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30"/>
          <p:cNvSpPr txBox="1"/>
          <p:nvPr>
            <p:ph type="ctrTitle"/>
          </p:nvPr>
        </p:nvSpPr>
        <p:spPr>
          <a:xfrm>
            <a:off x="1085850" y="1694050"/>
            <a:ext cx="46767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Our Model</a:t>
            </a:r>
            <a:endParaRPr/>
          </a:p>
        </p:txBody>
      </p:sp>
      <p:sp>
        <p:nvSpPr>
          <p:cNvPr id="700" name="Google Shape;700;p30"/>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Models we built to </a:t>
            </a:r>
            <a:r>
              <a:rPr lang="en"/>
              <a:t>evaluate</a:t>
            </a:r>
            <a:r>
              <a:rPr lang="en"/>
              <a:t> customer satisfaction</a:t>
            </a:r>
            <a:endParaRPr/>
          </a:p>
        </p:txBody>
      </p:sp>
      <p:sp>
        <p:nvSpPr>
          <p:cNvPr id="701" name="Google Shape;701;p30"/>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3</a:t>
            </a:r>
            <a:endParaRPr b="1" sz="3600">
              <a:solidFill>
                <a:schemeClr val="lt1"/>
              </a:solidFill>
              <a:latin typeface="Barlow"/>
              <a:ea typeface="Barlow"/>
              <a:cs typeface="Barlow"/>
              <a:sym typeface="Barlow"/>
            </a:endParaRPr>
          </a:p>
        </p:txBody>
      </p:sp>
      <p:grpSp>
        <p:nvGrpSpPr>
          <p:cNvPr id="702" name="Google Shape;702;p30"/>
          <p:cNvGrpSpPr/>
          <p:nvPr/>
        </p:nvGrpSpPr>
        <p:grpSpPr>
          <a:xfrm>
            <a:off x="5435079" y="912423"/>
            <a:ext cx="3239723" cy="3318665"/>
            <a:chOff x="2270525" y="117216"/>
            <a:chExt cx="4650765" cy="4762722"/>
          </a:xfrm>
        </p:grpSpPr>
        <p:sp>
          <p:nvSpPr>
            <p:cNvPr id="703" name="Google Shape;703;p30"/>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30"/>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30"/>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30"/>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30"/>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30"/>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30"/>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30"/>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30"/>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30"/>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30"/>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30"/>
            <p:cNvSpPr/>
            <p:nvPr/>
          </p:nvSpPr>
          <p:spPr>
            <a:xfrm>
              <a:off x="2681484" y="530635"/>
              <a:ext cx="548516" cy="1538895"/>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30"/>
            <p:cNvSpPr/>
            <p:nvPr/>
          </p:nvSpPr>
          <p:spPr>
            <a:xfrm>
              <a:off x="2858251" y="1222531"/>
              <a:ext cx="193342" cy="193738"/>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30"/>
            <p:cNvSpPr/>
            <p:nvPr/>
          </p:nvSpPr>
          <p:spPr>
            <a:xfrm>
              <a:off x="2844088" y="1208338"/>
              <a:ext cx="221668" cy="222122"/>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30"/>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30"/>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30"/>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30"/>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30"/>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30"/>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30"/>
            <p:cNvSpPr/>
            <p:nvPr/>
          </p:nvSpPr>
          <p:spPr>
            <a:xfrm>
              <a:off x="2934010" y="1583052"/>
              <a:ext cx="47432" cy="623982"/>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24" name="Google Shape;724;p30"/>
            <p:cNvGrpSpPr/>
            <p:nvPr/>
          </p:nvGrpSpPr>
          <p:grpSpPr>
            <a:xfrm>
              <a:off x="4031993" y="117216"/>
              <a:ext cx="2889297" cy="3901793"/>
              <a:chOff x="5533368" y="1047716"/>
              <a:chExt cx="2889297" cy="3901793"/>
            </a:xfrm>
          </p:grpSpPr>
          <p:sp>
            <p:nvSpPr>
              <p:cNvPr id="725" name="Google Shape;725;p30"/>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30"/>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30"/>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30"/>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30"/>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30"/>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30"/>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30"/>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30"/>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30"/>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30"/>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30"/>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30"/>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30"/>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30"/>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30"/>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30"/>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30"/>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30"/>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30"/>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30"/>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30"/>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30"/>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30"/>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30"/>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30"/>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30"/>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30"/>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30"/>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30"/>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30"/>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30"/>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30"/>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30"/>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30"/>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30"/>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30"/>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30"/>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30"/>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30"/>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65" name="Google Shape;765;p30"/>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30"/>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30"/>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30"/>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30"/>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30"/>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30"/>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30"/>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30"/>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30"/>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30"/>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30"/>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30"/>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30"/>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30"/>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30"/>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30"/>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30"/>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30"/>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30"/>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30"/>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30"/>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30"/>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30"/>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30"/>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30"/>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30"/>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30"/>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30"/>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94" name="Google Shape;794;p30"/>
            <p:cNvGrpSpPr/>
            <p:nvPr/>
          </p:nvGrpSpPr>
          <p:grpSpPr>
            <a:xfrm flipH="1">
              <a:off x="2865273" y="3434801"/>
              <a:ext cx="598186" cy="1340314"/>
              <a:chOff x="4210728" y="4525714"/>
              <a:chExt cx="546438" cy="1224366"/>
            </a:xfrm>
          </p:grpSpPr>
          <p:sp>
            <p:nvSpPr>
              <p:cNvPr id="795" name="Google Shape;795;p30"/>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30"/>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30"/>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30"/>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30"/>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30"/>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30"/>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30"/>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30"/>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30"/>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30"/>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30"/>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30"/>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31"/>
          <p:cNvSpPr txBox="1"/>
          <p:nvPr>
            <p:ph type="title"/>
          </p:nvPr>
        </p:nvSpPr>
        <p:spPr>
          <a:xfrm>
            <a:off x="457200" y="708675"/>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LINEAR MODEL</a:t>
            </a:r>
            <a:endParaRPr sz="3000"/>
          </a:p>
        </p:txBody>
      </p:sp>
      <p:pic>
        <p:nvPicPr>
          <p:cNvPr id="813" name="Google Shape;813;p31"/>
          <p:cNvPicPr preferRelativeResize="0"/>
          <p:nvPr/>
        </p:nvPicPr>
        <p:blipFill>
          <a:blip r:embed="rId3">
            <a:alphaModFix/>
          </a:blip>
          <a:stretch>
            <a:fillRect/>
          </a:stretch>
        </p:blipFill>
        <p:spPr>
          <a:xfrm>
            <a:off x="2272325" y="1061675"/>
            <a:ext cx="6331052" cy="39169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32"/>
          <p:cNvSpPr txBox="1"/>
          <p:nvPr>
            <p:ph type="title"/>
          </p:nvPr>
        </p:nvSpPr>
        <p:spPr>
          <a:xfrm>
            <a:off x="424650" y="698375"/>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ASSOCIATION RULE MINING</a:t>
            </a:r>
            <a:endParaRPr sz="3000"/>
          </a:p>
        </p:txBody>
      </p:sp>
      <p:grpSp>
        <p:nvGrpSpPr>
          <p:cNvPr id="819" name="Google Shape;819;p32"/>
          <p:cNvGrpSpPr/>
          <p:nvPr/>
        </p:nvGrpSpPr>
        <p:grpSpPr>
          <a:xfrm>
            <a:off x="424652" y="1884333"/>
            <a:ext cx="3121875" cy="2288143"/>
            <a:chOff x="1322" y="572311"/>
            <a:chExt cx="4162500" cy="3050858"/>
          </a:xfrm>
        </p:grpSpPr>
        <p:sp>
          <p:nvSpPr>
            <p:cNvPr id="820" name="Google Shape;820;p32"/>
            <p:cNvSpPr/>
            <p:nvPr/>
          </p:nvSpPr>
          <p:spPr>
            <a:xfrm>
              <a:off x="1146010" y="572311"/>
              <a:ext cx="1873200" cy="1873200"/>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1" name="Google Shape;821;p32"/>
            <p:cNvSpPr/>
            <p:nvPr/>
          </p:nvSpPr>
          <p:spPr>
            <a:xfrm>
              <a:off x="1322" y="2903169"/>
              <a:ext cx="41625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2" name="Google Shape;822;p32"/>
            <p:cNvSpPr txBox="1"/>
            <p:nvPr/>
          </p:nvSpPr>
          <p:spPr>
            <a:xfrm>
              <a:off x="1322" y="2903169"/>
              <a:ext cx="41625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400"/>
                <a:buFont typeface="Century Gothic"/>
                <a:buNone/>
              </a:pPr>
              <a:r>
                <a:rPr b="1" i="0" lang="en" sz="2400" u="none" cap="none" strike="noStrike">
                  <a:solidFill>
                    <a:srgbClr val="4A86E8"/>
                  </a:solidFill>
                  <a:latin typeface="Century Gothic"/>
                  <a:ea typeface="Century Gothic"/>
                  <a:cs typeface="Century Gothic"/>
                  <a:sym typeface="Century Gothic"/>
                </a:rPr>
                <a:t>PROMOTERS</a:t>
              </a:r>
              <a:endParaRPr b="1" i="0" sz="2400" u="none" cap="none" strike="noStrike">
                <a:solidFill>
                  <a:srgbClr val="4A86E8"/>
                </a:solidFill>
                <a:latin typeface="Century Gothic"/>
                <a:ea typeface="Century Gothic"/>
                <a:cs typeface="Century Gothic"/>
                <a:sym typeface="Century Gothic"/>
              </a:endParaRPr>
            </a:p>
          </p:txBody>
        </p:sp>
      </p:grpSp>
      <p:pic>
        <p:nvPicPr>
          <p:cNvPr descr="A close up of a map&#10;&#10;Description automatically generated" id="823" name="Google Shape;823;p32"/>
          <p:cNvPicPr preferRelativeResize="0"/>
          <p:nvPr/>
        </p:nvPicPr>
        <p:blipFill rotWithShape="1">
          <a:blip r:embed="rId4">
            <a:alphaModFix/>
          </a:blip>
          <a:srcRect b="0" l="0" r="0" t="0"/>
          <a:stretch/>
        </p:blipFill>
        <p:spPr>
          <a:xfrm>
            <a:off x="4547875" y="1058975"/>
            <a:ext cx="3765125" cy="2214800"/>
          </a:xfrm>
          <a:prstGeom prst="rect">
            <a:avLst/>
          </a:prstGeom>
          <a:noFill/>
          <a:ln>
            <a:noFill/>
          </a:ln>
        </p:spPr>
      </p:pic>
      <p:sp>
        <p:nvSpPr>
          <p:cNvPr id="824" name="Google Shape;824;p32"/>
          <p:cNvSpPr txBox="1"/>
          <p:nvPr/>
        </p:nvSpPr>
        <p:spPr>
          <a:xfrm>
            <a:off x="4600611" y="3298426"/>
            <a:ext cx="4014300" cy="1315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400" u="none" cap="none" strike="noStrike">
                <a:solidFill>
                  <a:schemeClr val="dk1"/>
                </a:solidFill>
                <a:latin typeface="Century Gothic"/>
                <a:ea typeface="Century Gothic"/>
                <a:cs typeface="Century Gothic"/>
                <a:sym typeface="Century Gothic"/>
              </a:rPr>
              <a:t>Characteristics of a Promoter:</a:t>
            </a:r>
            <a:endParaRPr sz="1100"/>
          </a:p>
          <a:p>
            <a:pPr indent="-317500" lvl="0" marL="457200" marR="0" rtl="0" algn="l">
              <a:spcBef>
                <a:spcPts val="0"/>
              </a:spcBef>
              <a:spcAft>
                <a:spcPts val="0"/>
              </a:spcAft>
              <a:buClr>
                <a:schemeClr val="dk1"/>
              </a:buClr>
              <a:buSzPts val="1400"/>
              <a:buFont typeface="Century Gothic"/>
              <a:buChar char="●"/>
            </a:pPr>
            <a:r>
              <a:rPr lang="en" sz="1400">
                <a:solidFill>
                  <a:schemeClr val="dk1"/>
                </a:solidFill>
                <a:latin typeface="Century Gothic"/>
                <a:ea typeface="Century Gothic"/>
                <a:cs typeface="Century Gothic"/>
                <a:sym typeface="Century Gothic"/>
              </a:rPr>
              <a:t>Long distance flights</a:t>
            </a:r>
            <a:endParaRPr sz="1100"/>
          </a:p>
          <a:p>
            <a:pPr indent="-317500" lvl="0" marL="457200" marR="0" rtl="0" algn="l">
              <a:spcBef>
                <a:spcPts val="0"/>
              </a:spcBef>
              <a:spcAft>
                <a:spcPts val="0"/>
              </a:spcAft>
              <a:buClr>
                <a:schemeClr val="dk1"/>
              </a:buClr>
              <a:buSzPts val="1400"/>
              <a:buFont typeface="Century Gothic"/>
              <a:buChar char="●"/>
            </a:pPr>
            <a:r>
              <a:rPr lang="en" sz="1400">
                <a:solidFill>
                  <a:schemeClr val="dk1"/>
                </a:solidFill>
                <a:latin typeface="Century Gothic"/>
                <a:ea typeface="Century Gothic"/>
                <a:cs typeface="Century Gothic"/>
                <a:sym typeface="Century Gothic"/>
              </a:rPr>
              <a:t>No Arrival Delay</a:t>
            </a:r>
            <a:endParaRPr sz="1100"/>
          </a:p>
          <a:p>
            <a:pPr indent="-317500" lvl="0" marL="457200" marR="0" rtl="0" algn="l">
              <a:spcBef>
                <a:spcPts val="0"/>
              </a:spcBef>
              <a:spcAft>
                <a:spcPts val="0"/>
              </a:spcAft>
              <a:buClr>
                <a:schemeClr val="dk1"/>
              </a:buClr>
              <a:buSzPts val="1400"/>
              <a:buFont typeface="Century Gothic"/>
              <a:buChar char="●"/>
            </a:pPr>
            <a:r>
              <a:rPr lang="en" sz="1400">
                <a:solidFill>
                  <a:schemeClr val="dk1"/>
                </a:solidFill>
                <a:latin typeface="Century Gothic"/>
                <a:ea typeface="Century Gothic"/>
                <a:cs typeface="Century Gothic"/>
                <a:sym typeface="Century Gothic"/>
              </a:rPr>
              <a:t>Economic Class</a:t>
            </a:r>
            <a:endParaRPr sz="1100"/>
          </a:p>
          <a:p>
            <a:pPr indent="-317500" lvl="0" marL="457200" marR="0" rtl="0" algn="l">
              <a:spcBef>
                <a:spcPts val="0"/>
              </a:spcBef>
              <a:spcAft>
                <a:spcPts val="0"/>
              </a:spcAft>
              <a:buClr>
                <a:schemeClr val="dk1"/>
              </a:buClr>
              <a:buSzPts val="1400"/>
              <a:buFont typeface="Century Gothic"/>
              <a:buChar char="●"/>
            </a:pPr>
            <a:r>
              <a:rPr lang="en" sz="1400">
                <a:solidFill>
                  <a:schemeClr val="dk1"/>
                </a:solidFill>
                <a:latin typeface="Century Gothic"/>
                <a:ea typeface="Century Gothic"/>
                <a:cs typeface="Century Gothic"/>
                <a:sym typeface="Century Gothic"/>
              </a:rPr>
              <a:t>Average amount spent on food at Airport</a:t>
            </a:r>
            <a:endParaRPr sz="1100"/>
          </a:p>
          <a:p>
            <a:pPr indent="-317500" lvl="0" marL="457200" marR="0" rtl="0" algn="l">
              <a:spcBef>
                <a:spcPts val="0"/>
              </a:spcBef>
              <a:spcAft>
                <a:spcPts val="0"/>
              </a:spcAft>
              <a:buClr>
                <a:schemeClr val="dk1"/>
              </a:buClr>
              <a:buSzPts val="1400"/>
              <a:buFont typeface="Century Gothic"/>
              <a:buChar char="●"/>
            </a:pPr>
            <a:r>
              <a:rPr lang="en" sz="1400">
                <a:solidFill>
                  <a:schemeClr val="dk1"/>
                </a:solidFill>
                <a:latin typeface="Century Gothic"/>
                <a:ea typeface="Century Gothic"/>
                <a:cs typeface="Century Gothic"/>
                <a:sym typeface="Century Gothic"/>
              </a:rPr>
              <a:t>Business Travel</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33"/>
          <p:cNvSpPr txBox="1"/>
          <p:nvPr>
            <p:ph type="title"/>
          </p:nvPr>
        </p:nvSpPr>
        <p:spPr>
          <a:xfrm>
            <a:off x="424650" y="698375"/>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ASSOCIATION RULE MINING</a:t>
            </a:r>
            <a:endParaRPr sz="3000"/>
          </a:p>
        </p:txBody>
      </p:sp>
      <p:grpSp>
        <p:nvGrpSpPr>
          <p:cNvPr id="830" name="Google Shape;830;p33"/>
          <p:cNvGrpSpPr/>
          <p:nvPr/>
        </p:nvGrpSpPr>
        <p:grpSpPr>
          <a:xfrm>
            <a:off x="459602" y="1850158"/>
            <a:ext cx="3121875" cy="2356493"/>
            <a:chOff x="1322" y="572311"/>
            <a:chExt cx="4162500" cy="3141991"/>
          </a:xfrm>
        </p:grpSpPr>
        <p:sp>
          <p:nvSpPr>
            <p:cNvPr id="831" name="Google Shape;831;p33"/>
            <p:cNvSpPr/>
            <p:nvPr/>
          </p:nvSpPr>
          <p:spPr>
            <a:xfrm>
              <a:off x="1146010" y="572311"/>
              <a:ext cx="1873200" cy="1873200"/>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32" name="Google Shape;832;p33"/>
            <p:cNvSpPr txBox="1"/>
            <p:nvPr/>
          </p:nvSpPr>
          <p:spPr>
            <a:xfrm>
              <a:off x="1322" y="2994302"/>
              <a:ext cx="41625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400"/>
                <a:buFont typeface="Century Gothic"/>
                <a:buNone/>
              </a:pPr>
              <a:r>
                <a:rPr b="1" i="0" lang="en" sz="2400">
                  <a:solidFill>
                    <a:srgbClr val="4A86E8"/>
                  </a:solidFill>
                  <a:latin typeface="Century Gothic"/>
                  <a:ea typeface="Century Gothic"/>
                  <a:cs typeface="Century Gothic"/>
                  <a:sym typeface="Century Gothic"/>
                </a:rPr>
                <a:t>DETRACTORS</a:t>
              </a:r>
              <a:endParaRPr b="1" sz="2400">
                <a:solidFill>
                  <a:srgbClr val="4A86E8"/>
                </a:solidFill>
                <a:latin typeface="Century Gothic"/>
                <a:ea typeface="Century Gothic"/>
                <a:cs typeface="Century Gothic"/>
                <a:sym typeface="Century Gothic"/>
              </a:endParaRPr>
            </a:p>
          </p:txBody>
        </p:sp>
      </p:grpSp>
      <p:pic>
        <p:nvPicPr>
          <p:cNvPr id="833" name="Google Shape;833;p33"/>
          <p:cNvPicPr preferRelativeResize="0"/>
          <p:nvPr/>
        </p:nvPicPr>
        <p:blipFill rotWithShape="1">
          <a:blip r:embed="rId4">
            <a:alphaModFix/>
          </a:blip>
          <a:srcRect b="0" l="0" r="0" t="0"/>
          <a:stretch/>
        </p:blipFill>
        <p:spPr>
          <a:xfrm>
            <a:off x="4494525" y="1048625"/>
            <a:ext cx="3721701" cy="2225125"/>
          </a:xfrm>
          <a:prstGeom prst="rect">
            <a:avLst/>
          </a:prstGeom>
          <a:noFill/>
          <a:ln>
            <a:noFill/>
          </a:ln>
        </p:spPr>
      </p:pic>
      <p:sp>
        <p:nvSpPr>
          <p:cNvPr id="834" name="Google Shape;834;p33"/>
          <p:cNvSpPr txBox="1"/>
          <p:nvPr/>
        </p:nvSpPr>
        <p:spPr>
          <a:xfrm>
            <a:off x="4494036" y="3247276"/>
            <a:ext cx="3722700" cy="17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dk1"/>
                </a:solidFill>
                <a:latin typeface="Century Gothic"/>
                <a:ea typeface="Century Gothic"/>
                <a:cs typeface="Century Gothic"/>
                <a:sym typeface="Century Gothic"/>
              </a:rPr>
              <a:t>Characteristics of Detractors:</a:t>
            </a:r>
            <a:endParaRPr sz="1100"/>
          </a:p>
          <a:p>
            <a:pPr indent="-317500" lvl="0" marL="457200" marR="0" rtl="0" algn="l">
              <a:spcBef>
                <a:spcPts val="0"/>
              </a:spcBef>
              <a:spcAft>
                <a:spcPts val="0"/>
              </a:spcAft>
              <a:buClr>
                <a:schemeClr val="dk1"/>
              </a:buClr>
              <a:buSzPts val="1400"/>
              <a:buFont typeface="Century Gothic"/>
              <a:buChar char="●"/>
            </a:pPr>
            <a:r>
              <a:rPr lang="en">
                <a:solidFill>
                  <a:schemeClr val="dk1"/>
                </a:solidFill>
                <a:latin typeface="Century Gothic"/>
                <a:ea typeface="Century Gothic"/>
                <a:cs typeface="Century Gothic"/>
                <a:sym typeface="Century Gothic"/>
              </a:rPr>
              <a:t>Elder Age</a:t>
            </a:r>
            <a:endParaRPr sz="1400">
              <a:solidFill>
                <a:schemeClr val="dk1"/>
              </a:solidFill>
              <a:latin typeface="Century Gothic"/>
              <a:ea typeface="Century Gothic"/>
              <a:cs typeface="Century Gothic"/>
              <a:sym typeface="Century Gothic"/>
            </a:endParaRPr>
          </a:p>
          <a:p>
            <a:pPr indent="-317500" lvl="0" marL="457200" rtl="0" algn="l">
              <a:spcBef>
                <a:spcPts val="0"/>
              </a:spcBef>
              <a:spcAft>
                <a:spcPts val="0"/>
              </a:spcAft>
              <a:buClr>
                <a:schemeClr val="dk1"/>
              </a:buClr>
              <a:buSzPts val="1400"/>
              <a:buFont typeface="Century Gothic"/>
              <a:buChar char="●"/>
            </a:pPr>
            <a:r>
              <a:rPr lang="en">
                <a:solidFill>
                  <a:schemeClr val="dk1"/>
                </a:solidFill>
                <a:latin typeface="Century Gothic"/>
                <a:ea typeface="Century Gothic"/>
                <a:cs typeface="Century Gothic"/>
                <a:sym typeface="Century Gothic"/>
              </a:rPr>
              <a:t>Personal Travel</a:t>
            </a:r>
            <a:endParaRPr sz="1100"/>
          </a:p>
          <a:p>
            <a:pPr indent="-317500" lvl="0" marL="457200" rtl="0" algn="l">
              <a:spcBef>
                <a:spcPts val="0"/>
              </a:spcBef>
              <a:spcAft>
                <a:spcPts val="0"/>
              </a:spcAft>
              <a:buClr>
                <a:schemeClr val="dk1"/>
              </a:buClr>
              <a:buSzPts val="1400"/>
              <a:buFont typeface="Century Gothic"/>
              <a:buChar char="●"/>
            </a:pPr>
            <a:r>
              <a:rPr lang="en">
                <a:solidFill>
                  <a:schemeClr val="dk1"/>
                </a:solidFill>
                <a:latin typeface="Century Gothic"/>
                <a:ea typeface="Century Gothic"/>
                <a:cs typeface="Century Gothic"/>
                <a:sym typeface="Century Gothic"/>
              </a:rPr>
              <a:t>Blue Status</a:t>
            </a:r>
            <a:endParaRPr>
              <a:solidFill>
                <a:schemeClr val="dk1"/>
              </a:solidFill>
              <a:latin typeface="Century Gothic"/>
              <a:ea typeface="Century Gothic"/>
              <a:cs typeface="Century Gothic"/>
              <a:sym typeface="Century Gothic"/>
            </a:endParaRPr>
          </a:p>
          <a:p>
            <a:pPr indent="-317500" lvl="0" marL="457200" marR="0" rtl="0" algn="l">
              <a:spcBef>
                <a:spcPts val="0"/>
              </a:spcBef>
              <a:spcAft>
                <a:spcPts val="0"/>
              </a:spcAft>
              <a:buClr>
                <a:schemeClr val="dk1"/>
              </a:buClr>
              <a:buSzPts val="1400"/>
              <a:buFont typeface="Century Gothic"/>
              <a:buChar char="●"/>
            </a:pPr>
            <a:r>
              <a:rPr lang="en" sz="1400">
                <a:solidFill>
                  <a:schemeClr val="dk1"/>
                </a:solidFill>
                <a:latin typeface="Century Gothic"/>
                <a:ea typeface="Century Gothic"/>
                <a:cs typeface="Century Gothic"/>
                <a:sym typeface="Century Gothic"/>
              </a:rPr>
              <a:t>Has Departure Delay</a:t>
            </a:r>
            <a:endParaRPr sz="1100"/>
          </a:p>
          <a:p>
            <a:pPr indent="-317500" lvl="0" marL="457200" marR="0" rtl="0" algn="l">
              <a:spcBef>
                <a:spcPts val="0"/>
              </a:spcBef>
              <a:spcAft>
                <a:spcPts val="0"/>
              </a:spcAft>
              <a:buClr>
                <a:schemeClr val="dk1"/>
              </a:buClr>
              <a:buSzPts val="1400"/>
              <a:buFont typeface="Century Gothic"/>
              <a:buChar char="●"/>
            </a:pPr>
            <a:r>
              <a:rPr lang="en" sz="1400">
                <a:solidFill>
                  <a:schemeClr val="dk1"/>
                </a:solidFill>
                <a:latin typeface="Century Gothic"/>
                <a:ea typeface="Century Gothic"/>
                <a:cs typeface="Century Gothic"/>
                <a:sym typeface="Century Gothic"/>
              </a:rPr>
              <a:t>Has Arrival Delay</a:t>
            </a:r>
            <a:endParaRPr sz="1100"/>
          </a:p>
          <a:p>
            <a:pPr indent="-317500" lvl="0" marL="457200" marR="0" rtl="0" algn="l">
              <a:spcBef>
                <a:spcPts val="0"/>
              </a:spcBef>
              <a:spcAft>
                <a:spcPts val="0"/>
              </a:spcAft>
              <a:buClr>
                <a:schemeClr val="dk1"/>
              </a:buClr>
              <a:buSzPts val="1400"/>
              <a:buFont typeface="Century Gothic"/>
              <a:buChar char="●"/>
            </a:pPr>
            <a:r>
              <a:rPr lang="en" sz="1400">
                <a:solidFill>
                  <a:schemeClr val="dk1"/>
                </a:solidFill>
                <a:latin typeface="Century Gothic"/>
                <a:ea typeface="Century Gothic"/>
                <a:cs typeface="Century Gothic"/>
                <a:sym typeface="Century Gothic"/>
              </a:rPr>
              <a:t>Low Price Sensitivity</a:t>
            </a:r>
            <a:endParaRPr sz="1100"/>
          </a:p>
          <a:p>
            <a:pPr indent="-317500" lvl="0" marL="457200" marR="0" rtl="0" algn="l">
              <a:spcBef>
                <a:spcPts val="0"/>
              </a:spcBef>
              <a:spcAft>
                <a:spcPts val="0"/>
              </a:spcAft>
              <a:buClr>
                <a:schemeClr val="dk1"/>
              </a:buClr>
              <a:buSzPts val="1400"/>
              <a:buFont typeface="Century Gothic"/>
              <a:buChar char="●"/>
            </a:pPr>
            <a:r>
              <a:rPr lang="en" sz="1400">
                <a:solidFill>
                  <a:schemeClr val="dk1"/>
                </a:solidFill>
                <a:latin typeface="Century Gothic"/>
                <a:ea typeface="Century Gothic"/>
                <a:cs typeface="Century Gothic"/>
                <a:sym typeface="Century Gothic"/>
              </a:rPr>
              <a:t>Low Frequent Flyer Accounts</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6"/>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Agenda</a:t>
            </a:r>
            <a:endParaRPr/>
          </a:p>
        </p:txBody>
      </p:sp>
      <p:sp>
        <p:nvSpPr>
          <p:cNvPr id="367" name="Google Shape;367;p16"/>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Font typeface="Barlow"/>
              <a:buChar char="●"/>
            </a:pPr>
            <a:r>
              <a:rPr lang="en">
                <a:latin typeface="Barlow"/>
                <a:ea typeface="Barlow"/>
                <a:cs typeface="Barlow"/>
                <a:sym typeface="Barlow"/>
              </a:rPr>
              <a:t>Overview</a:t>
            </a:r>
            <a:endParaRPr>
              <a:latin typeface="Barlow"/>
              <a:ea typeface="Barlow"/>
              <a:cs typeface="Barlow"/>
              <a:sym typeface="Barlow"/>
            </a:endParaRPr>
          </a:p>
          <a:p>
            <a:pPr indent="-400050" lvl="1" marL="742950" rtl="0" algn="l">
              <a:spcBef>
                <a:spcPts val="0"/>
              </a:spcBef>
              <a:spcAft>
                <a:spcPts val="0"/>
              </a:spcAft>
              <a:buSzPts val="1800"/>
              <a:buFont typeface="Barlow"/>
              <a:buChar char="○"/>
            </a:pPr>
            <a:r>
              <a:rPr lang="en">
                <a:latin typeface="Barlow"/>
                <a:ea typeface="Barlow"/>
                <a:cs typeface="Barlow"/>
                <a:sym typeface="Barlow"/>
              </a:rPr>
              <a:t>NPS</a:t>
            </a:r>
            <a:endParaRPr>
              <a:latin typeface="Barlow"/>
              <a:ea typeface="Barlow"/>
              <a:cs typeface="Barlow"/>
              <a:sym typeface="Barlow"/>
            </a:endParaRPr>
          </a:p>
          <a:p>
            <a:pPr indent="-342900" lvl="0" marL="457200" rtl="0" algn="l">
              <a:spcBef>
                <a:spcPts val="0"/>
              </a:spcBef>
              <a:spcAft>
                <a:spcPts val="0"/>
              </a:spcAft>
              <a:buSzPts val="1800"/>
              <a:buFont typeface="Barlow"/>
              <a:buChar char="●"/>
            </a:pPr>
            <a:r>
              <a:rPr lang="en">
                <a:latin typeface="Barlow"/>
                <a:ea typeface="Barlow"/>
                <a:cs typeface="Barlow"/>
                <a:sym typeface="Barlow"/>
              </a:rPr>
              <a:t>Data Exploration</a:t>
            </a:r>
            <a:endParaRPr>
              <a:latin typeface="Barlow"/>
              <a:ea typeface="Barlow"/>
              <a:cs typeface="Barlow"/>
              <a:sym typeface="Barlow"/>
            </a:endParaRPr>
          </a:p>
          <a:p>
            <a:pPr indent="-342900" lvl="0" marL="457200" rtl="0" algn="l">
              <a:spcBef>
                <a:spcPts val="0"/>
              </a:spcBef>
              <a:spcAft>
                <a:spcPts val="0"/>
              </a:spcAft>
              <a:buSzPts val="1800"/>
              <a:buFont typeface="Barlow"/>
              <a:buChar char="●"/>
            </a:pPr>
            <a:r>
              <a:rPr lang="en">
                <a:latin typeface="Barlow"/>
                <a:ea typeface="Barlow"/>
                <a:cs typeface="Barlow"/>
                <a:sym typeface="Barlow"/>
              </a:rPr>
              <a:t>Data Modeling</a:t>
            </a:r>
            <a:endParaRPr>
              <a:latin typeface="Barlow"/>
              <a:ea typeface="Barlow"/>
              <a:cs typeface="Barlow"/>
              <a:sym typeface="Barlow"/>
            </a:endParaRPr>
          </a:p>
          <a:p>
            <a:pPr indent="-342900" lvl="0" marL="457200" rtl="0" algn="l">
              <a:spcBef>
                <a:spcPts val="0"/>
              </a:spcBef>
              <a:spcAft>
                <a:spcPts val="0"/>
              </a:spcAft>
              <a:buSzPts val="1800"/>
              <a:buFont typeface="Barlow"/>
              <a:buChar char="●"/>
            </a:pPr>
            <a:r>
              <a:rPr lang="en">
                <a:latin typeface="Barlow"/>
                <a:ea typeface="Barlow"/>
                <a:cs typeface="Barlow"/>
                <a:sym typeface="Barlow"/>
              </a:rPr>
              <a:t>Insight</a:t>
            </a:r>
            <a:endParaRPr>
              <a:latin typeface="Barlow"/>
              <a:ea typeface="Barlow"/>
              <a:cs typeface="Barlow"/>
              <a:sym typeface="Barlow"/>
            </a:endParaRPr>
          </a:p>
          <a:p>
            <a:pPr indent="0" lvl="0" marL="0" rtl="0" algn="l">
              <a:spcBef>
                <a:spcPts val="600"/>
              </a:spcBef>
              <a:spcAft>
                <a:spcPts val="0"/>
              </a:spcAft>
              <a:buNone/>
            </a:pPr>
            <a:r>
              <a:t/>
            </a:r>
            <a:endParaRPr>
              <a:latin typeface="Barlow"/>
              <a:ea typeface="Barlow"/>
              <a:cs typeface="Barlow"/>
              <a:sym typeface="Barlow"/>
            </a:endParaRPr>
          </a:p>
          <a:p>
            <a:pPr indent="0" lvl="0" marL="0" rtl="0" algn="l">
              <a:spcBef>
                <a:spcPts val="600"/>
              </a:spcBef>
              <a:spcAft>
                <a:spcPts val="0"/>
              </a:spcAft>
              <a:buNone/>
            </a:pPr>
            <a:r>
              <a:t/>
            </a:r>
            <a:endParaRPr>
              <a:latin typeface="Barlow"/>
              <a:ea typeface="Barlow"/>
              <a:cs typeface="Barlow"/>
              <a:sym typeface="Barlo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34"/>
          <p:cNvSpPr txBox="1"/>
          <p:nvPr>
            <p:ph type="ctrTitle"/>
          </p:nvPr>
        </p:nvSpPr>
        <p:spPr>
          <a:xfrm>
            <a:off x="640350" y="124250"/>
            <a:ext cx="78633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t>Logistic Regression Model</a:t>
            </a:r>
            <a:endParaRPr sz="3600"/>
          </a:p>
        </p:txBody>
      </p:sp>
      <p:sp>
        <p:nvSpPr>
          <p:cNvPr id="840" name="Google Shape;840;p34"/>
          <p:cNvSpPr txBox="1"/>
          <p:nvPr>
            <p:ph idx="1" type="subTitle"/>
          </p:nvPr>
        </p:nvSpPr>
        <p:spPr>
          <a:xfrm>
            <a:off x="1085850" y="3287725"/>
            <a:ext cx="7590900" cy="38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Barlow"/>
                <a:ea typeface="Barlow"/>
                <a:cs typeface="Barlow"/>
                <a:sym typeface="Barlow"/>
              </a:rPr>
              <a:t>Accuracy:</a:t>
            </a:r>
            <a:r>
              <a:rPr lang="en"/>
              <a:t> 73.21%</a:t>
            </a:r>
            <a:endParaRPr/>
          </a:p>
          <a:p>
            <a:pPr indent="0" lvl="0" marL="0" rtl="0" algn="l">
              <a:spcBef>
                <a:spcPts val="0"/>
              </a:spcBef>
              <a:spcAft>
                <a:spcPts val="0"/>
              </a:spcAft>
              <a:buNone/>
            </a:pPr>
            <a:r>
              <a:rPr b="1" lang="en">
                <a:latin typeface="Barlow"/>
                <a:ea typeface="Barlow"/>
                <a:cs typeface="Barlow"/>
                <a:sym typeface="Barlow"/>
              </a:rPr>
              <a:t>Significant variables according Model:</a:t>
            </a:r>
            <a:endParaRPr b="1">
              <a:latin typeface="Barlow"/>
              <a:ea typeface="Barlow"/>
              <a:cs typeface="Barlow"/>
              <a:sym typeface="Barlow"/>
            </a:endParaRPr>
          </a:p>
          <a:p>
            <a:pPr indent="0" lvl="0" marL="0" rtl="0" algn="l">
              <a:spcBef>
                <a:spcPts val="0"/>
              </a:spcBef>
              <a:spcAft>
                <a:spcPts val="0"/>
              </a:spcAft>
              <a:buNone/>
            </a:pPr>
            <a:r>
              <a:rPr lang="en"/>
              <a:t>Age, Price Sensitivity, Flights per Year, Arrival Delay, Gender, Airline Status, Type of Travel, Airline Partners.</a:t>
            </a:r>
            <a:endParaRPr/>
          </a:p>
          <a:p>
            <a:pPr indent="0" lvl="0" marL="0" rtl="0" algn="l">
              <a:spcBef>
                <a:spcPts val="0"/>
              </a:spcBef>
              <a:spcAft>
                <a:spcPts val="0"/>
              </a:spcAft>
              <a:buNone/>
            </a:pPr>
            <a:r>
              <a:t/>
            </a:r>
            <a:endParaRPr/>
          </a:p>
        </p:txBody>
      </p:sp>
      <p:pic>
        <p:nvPicPr>
          <p:cNvPr id="841" name="Google Shape;841;p34"/>
          <p:cNvPicPr preferRelativeResize="0"/>
          <p:nvPr/>
        </p:nvPicPr>
        <p:blipFill>
          <a:blip r:embed="rId3">
            <a:alphaModFix/>
          </a:blip>
          <a:stretch>
            <a:fillRect/>
          </a:stretch>
        </p:blipFill>
        <p:spPr>
          <a:xfrm>
            <a:off x="4687000" y="1708625"/>
            <a:ext cx="3773035" cy="172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35"/>
          <p:cNvSpPr txBox="1"/>
          <p:nvPr>
            <p:ph type="ctrTitle"/>
          </p:nvPr>
        </p:nvSpPr>
        <p:spPr>
          <a:xfrm>
            <a:off x="1085850" y="1736500"/>
            <a:ext cx="46767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Insight &amp; Strategy</a:t>
            </a:r>
            <a:endParaRPr/>
          </a:p>
        </p:txBody>
      </p:sp>
      <p:sp>
        <p:nvSpPr>
          <p:cNvPr id="847" name="Google Shape;847;p35"/>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4</a:t>
            </a:r>
            <a:endParaRPr b="1" sz="3600">
              <a:solidFill>
                <a:schemeClr val="lt1"/>
              </a:solidFill>
              <a:latin typeface="Barlow"/>
              <a:ea typeface="Barlow"/>
              <a:cs typeface="Barlow"/>
              <a:sym typeface="Barlow"/>
            </a:endParaRPr>
          </a:p>
        </p:txBody>
      </p:sp>
      <p:grpSp>
        <p:nvGrpSpPr>
          <p:cNvPr id="848" name="Google Shape;848;p35"/>
          <p:cNvGrpSpPr/>
          <p:nvPr/>
        </p:nvGrpSpPr>
        <p:grpSpPr>
          <a:xfrm>
            <a:off x="5615410" y="1010619"/>
            <a:ext cx="3016793" cy="3395185"/>
            <a:chOff x="2152750" y="190500"/>
            <a:chExt cx="4293756" cy="4762499"/>
          </a:xfrm>
        </p:grpSpPr>
        <p:sp>
          <p:nvSpPr>
            <p:cNvPr id="849" name="Google Shape;849;p35"/>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35"/>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35"/>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35"/>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35"/>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35"/>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35"/>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35"/>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35"/>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8" name="Google Shape;858;p35"/>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35"/>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35"/>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35"/>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2" name="Google Shape;862;p35"/>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35"/>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35"/>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35"/>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35"/>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7" name="Google Shape;867;p35"/>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8" name="Google Shape;868;p35"/>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35"/>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35"/>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35"/>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35"/>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3" name="Google Shape;873;p35"/>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4" name="Google Shape;874;p35"/>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35"/>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6" name="Google Shape;876;p35"/>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7" name="Google Shape;877;p35"/>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35"/>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35"/>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35"/>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1" name="Google Shape;881;p35"/>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35"/>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35"/>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35"/>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35"/>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35"/>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35"/>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35"/>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35"/>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35"/>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35"/>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35"/>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35"/>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35"/>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35"/>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35"/>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35"/>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35"/>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35"/>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35"/>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35"/>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35"/>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35"/>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35"/>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35"/>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35"/>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35"/>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35"/>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35"/>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35"/>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35"/>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35"/>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35"/>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35"/>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35"/>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35"/>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35"/>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35"/>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35"/>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35"/>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35"/>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35"/>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23" name="Google Shape;923;p35"/>
            <p:cNvGrpSpPr/>
            <p:nvPr/>
          </p:nvGrpSpPr>
          <p:grpSpPr>
            <a:xfrm>
              <a:off x="3923682" y="3244965"/>
              <a:ext cx="195764" cy="131404"/>
              <a:chOff x="5733332" y="4102215"/>
              <a:chExt cx="195764" cy="131404"/>
            </a:xfrm>
          </p:grpSpPr>
          <p:sp>
            <p:nvSpPr>
              <p:cNvPr id="924" name="Google Shape;924;p35"/>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35"/>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35"/>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35"/>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35"/>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35"/>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35"/>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35"/>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35"/>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3" name="Google Shape;933;p35"/>
            <p:cNvGrpSpPr/>
            <p:nvPr/>
          </p:nvGrpSpPr>
          <p:grpSpPr>
            <a:xfrm flipH="1">
              <a:off x="3829267" y="2465054"/>
              <a:ext cx="683694" cy="518573"/>
              <a:chOff x="6621095" y="1452181"/>
              <a:chExt cx="330894" cy="250785"/>
            </a:xfrm>
          </p:grpSpPr>
          <p:sp>
            <p:nvSpPr>
              <p:cNvPr id="934" name="Google Shape;934;p3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3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3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3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3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39" name="Google Shape;939;p35"/>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35"/>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35"/>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35"/>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35"/>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35"/>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35"/>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35"/>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35"/>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35"/>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35"/>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35"/>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35"/>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35"/>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35"/>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35"/>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35"/>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35"/>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57" name="Google Shape;957;p35"/>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Services &amp; Customer Perks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36"/>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Services</a:t>
            </a:r>
            <a:endParaRPr/>
          </a:p>
        </p:txBody>
      </p:sp>
      <p:sp>
        <p:nvSpPr>
          <p:cNvPr id="963" name="Google Shape;963;p36"/>
          <p:cNvSpPr txBox="1"/>
          <p:nvPr>
            <p:ph idx="1" type="body"/>
          </p:nvPr>
        </p:nvSpPr>
        <p:spPr>
          <a:xfrm>
            <a:off x="457200" y="1393500"/>
            <a:ext cx="8294100" cy="3587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Barlow"/>
                <a:ea typeface="Barlow"/>
                <a:cs typeface="Barlow"/>
                <a:sym typeface="Barlow"/>
              </a:rPr>
              <a:t>Airport Services:</a:t>
            </a:r>
            <a:endParaRPr b="1">
              <a:latin typeface="Barlow"/>
              <a:ea typeface="Barlow"/>
              <a:cs typeface="Barlow"/>
              <a:sym typeface="Barlow"/>
            </a:endParaRPr>
          </a:p>
          <a:p>
            <a:pPr indent="0" lvl="0" marL="0" rtl="0" algn="l">
              <a:spcBef>
                <a:spcPts val="600"/>
              </a:spcBef>
              <a:spcAft>
                <a:spcPts val="0"/>
              </a:spcAft>
              <a:buNone/>
            </a:pPr>
            <a:r>
              <a:rPr i="1" lang="en" sz="1800">
                <a:solidFill>
                  <a:srgbClr val="000000"/>
                </a:solidFill>
                <a:latin typeface="Barlow"/>
                <a:ea typeface="Barlow"/>
                <a:cs typeface="Barlow"/>
                <a:sym typeface="Barlow"/>
              </a:rPr>
              <a:t>Adding some </a:t>
            </a:r>
            <a:r>
              <a:rPr i="1" lang="en" sz="1800">
                <a:solidFill>
                  <a:srgbClr val="000000"/>
                </a:solidFill>
                <a:latin typeface="Barlow"/>
                <a:ea typeface="Barlow"/>
                <a:cs typeface="Barlow"/>
                <a:sym typeface="Barlow"/>
              </a:rPr>
              <a:t>extra facilities to improve safe and comfortable travel for </a:t>
            </a:r>
            <a:r>
              <a:rPr b="1" i="1" lang="en" sz="1800">
                <a:solidFill>
                  <a:srgbClr val="000000"/>
                </a:solidFill>
                <a:latin typeface="Barlow"/>
                <a:ea typeface="Barlow"/>
                <a:cs typeface="Barlow"/>
                <a:sym typeface="Barlow"/>
              </a:rPr>
              <a:t>senior citizens</a:t>
            </a:r>
            <a:r>
              <a:rPr i="1" lang="en" sz="1800">
                <a:solidFill>
                  <a:srgbClr val="000000"/>
                </a:solidFill>
                <a:latin typeface="Barlow"/>
                <a:ea typeface="Barlow"/>
                <a:cs typeface="Barlow"/>
                <a:sym typeface="Barlow"/>
              </a:rPr>
              <a:t> and assisting them with baggage and boarding the flight. </a:t>
            </a:r>
            <a:endParaRPr i="1" sz="1800">
              <a:solidFill>
                <a:srgbClr val="000000"/>
              </a:solidFill>
              <a:latin typeface="Barlow"/>
              <a:ea typeface="Barlow"/>
              <a:cs typeface="Barlow"/>
              <a:sym typeface="Barlow"/>
            </a:endParaRPr>
          </a:p>
          <a:p>
            <a:pPr indent="0" lvl="0" marL="0" rtl="0" algn="l">
              <a:spcBef>
                <a:spcPts val="600"/>
              </a:spcBef>
              <a:spcAft>
                <a:spcPts val="0"/>
              </a:spcAft>
              <a:buNone/>
            </a:pPr>
            <a:r>
              <a:t/>
            </a:r>
            <a:endParaRPr i="1" sz="1800">
              <a:solidFill>
                <a:srgbClr val="000000"/>
              </a:solidFill>
              <a:latin typeface="Barlow"/>
              <a:ea typeface="Barlow"/>
              <a:cs typeface="Barlow"/>
              <a:sym typeface="Barlow"/>
            </a:endParaRPr>
          </a:p>
          <a:p>
            <a:pPr indent="0" lvl="0" marL="0" rtl="0" algn="l">
              <a:spcBef>
                <a:spcPts val="600"/>
              </a:spcBef>
              <a:spcAft>
                <a:spcPts val="0"/>
              </a:spcAft>
              <a:buNone/>
            </a:pPr>
            <a:r>
              <a:rPr b="1" lang="en" sz="1800">
                <a:solidFill>
                  <a:srgbClr val="000000"/>
                </a:solidFill>
                <a:latin typeface="Barlow"/>
                <a:ea typeface="Barlow"/>
                <a:cs typeface="Barlow"/>
                <a:sym typeface="Barlow"/>
              </a:rPr>
              <a:t>Inflight Services:</a:t>
            </a:r>
            <a:endParaRPr b="1" sz="1800">
              <a:solidFill>
                <a:srgbClr val="000000"/>
              </a:solidFill>
              <a:latin typeface="Barlow"/>
              <a:ea typeface="Barlow"/>
              <a:cs typeface="Barlow"/>
              <a:sym typeface="Barlow"/>
            </a:endParaRPr>
          </a:p>
          <a:p>
            <a:pPr indent="0" lvl="0" marL="0" rtl="0" algn="l">
              <a:spcBef>
                <a:spcPts val="600"/>
              </a:spcBef>
              <a:spcAft>
                <a:spcPts val="0"/>
              </a:spcAft>
              <a:buNone/>
            </a:pPr>
            <a:r>
              <a:rPr i="1" lang="en" sz="1800">
                <a:solidFill>
                  <a:srgbClr val="000000"/>
                </a:solidFill>
                <a:latin typeface="Barlow"/>
                <a:ea typeface="Barlow"/>
                <a:cs typeface="Barlow"/>
                <a:sym typeface="Barlow"/>
              </a:rPr>
              <a:t>Improving or updating the quality of in-flight entertainment systems in all airlines.</a:t>
            </a:r>
            <a:endParaRPr i="1" sz="1800">
              <a:solidFill>
                <a:srgbClr val="000000"/>
              </a:solidFill>
              <a:latin typeface="Barlow"/>
              <a:ea typeface="Barlow"/>
              <a:cs typeface="Barlow"/>
              <a:sym typeface="Barlow"/>
            </a:endParaRPr>
          </a:p>
          <a:p>
            <a:pPr indent="0" lvl="0" marL="0" rtl="0" algn="l">
              <a:spcBef>
                <a:spcPts val="600"/>
              </a:spcBef>
              <a:spcAft>
                <a:spcPts val="0"/>
              </a:spcAft>
              <a:buNone/>
            </a:pPr>
            <a:r>
              <a:t/>
            </a:r>
            <a:endParaRPr i="1" sz="1800">
              <a:solidFill>
                <a:srgbClr val="000000"/>
              </a:solidFill>
              <a:latin typeface="Barlow"/>
              <a:ea typeface="Barlow"/>
              <a:cs typeface="Barlow"/>
              <a:sym typeface="Barlow"/>
            </a:endParaRPr>
          </a:p>
          <a:p>
            <a:pPr indent="0" lvl="0" marL="0" rtl="0" algn="just">
              <a:lnSpc>
                <a:spcPct val="115000"/>
              </a:lnSpc>
              <a:spcBef>
                <a:spcPts val="0"/>
              </a:spcBef>
              <a:spcAft>
                <a:spcPts val="0"/>
              </a:spcAft>
              <a:buNone/>
            </a:pPr>
            <a:r>
              <a:rPr b="1" lang="en" sz="1800">
                <a:solidFill>
                  <a:srgbClr val="000000"/>
                </a:solidFill>
                <a:latin typeface="Barlow"/>
                <a:ea typeface="Barlow"/>
                <a:cs typeface="Barlow"/>
                <a:sym typeface="Barlow"/>
              </a:rPr>
              <a:t>Airline Services:</a:t>
            </a:r>
            <a:endParaRPr b="1" sz="1800">
              <a:solidFill>
                <a:srgbClr val="000000"/>
              </a:solidFill>
              <a:latin typeface="Barlow"/>
              <a:ea typeface="Barlow"/>
              <a:cs typeface="Barlow"/>
              <a:sym typeface="Barlow"/>
            </a:endParaRPr>
          </a:p>
          <a:p>
            <a:pPr indent="0" lvl="0" marL="0" rtl="0" algn="just">
              <a:lnSpc>
                <a:spcPct val="115000"/>
              </a:lnSpc>
              <a:spcBef>
                <a:spcPts val="0"/>
              </a:spcBef>
              <a:spcAft>
                <a:spcPts val="0"/>
              </a:spcAft>
              <a:buNone/>
            </a:pPr>
            <a:r>
              <a:rPr lang="en" sz="1800">
                <a:solidFill>
                  <a:srgbClr val="000000"/>
                </a:solidFill>
                <a:latin typeface="Barlow"/>
                <a:ea typeface="Barlow"/>
                <a:cs typeface="Barlow"/>
                <a:sym typeface="Barlow"/>
              </a:rPr>
              <a:t>Improving the standard of services in the blue status airlines may lead to an increase in the satisfaction.</a:t>
            </a:r>
            <a:endParaRPr b="1" sz="1800">
              <a:solidFill>
                <a:srgbClr val="000000"/>
              </a:solidFill>
              <a:latin typeface="Barlow"/>
              <a:ea typeface="Barlow"/>
              <a:cs typeface="Barlow"/>
              <a:sym typeface="Barlow"/>
            </a:endParaRPr>
          </a:p>
          <a:p>
            <a:pPr indent="0" lvl="0" marL="0" rtl="0" algn="just">
              <a:lnSpc>
                <a:spcPct val="115000"/>
              </a:lnSpc>
              <a:spcBef>
                <a:spcPts val="0"/>
              </a:spcBef>
              <a:spcAft>
                <a:spcPts val="0"/>
              </a:spcAft>
              <a:buNone/>
            </a:pPr>
            <a:r>
              <a:t/>
            </a:r>
            <a:endParaRPr sz="1800">
              <a:solidFill>
                <a:srgbClr val="000000"/>
              </a:solidFill>
              <a:latin typeface="Barlow"/>
              <a:ea typeface="Barlow"/>
              <a:cs typeface="Barlow"/>
              <a:sym typeface="Barl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37"/>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Customer Perks</a:t>
            </a:r>
            <a:endParaRPr/>
          </a:p>
        </p:txBody>
      </p:sp>
      <p:sp>
        <p:nvSpPr>
          <p:cNvPr id="969" name="Google Shape;969;p37"/>
          <p:cNvSpPr txBox="1"/>
          <p:nvPr>
            <p:ph idx="1" type="body"/>
          </p:nvPr>
        </p:nvSpPr>
        <p:spPr>
          <a:xfrm>
            <a:off x="457200" y="1350300"/>
            <a:ext cx="8294100" cy="3587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i="1" sz="1800">
              <a:solidFill>
                <a:srgbClr val="000000"/>
              </a:solidFill>
              <a:latin typeface="Barlow"/>
              <a:ea typeface="Barlow"/>
              <a:cs typeface="Barlow"/>
              <a:sym typeface="Barlow"/>
            </a:endParaRPr>
          </a:p>
          <a:p>
            <a:pPr indent="0" lvl="0" marL="0" rtl="0" algn="just">
              <a:lnSpc>
                <a:spcPct val="115000"/>
              </a:lnSpc>
              <a:spcBef>
                <a:spcPts val="0"/>
              </a:spcBef>
              <a:spcAft>
                <a:spcPts val="0"/>
              </a:spcAft>
              <a:buNone/>
            </a:pPr>
            <a:r>
              <a:rPr b="1" lang="en" sz="1800">
                <a:solidFill>
                  <a:srgbClr val="000000"/>
                </a:solidFill>
                <a:latin typeface="Barlow"/>
                <a:ea typeface="Barlow"/>
                <a:cs typeface="Barlow"/>
                <a:sym typeface="Barlow"/>
              </a:rPr>
              <a:t>Type of Travel:</a:t>
            </a:r>
            <a:endParaRPr b="1" sz="1800">
              <a:solidFill>
                <a:srgbClr val="000000"/>
              </a:solidFill>
              <a:latin typeface="Barlow"/>
              <a:ea typeface="Barlow"/>
              <a:cs typeface="Barlow"/>
              <a:sym typeface="Barlow"/>
            </a:endParaRPr>
          </a:p>
          <a:p>
            <a:pPr indent="0" lvl="0" marL="0" rtl="0" algn="just">
              <a:lnSpc>
                <a:spcPct val="115000"/>
              </a:lnSpc>
              <a:spcBef>
                <a:spcPts val="0"/>
              </a:spcBef>
              <a:spcAft>
                <a:spcPts val="0"/>
              </a:spcAft>
              <a:buNone/>
            </a:pPr>
            <a:r>
              <a:rPr lang="en" sz="1800">
                <a:solidFill>
                  <a:srgbClr val="000000"/>
                </a:solidFill>
                <a:latin typeface="Barlow"/>
                <a:ea typeface="Barlow"/>
                <a:cs typeface="Barlow"/>
                <a:sym typeface="Barlow"/>
              </a:rPr>
              <a:t>Introducing promotional offers to customers on personal travel.</a:t>
            </a:r>
            <a:endParaRPr sz="1800">
              <a:solidFill>
                <a:srgbClr val="000000"/>
              </a:solidFill>
              <a:latin typeface="Barlow"/>
              <a:ea typeface="Barlow"/>
              <a:cs typeface="Barlow"/>
              <a:sym typeface="Barlow"/>
            </a:endParaRPr>
          </a:p>
          <a:p>
            <a:pPr indent="0" lvl="0" marL="0" rtl="0" algn="just">
              <a:lnSpc>
                <a:spcPct val="115000"/>
              </a:lnSpc>
              <a:spcBef>
                <a:spcPts val="0"/>
              </a:spcBef>
              <a:spcAft>
                <a:spcPts val="0"/>
              </a:spcAft>
              <a:buNone/>
            </a:pPr>
            <a:r>
              <a:t/>
            </a:r>
            <a:endParaRPr sz="1800">
              <a:solidFill>
                <a:srgbClr val="000000"/>
              </a:solidFill>
              <a:latin typeface="Barlow"/>
              <a:ea typeface="Barlow"/>
              <a:cs typeface="Barlow"/>
              <a:sym typeface="Barlow"/>
            </a:endParaRPr>
          </a:p>
          <a:p>
            <a:pPr indent="0" lvl="0" marL="0" rtl="0" algn="just">
              <a:lnSpc>
                <a:spcPct val="115000"/>
              </a:lnSpc>
              <a:spcBef>
                <a:spcPts val="0"/>
              </a:spcBef>
              <a:spcAft>
                <a:spcPts val="0"/>
              </a:spcAft>
              <a:buNone/>
            </a:pPr>
            <a:r>
              <a:rPr b="1" lang="en" sz="1800">
                <a:solidFill>
                  <a:srgbClr val="000000"/>
                </a:solidFill>
                <a:latin typeface="Barlow"/>
                <a:ea typeface="Barlow"/>
                <a:cs typeface="Barlow"/>
                <a:sym typeface="Barlow"/>
              </a:rPr>
              <a:t>Flight Delays:</a:t>
            </a:r>
            <a:endParaRPr b="1" sz="1800">
              <a:solidFill>
                <a:srgbClr val="000000"/>
              </a:solidFill>
              <a:latin typeface="Barlow"/>
              <a:ea typeface="Barlow"/>
              <a:cs typeface="Barlow"/>
              <a:sym typeface="Barlow"/>
            </a:endParaRPr>
          </a:p>
          <a:p>
            <a:pPr indent="0" lvl="0" marL="0" rtl="0" algn="just">
              <a:lnSpc>
                <a:spcPct val="115000"/>
              </a:lnSpc>
              <a:spcBef>
                <a:spcPts val="0"/>
              </a:spcBef>
              <a:spcAft>
                <a:spcPts val="0"/>
              </a:spcAft>
              <a:buNone/>
            </a:pPr>
            <a:r>
              <a:rPr lang="en" sz="1800">
                <a:solidFill>
                  <a:srgbClr val="000000"/>
                </a:solidFill>
                <a:latin typeface="Barlow"/>
                <a:ea typeface="Barlow"/>
                <a:cs typeface="Barlow"/>
                <a:sym typeface="Barlow"/>
              </a:rPr>
              <a:t>In case of flight cancellation or long delays, airlines should provide appropriate compensation such as </a:t>
            </a:r>
            <a:r>
              <a:rPr lang="en" sz="1800">
                <a:solidFill>
                  <a:srgbClr val="000000"/>
                </a:solidFill>
                <a:latin typeface="Barlow"/>
                <a:ea typeface="Barlow"/>
                <a:cs typeface="Barlow"/>
                <a:sym typeface="Barlow"/>
              </a:rPr>
              <a:t>accommodation</a:t>
            </a:r>
            <a:r>
              <a:rPr lang="en" sz="1800">
                <a:solidFill>
                  <a:srgbClr val="000000"/>
                </a:solidFill>
                <a:latin typeface="Barlow"/>
                <a:ea typeface="Barlow"/>
                <a:cs typeface="Barlow"/>
                <a:sym typeface="Barlow"/>
              </a:rPr>
              <a:t>, rescheduling etc.</a:t>
            </a:r>
            <a:endParaRPr sz="1800">
              <a:solidFill>
                <a:srgbClr val="000000"/>
              </a:solidFill>
              <a:latin typeface="Barlow"/>
              <a:ea typeface="Barlow"/>
              <a:cs typeface="Barlow"/>
              <a:sym typeface="Barlow"/>
            </a:endParaRPr>
          </a:p>
          <a:p>
            <a:pPr indent="0" lvl="0" marL="0" rtl="0" algn="just">
              <a:lnSpc>
                <a:spcPct val="115000"/>
              </a:lnSpc>
              <a:spcBef>
                <a:spcPts val="0"/>
              </a:spcBef>
              <a:spcAft>
                <a:spcPts val="0"/>
              </a:spcAft>
              <a:buNone/>
            </a:pPr>
            <a:r>
              <a:t/>
            </a:r>
            <a:endParaRPr b="1" sz="1800">
              <a:solidFill>
                <a:srgbClr val="000000"/>
              </a:solidFill>
              <a:latin typeface="Barlow"/>
              <a:ea typeface="Barlow"/>
              <a:cs typeface="Barlow"/>
              <a:sym typeface="Barlow"/>
            </a:endParaRPr>
          </a:p>
          <a:p>
            <a:pPr indent="0" lvl="0" marL="0" rtl="0" algn="just">
              <a:lnSpc>
                <a:spcPct val="115000"/>
              </a:lnSpc>
              <a:spcBef>
                <a:spcPts val="0"/>
              </a:spcBef>
              <a:spcAft>
                <a:spcPts val="0"/>
              </a:spcAft>
              <a:buNone/>
            </a:pPr>
            <a:r>
              <a:t/>
            </a:r>
            <a:endParaRPr sz="1800">
              <a:solidFill>
                <a:srgbClr val="000000"/>
              </a:solidFill>
              <a:latin typeface="Barlow"/>
              <a:ea typeface="Barlow"/>
              <a:cs typeface="Barlow"/>
              <a:sym typeface="Barlow"/>
            </a:endParaRPr>
          </a:p>
          <a:p>
            <a:pPr indent="0" lvl="0" marL="0" rtl="0" algn="just">
              <a:lnSpc>
                <a:spcPct val="115000"/>
              </a:lnSpc>
              <a:spcBef>
                <a:spcPts val="0"/>
              </a:spcBef>
              <a:spcAft>
                <a:spcPts val="0"/>
              </a:spcAft>
              <a:buNone/>
            </a:pPr>
            <a:r>
              <a:t/>
            </a:r>
            <a:endParaRPr b="1" sz="1800">
              <a:solidFill>
                <a:srgbClr val="000000"/>
              </a:solidFill>
              <a:latin typeface="Barlow"/>
              <a:ea typeface="Barlow"/>
              <a:cs typeface="Barlow"/>
              <a:sym typeface="Barlow"/>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3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975" name="Google Shape;975;p38"/>
          <p:cNvGrpSpPr/>
          <p:nvPr/>
        </p:nvGrpSpPr>
        <p:grpSpPr>
          <a:xfrm>
            <a:off x="5410301" y="719490"/>
            <a:ext cx="3356124" cy="3829046"/>
            <a:chOff x="2602525" y="317054"/>
            <a:chExt cx="4174283" cy="4762495"/>
          </a:xfrm>
        </p:grpSpPr>
        <p:sp>
          <p:nvSpPr>
            <p:cNvPr id="976" name="Google Shape;976;p38"/>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38"/>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38"/>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38"/>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38"/>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38"/>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38"/>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38"/>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38"/>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38"/>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38"/>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38"/>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38"/>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38"/>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38"/>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38"/>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38"/>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38"/>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38"/>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38"/>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38"/>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38"/>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38"/>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38"/>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38"/>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38"/>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38"/>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38"/>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38"/>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38"/>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38"/>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38"/>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38"/>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38"/>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38"/>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38"/>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38"/>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38"/>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38"/>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5" name="Google Shape;1015;p38"/>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38"/>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38"/>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38"/>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38"/>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38"/>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38"/>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38"/>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38"/>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38"/>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38"/>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38"/>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38"/>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38"/>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38"/>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38"/>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1" name="Google Shape;1031;p38"/>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38"/>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33" name="Google Shape;1033;p38"/>
            <p:cNvGrpSpPr/>
            <p:nvPr/>
          </p:nvGrpSpPr>
          <p:grpSpPr>
            <a:xfrm>
              <a:off x="2941619" y="3895613"/>
              <a:ext cx="483621" cy="510995"/>
              <a:chOff x="4345944" y="4626313"/>
              <a:chExt cx="483621" cy="510995"/>
            </a:xfrm>
          </p:grpSpPr>
          <p:grpSp>
            <p:nvGrpSpPr>
              <p:cNvPr id="1034" name="Google Shape;1034;p38"/>
              <p:cNvGrpSpPr/>
              <p:nvPr/>
            </p:nvGrpSpPr>
            <p:grpSpPr>
              <a:xfrm>
                <a:off x="4345944" y="4852987"/>
                <a:ext cx="474200" cy="284321"/>
                <a:chOff x="4345944" y="4852987"/>
                <a:chExt cx="474200" cy="284321"/>
              </a:xfrm>
            </p:grpSpPr>
            <p:sp>
              <p:nvSpPr>
                <p:cNvPr id="1035" name="Google Shape;1035;p38"/>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38"/>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38"/>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38" name="Google Shape;1038;p38"/>
                <p:cNvGrpSpPr/>
                <p:nvPr/>
              </p:nvGrpSpPr>
              <p:grpSpPr>
                <a:xfrm>
                  <a:off x="4457040" y="4985575"/>
                  <a:ext cx="133724" cy="77247"/>
                  <a:chOff x="4457040" y="4985575"/>
                  <a:chExt cx="133724" cy="77247"/>
                </a:xfrm>
              </p:grpSpPr>
              <p:sp>
                <p:nvSpPr>
                  <p:cNvPr id="1039" name="Google Shape;1039;p38"/>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38"/>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1" name="Google Shape;1041;p38"/>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38"/>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38"/>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38"/>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38"/>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38"/>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38"/>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8" name="Google Shape;1048;p38"/>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38"/>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38"/>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38"/>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38"/>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38"/>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38"/>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5" name="Google Shape;1055;p38"/>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38"/>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38"/>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38"/>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9" name="Google Shape;1059;p38"/>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38"/>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38"/>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38"/>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3" name="Google Shape;1063;p38"/>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4" name="Google Shape;1064;p38"/>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38"/>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38"/>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38"/>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38"/>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38"/>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38"/>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1" name="Google Shape;1071;p38"/>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2" name="Google Shape;1072;p38"/>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38"/>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38"/>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5" name="Google Shape;1075;p38"/>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6" name="Google Shape;1076;p38"/>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38"/>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38"/>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9" name="Google Shape;1079;p38"/>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0" name="Google Shape;1080;p38"/>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1" name="Google Shape;1081;p38"/>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38"/>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3" name="Google Shape;1083;p38"/>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4" name="Google Shape;1084;p38"/>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38"/>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38"/>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38"/>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8" name="Google Shape;1088;p38"/>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38"/>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38"/>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38"/>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2" name="Google Shape;1092;p38"/>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38"/>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38"/>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5" name="Google Shape;1095;p38"/>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6" name="Google Shape;1096;p38"/>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38"/>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38"/>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9" name="Google Shape;1099;p38"/>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0" name="Google Shape;1100;p38"/>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38"/>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38"/>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3" name="Google Shape;1103;p38"/>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38"/>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05" name="Google Shape;1105;p38"/>
              <p:cNvGrpSpPr/>
              <p:nvPr/>
            </p:nvGrpSpPr>
            <p:grpSpPr>
              <a:xfrm>
                <a:off x="4543079" y="4626313"/>
                <a:ext cx="286486" cy="386884"/>
                <a:chOff x="4543079" y="4626313"/>
                <a:chExt cx="286486" cy="386884"/>
              </a:xfrm>
            </p:grpSpPr>
            <p:grpSp>
              <p:nvGrpSpPr>
                <p:cNvPr id="1106" name="Google Shape;1106;p38"/>
                <p:cNvGrpSpPr/>
                <p:nvPr/>
              </p:nvGrpSpPr>
              <p:grpSpPr>
                <a:xfrm>
                  <a:off x="4543079" y="4626313"/>
                  <a:ext cx="286486" cy="386884"/>
                  <a:chOff x="4543079" y="4626313"/>
                  <a:chExt cx="286486" cy="386884"/>
                </a:xfrm>
              </p:grpSpPr>
              <p:sp>
                <p:nvSpPr>
                  <p:cNvPr id="1107" name="Google Shape;1107;p38"/>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38"/>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9" name="Google Shape;1109;p38"/>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0" name="Google Shape;1110;p38"/>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1" name="Google Shape;1111;p38"/>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12" name="Google Shape;1112;p38"/>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3" name="Google Shape;1113;p38"/>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4" name="Google Shape;1114;p38"/>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115" name="Google Shape;1115;p38"/>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38"/>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38"/>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38"/>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9" name="Google Shape;1119;p38"/>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38"/>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21" name="Google Shape;1121;p38"/>
          <p:cNvSpPr txBox="1"/>
          <p:nvPr>
            <p:ph idx="4294967295" type="ctrTitle"/>
          </p:nvPr>
        </p:nvSpPr>
        <p:spPr>
          <a:xfrm>
            <a:off x="685800" y="1202438"/>
            <a:ext cx="43437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t>THANKS!</a:t>
            </a:r>
            <a:endParaRPr sz="7200"/>
          </a:p>
        </p:txBody>
      </p:sp>
      <p:sp>
        <p:nvSpPr>
          <p:cNvPr id="1122" name="Google Shape;1122;p38"/>
          <p:cNvSpPr txBox="1"/>
          <p:nvPr>
            <p:ph idx="4294967295" type="subTitle"/>
          </p:nvPr>
        </p:nvSpPr>
        <p:spPr>
          <a:xfrm>
            <a:off x="685800" y="2021059"/>
            <a:ext cx="4343700" cy="192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3600">
                <a:solidFill>
                  <a:schemeClr val="accent1"/>
                </a:solidFill>
                <a:latin typeface="Barlow"/>
                <a:ea typeface="Barlow"/>
                <a:cs typeface="Barlow"/>
                <a:sym typeface="Barlow"/>
              </a:rPr>
              <a:t>Any questions?</a:t>
            </a:r>
            <a:endParaRPr b="1" sz="3600">
              <a:solidFill>
                <a:schemeClr val="accent1"/>
              </a:solidFill>
              <a:latin typeface="Barlow"/>
              <a:ea typeface="Barlow"/>
              <a:cs typeface="Barlow"/>
              <a:sym typeface="Barlow"/>
            </a:endParaRPr>
          </a:p>
          <a:p>
            <a:pPr indent="0" lvl="0" marL="457200" rtl="0" algn="l">
              <a:spcBef>
                <a:spcPts val="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7"/>
          <p:cNvSpPr txBox="1"/>
          <p:nvPr>
            <p:ph type="title"/>
          </p:nvPr>
        </p:nvSpPr>
        <p:spPr>
          <a:xfrm>
            <a:off x="457200" y="605600"/>
            <a:ext cx="5640900" cy="598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Overview</a:t>
            </a:r>
            <a:endParaRPr/>
          </a:p>
        </p:txBody>
      </p:sp>
      <p:sp>
        <p:nvSpPr>
          <p:cNvPr id="373" name="Google Shape;373;p17"/>
          <p:cNvSpPr txBox="1"/>
          <p:nvPr>
            <p:ph idx="1" type="body"/>
          </p:nvPr>
        </p:nvSpPr>
        <p:spPr>
          <a:xfrm>
            <a:off x="457200" y="1799450"/>
            <a:ext cx="7520100" cy="28371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Font typeface="Barlow"/>
              <a:buChar char="▸"/>
            </a:pPr>
            <a:r>
              <a:rPr lang="en">
                <a:latin typeface="Barlow"/>
                <a:ea typeface="Barlow"/>
                <a:cs typeface="Barlow"/>
                <a:sym typeface="Barlow"/>
              </a:rPr>
              <a:t>Our goal is reduce customer churn for Southeast Airlines and its regional partners</a:t>
            </a:r>
            <a:endParaRPr>
              <a:latin typeface="Barlow"/>
              <a:ea typeface="Barlow"/>
              <a:cs typeface="Barlow"/>
              <a:sym typeface="Barlow"/>
            </a:endParaRPr>
          </a:p>
          <a:p>
            <a:pPr indent="-342900" lvl="0" marL="457200" rtl="0" algn="l">
              <a:spcBef>
                <a:spcPts val="1000"/>
              </a:spcBef>
              <a:spcAft>
                <a:spcPts val="0"/>
              </a:spcAft>
              <a:buSzPts val="1800"/>
              <a:buFont typeface="Barlow"/>
              <a:buChar char="▸"/>
            </a:pPr>
            <a:r>
              <a:rPr lang="en">
                <a:latin typeface="Barlow"/>
                <a:ea typeface="Barlow"/>
                <a:cs typeface="Barlow"/>
                <a:sym typeface="Barlow"/>
              </a:rPr>
              <a:t>Avoid the loss of customers, instead of minimizing loss</a:t>
            </a:r>
            <a:endParaRPr>
              <a:latin typeface="Barlow"/>
              <a:ea typeface="Barlow"/>
              <a:cs typeface="Barlow"/>
              <a:sym typeface="Barlow"/>
            </a:endParaRPr>
          </a:p>
          <a:p>
            <a:pPr indent="-342900" lvl="0" marL="457200" rtl="0" algn="l">
              <a:spcBef>
                <a:spcPts val="1000"/>
              </a:spcBef>
              <a:spcAft>
                <a:spcPts val="0"/>
              </a:spcAft>
              <a:buSzPts val="1800"/>
              <a:buFont typeface="Barlow"/>
              <a:buChar char="▸"/>
            </a:pPr>
            <a:r>
              <a:rPr lang="en">
                <a:latin typeface="Barlow"/>
                <a:ea typeface="Barlow"/>
                <a:cs typeface="Barlow"/>
                <a:sym typeface="Barlow"/>
              </a:rPr>
              <a:t>Shift in focus from “Loyalty” to “Net Promoter Score”</a:t>
            </a:r>
            <a:endParaRPr>
              <a:latin typeface="Barlow"/>
              <a:ea typeface="Barlow"/>
              <a:cs typeface="Barlow"/>
              <a:sym typeface="Barlow"/>
            </a:endParaRPr>
          </a:p>
          <a:p>
            <a:pPr indent="-342900" lvl="0" marL="457200" rtl="0" algn="l">
              <a:spcBef>
                <a:spcPts val="1000"/>
              </a:spcBef>
              <a:spcAft>
                <a:spcPts val="0"/>
              </a:spcAft>
              <a:buSzPts val="1800"/>
              <a:buFont typeface="Barlow"/>
              <a:buChar char="▸"/>
            </a:pPr>
            <a:r>
              <a:rPr lang="en">
                <a:latin typeface="Barlow"/>
                <a:ea typeface="Barlow"/>
                <a:cs typeface="Barlow"/>
                <a:sym typeface="Barlow"/>
              </a:rPr>
              <a:t>Identify some critical metrics for our evaluation</a:t>
            </a:r>
            <a:endParaRPr>
              <a:latin typeface="Barlow"/>
              <a:ea typeface="Barlow"/>
              <a:cs typeface="Barlow"/>
              <a:sym typeface="Barlow"/>
            </a:endParaRPr>
          </a:p>
          <a:p>
            <a:pPr indent="0" lvl="0" marL="0" rtl="0" algn="l">
              <a:spcBef>
                <a:spcPts val="1000"/>
              </a:spcBef>
              <a:spcAft>
                <a:spcPts val="0"/>
              </a:spcAft>
              <a:buNone/>
            </a:pPr>
            <a:r>
              <a:t/>
            </a:r>
            <a:endParaRPr>
              <a:latin typeface="Barlow"/>
              <a:ea typeface="Barlow"/>
              <a:cs typeface="Barlow"/>
              <a:sym typeface="Barlow"/>
            </a:endParaRPr>
          </a:p>
        </p:txBody>
      </p:sp>
      <p:sp>
        <p:nvSpPr>
          <p:cNvPr id="374" name="Google Shape;374;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75" name="Google Shape;375;p17"/>
          <p:cNvGrpSpPr/>
          <p:nvPr/>
        </p:nvGrpSpPr>
        <p:grpSpPr>
          <a:xfrm>
            <a:off x="7244334" y="3169208"/>
            <a:ext cx="1661763" cy="1760820"/>
            <a:chOff x="2183550" y="65875"/>
            <a:chExt cx="4483981" cy="4807045"/>
          </a:xfrm>
        </p:grpSpPr>
        <p:sp>
          <p:nvSpPr>
            <p:cNvPr id="376" name="Google Shape;376;p17"/>
            <p:cNvSpPr/>
            <p:nvPr/>
          </p:nvSpPr>
          <p:spPr>
            <a:xfrm>
              <a:off x="3889897" y="3280283"/>
              <a:ext cx="998038" cy="577710"/>
            </a:xfrm>
            <a:custGeom>
              <a:rect b="b" l="l" r="r" t="t"/>
              <a:pathLst>
                <a:path extrusionOk="0" h="577710" w="998038">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7"/>
            <p:cNvSpPr/>
            <p:nvPr/>
          </p:nvSpPr>
          <p:spPr>
            <a:xfrm>
              <a:off x="2372415" y="3694995"/>
              <a:ext cx="1795739" cy="1039558"/>
            </a:xfrm>
            <a:custGeom>
              <a:rect b="b" l="l" r="r" t="t"/>
              <a:pathLst>
                <a:path extrusionOk="0" h="1039558" w="1795739">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7"/>
            <p:cNvSpPr/>
            <p:nvPr/>
          </p:nvSpPr>
          <p:spPr>
            <a:xfrm>
              <a:off x="3921527" y="3261804"/>
              <a:ext cx="998857" cy="577329"/>
            </a:xfrm>
            <a:custGeom>
              <a:rect b="b" l="l" r="r" t="t"/>
              <a:pathLst>
                <a:path extrusionOk="0" h="577329" w="998857">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7"/>
            <p:cNvSpPr/>
            <p:nvPr/>
          </p:nvSpPr>
          <p:spPr>
            <a:xfrm>
              <a:off x="3922039" y="3231825"/>
              <a:ext cx="998054" cy="577388"/>
            </a:xfrm>
            <a:custGeom>
              <a:rect b="b" l="l" r="r" t="t"/>
              <a:pathLst>
                <a:path extrusionOk="0" h="577388" w="998054">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7"/>
            <p:cNvSpPr/>
            <p:nvPr/>
          </p:nvSpPr>
          <p:spPr>
            <a:xfrm>
              <a:off x="4231770" y="3400376"/>
              <a:ext cx="378145" cy="218912"/>
            </a:xfrm>
            <a:custGeom>
              <a:rect b="b" l="l" r="r" t="t"/>
              <a:pathLst>
                <a:path extrusionOk="0" h="218912" w="378145">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7"/>
            <p:cNvSpPr/>
            <p:nvPr/>
          </p:nvSpPr>
          <p:spPr>
            <a:xfrm>
              <a:off x="4231502" y="3348848"/>
              <a:ext cx="378432" cy="218803"/>
            </a:xfrm>
            <a:custGeom>
              <a:rect b="b" l="l" r="r" t="t"/>
              <a:pathLst>
                <a:path extrusionOk="0" h="218803" w="378432">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7"/>
            <p:cNvSpPr/>
            <p:nvPr/>
          </p:nvSpPr>
          <p:spPr>
            <a:xfrm>
              <a:off x="3409843" y="2513133"/>
              <a:ext cx="2024410" cy="945165"/>
            </a:xfrm>
            <a:custGeom>
              <a:rect b="b" l="l" r="r" t="t"/>
              <a:pathLst>
                <a:path extrusionOk="0" h="945165" w="2024410">
                  <a:moveTo>
                    <a:pt x="1010828" y="945166"/>
                  </a:moveTo>
                  <a:lnTo>
                    <a:pt x="0" y="38005"/>
                  </a:lnTo>
                  <a:lnTo>
                    <a:pt x="2024411" y="0"/>
                  </a:lnTo>
                  <a:lnTo>
                    <a:pt x="1010828" y="945166"/>
                  </a:ln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7"/>
            <p:cNvSpPr/>
            <p:nvPr/>
          </p:nvSpPr>
          <p:spPr>
            <a:xfrm>
              <a:off x="2963426" y="65875"/>
              <a:ext cx="2875158" cy="2882646"/>
            </a:xfrm>
            <a:custGeom>
              <a:rect b="b" l="l" r="r" t="t"/>
              <a:pathLst>
                <a:path extrusionOk="0" h="2882646" w="2875158">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7"/>
            <p:cNvSpPr/>
            <p:nvPr/>
          </p:nvSpPr>
          <p:spPr>
            <a:xfrm>
              <a:off x="2986102" y="165506"/>
              <a:ext cx="2752826" cy="2463451"/>
            </a:xfrm>
            <a:custGeom>
              <a:rect b="b" l="l" r="r" t="t"/>
              <a:pathLst>
                <a:path extrusionOk="0" h="2463451" w="2752826">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7"/>
            <p:cNvSpPr/>
            <p:nvPr/>
          </p:nvSpPr>
          <p:spPr>
            <a:xfrm>
              <a:off x="2963026" y="773963"/>
              <a:ext cx="2815611" cy="2175092"/>
            </a:xfrm>
            <a:custGeom>
              <a:rect b="b" l="l" r="r" t="t"/>
              <a:pathLst>
                <a:path extrusionOk="0" h="2175092" w="2815611">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7"/>
            <p:cNvSpPr/>
            <p:nvPr/>
          </p:nvSpPr>
          <p:spPr>
            <a:xfrm>
              <a:off x="2183550" y="4458424"/>
              <a:ext cx="644687" cy="369950"/>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7"/>
            <p:cNvSpPr/>
            <p:nvPr/>
          </p:nvSpPr>
          <p:spPr>
            <a:xfrm>
              <a:off x="2233331" y="4282211"/>
              <a:ext cx="427701" cy="247554"/>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7"/>
            <p:cNvSpPr/>
            <p:nvPr/>
          </p:nvSpPr>
          <p:spPr>
            <a:xfrm>
              <a:off x="2233331" y="4405941"/>
              <a:ext cx="213850" cy="371379"/>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7"/>
            <p:cNvSpPr/>
            <p:nvPr/>
          </p:nvSpPr>
          <p:spPr>
            <a:xfrm>
              <a:off x="2447182" y="4405941"/>
              <a:ext cx="213850" cy="371379"/>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7"/>
            <p:cNvSpPr/>
            <p:nvPr/>
          </p:nvSpPr>
          <p:spPr>
            <a:xfrm>
              <a:off x="2726476" y="4553957"/>
              <a:ext cx="159649" cy="89989"/>
            </a:xfrm>
            <a:custGeom>
              <a:rect b="b" l="l" r="r" t="t"/>
              <a:pathLst>
                <a:path extrusionOk="0" h="89989" w="159649">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7"/>
            <p:cNvSpPr/>
            <p:nvPr/>
          </p:nvSpPr>
          <p:spPr>
            <a:xfrm>
              <a:off x="2729149" y="4569009"/>
              <a:ext cx="157010" cy="75128"/>
            </a:xfrm>
            <a:custGeom>
              <a:rect b="b" l="l" r="r" t="t"/>
              <a:pathLst>
                <a:path extrusionOk="0" h="75128" w="15701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7"/>
            <p:cNvSpPr/>
            <p:nvPr/>
          </p:nvSpPr>
          <p:spPr>
            <a:xfrm>
              <a:off x="2596621" y="4484615"/>
              <a:ext cx="159662" cy="89989"/>
            </a:xfrm>
            <a:custGeom>
              <a:rect b="b" l="l" r="r" t="t"/>
              <a:pathLst>
                <a:path extrusionOk="0" h="89989" w="159662">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7"/>
            <p:cNvSpPr/>
            <p:nvPr/>
          </p:nvSpPr>
          <p:spPr>
            <a:xfrm>
              <a:off x="2599186" y="4499667"/>
              <a:ext cx="157105" cy="75128"/>
            </a:xfrm>
            <a:custGeom>
              <a:rect b="b" l="l" r="r" t="t"/>
              <a:pathLst>
                <a:path extrusionOk="0" h="75128" w="157105">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7"/>
            <p:cNvSpPr/>
            <p:nvPr/>
          </p:nvSpPr>
          <p:spPr>
            <a:xfrm>
              <a:off x="2302147" y="4142110"/>
              <a:ext cx="514696" cy="443940"/>
            </a:xfrm>
            <a:custGeom>
              <a:rect b="b" l="l" r="r" t="t"/>
              <a:pathLst>
                <a:path extrusionOk="0" h="443940" w="514696">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7"/>
            <p:cNvSpPr/>
            <p:nvPr/>
          </p:nvSpPr>
          <p:spPr>
            <a:xfrm>
              <a:off x="2258507" y="4054849"/>
              <a:ext cx="110678" cy="194691"/>
            </a:xfrm>
            <a:custGeom>
              <a:rect b="b" l="l" r="r" t="t"/>
              <a:pathLst>
                <a:path extrusionOk="0" h="194691" w="110678">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7"/>
            <p:cNvSpPr/>
            <p:nvPr/>
          </p:nvSpPr>
          <p:spPr>
            <a:xfrm>
              <a:off x="2250051" y="3940511"/>
              <a:ext cx="73912" cy="142900"/>
            </a:xfrm>
            <a:custGeom>
              <a:rect b="b" l="l" r="r" t="t"/>
              <a:pathLst>
                <a:path extrusionOk="0" h="142900" w="73912">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7"/>
            <p:cNvSpPr/>
            <p:nvPr/>
          </p:nvSpPr>
          <p:spPr>
            <a:xfrm>
              <a:off x="2326123" y="3751123"/>
              <a:ext cx="169201" cy="272154"/>
            </a:xfrm>
            <a:custGeom>
              <a:rect b="b" l="l" r="r" t="t"/>
              <a:pathLst>
                <a:path extrusionOk="0" h="272154" w="169201">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8" name="Google Shape;398;p17"/>
            <p:cNvGrpSpPr/>
            <p:nvPr/>
          </p:nvGrpSpPr>
          <p:grpSpPr>
            <a:xfrm>
              <a:off x="2428704" y="3970322"/>
              <a:ext cx="350131" cy="370523"/>
              <a:chOff x="4512354" y="4952197"/>
              <a:chExt cx="350131" cy="370523"/>
            </a:xfrm>
          </p:grpSpPr>
          <p:grpSp>
            <p:nvGrpSpPr>
              <p:cNvPr id="399" name="Google Shape;399;p17"/>
              <p:cNvGrpSpPr/>
              <p:nvPr/>
            </p:nvGrpSpPr>
            <p:grpSpPr>
              <a:xfrm>
                <a:off x="4512354" y="5116449"/>
                <a:ext cx="343196" cy="206271"/>
                <a:chOff x="4512354" y="5116449"/>
                <a:chExt cx="343196" cy="206271"/>
              </a:xfrm>
            </p:grpSpPr>
            <p:sp>
              <p:nvSpPr>
                <p:cNvPr id="400" name="Google Shape;400;p17"/>
                <p:cNvSpPr/>
                <p:nvPr/>
              </p:nvSpPr>
              <p:spPr>
                <a:xfrm>
                  <a:off x="4512496" y="5200650"/>
                  <a:ext cx="343054" cy="122070"/>
                </a:xfrm>
                <a:custGeom>
                  <a:rect b="b" l="l" r="r" t="t"/>
                  <a:pathLst>
                    <a:path extrusionOk="0" h="122070" w="343054">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7"/>
                <p:cNvSpPr/>
                <p:nvPr/>
              </p:nvSpPr>
              <p:spPr>
                <a:xfrm>
                  <a:off x="4710387" y="5232749"/>
                  <a:ext cx="145163" cy="89916"/>
                </a:xfrm>
                <a:custGeom>
                  <a:rect b="b" l="l" r="r" t="t"/>
                  <a:pathLst>
                    <a:path extrusionOk="0" h="89916" w="145163">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7"/>
                <p:cNvSpPr/>
                <p:nvPr/>
              </p:nvSpPr>
              <p:spPr>
                <a:xfrm>
                  <a:off x="4512354" y="5116449"/>
                  <a:ext cx="343006" cy="198541"/>
                </a:xfrm>
                <a:custGeom>
                  <a:rect b="b" l="l" r="r" t="t"/>
                  <a:pathLst>
                    <a:path extrusionOk="0" h="198541" w="343006">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3" name="Google Shape;403;p17"/>
                <p:cNvGrpSpPr/>
                <p:nvPr/>
              </p:nvGrpSpPr>
              <p:grpSpPr>
                <a:xfrm>
                  <a:off x="4592868" y="5212556"/>
                  <a:ext cx="96807" cy="56007"/>
                  <a:chOff x="4592868" y="5212556"/>
                  <a:chExt cx="96807" cy="56007"/>
                </a:xfrm>
              </p:grpSpPr>
              <p:sp>
                <p:nvSpPr>
                  <p:cNvPr id="404" name="Google Shape;404;p17"/>
                  <p:cNvSpPr/>
                  <p:nvPr/>
                </p:nvSpPr>
                <p:spPr>
                  <a:xfrm>
                    <a:off x="4592868" y="5212556"/>
                    <a:ext cx="96807" cy="56007"/>
                  </a:xfrm>
                  <a:custGeom>
                    <a:rect b="b" l="l" r="r" t="t"/>
                    <a:pathLst>
                      <a:path extrusionOk="0" h="56007" w="96807">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7"/>
                  <p:cNvSpPr/>
                  <p:nvPr/>
                </p:nvSpPr>
                <p:spPr>
                  <a:xfrm>
                    <a:off x="4593818" y="5213603"/>
                    <a:ext cx="94907" cy="54959"/>
                  </a:xfrm>
                  <a:custGeom>
                    <a:rect b="b" l="l" r="r" t="t"/>
                    <a:pathLst>
                      <a:path extrusionOk="0" h="54959" w="94907">
                        <a:moveTo>
                          <a:pt x="0" y="19431"/>
                        </a:moveTo>
                        <a:lnTo>
                          <a:pt x="61277" y="54959"/>
                        </a:lnTo>
                        <a:lnTo>
                          <a:pt x="94908" y="35433"/>
                        </a:lnTo>
                        <a:lnTo>
                          <a:pt x="33631" y="0"/>
                        </a:lnTo>
                        <a:lnTo>
                          <a:pt x="0" y="1943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06" name="Google Shape;406;p17"/>
                <p:cNvSpPr/>
                <p:nvPr/>
              </p:nvSpPr>
              <p:spPr>
                <a:xfrm>
                  <a:off x="4803130" y="5231915"/>
                  <a:ext cx="21235" cy="12299"/>
                </a:xfrm>
                <a:custGeom>
                  <a:rect b="b" l="l" r="r" t="t"/>
                  <a:pathLst>
                    <a:path extrusionOk="0" h="12299" w="21235">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7"/>
                <p:cNvSpPr/>
                <p:nvPr/>
              </p:nvSpPr>
              <p:spPr>
                <a:xfrm>
                  <a:off x="4790604" y="5224200"/>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7"/>
                <p:cNvSpPr/>
                <p:nvPr/>
              </p:nvSpPr>
              <p:spPr>
                <a:xfrm>
                  <a:off x="4778123" y="5216961"/>
                  <a:ext cx="21197" cy="12299"/>
                </a:xfrm>
                <a:custGeom>
                  <a:rect b="b" l="l" r="r" t="t"/>
                  <a:pathLst>
                    <a:path extrusionOk="0" h="12299" w="21197">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7"/>
                <p:cNvSpPr/>
                <p:nvPr/>
              </p:nvSpPr>
              <p:spPr>
                <a:xfrm>
                  <a:off x="4765618" y="5209722"/>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7"/>
                <p:cNvSpPr/>
                <p:nvPr/>
              </p:nvSpPr>
              <p:spPr>
                <a:xfrm>
                  <a:off x="4753078" y="5202483"/>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7"/>
                <p:cNvSpPr/>
                <p:nvPr/>
              </p:nvSpPr>
              <p:spPr>
                <a:xfrm>
                  <a:off x="4740609" y="5195244"/>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7"/>
                <p:cNvSpPr/>
                <p:nvPr/>
              </p:nvSpPr>
              <p:spPr>
                <a:xfrm>
                  <a:off x="4728092" y="5188005"/>
                  <a:ext cx="21257" cy="12299"/>
                </a:xfrm>
                <a:custGeom>
                  <a:rect b="b" l="l" r="r" t="t"/>
                  <a:pathLst>
                    <a:path extrusionOk="0" h="12299" w="21257">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7"/>
                <p:cNvSpPr/>
                <p:nvPr/>
              </p:nvSpPr>
              <p:spPr>
                <a:xfrm>
                  <a:off x="4715552" y="5180766"/>
                  <a:ext cx="21257" cy="12299"/>
                </a:xfrm>
                <a:custGeom>
                  <a:rect b="b" l="l" r="r" t="t"/>
                  <a:pathLst>
                    <a:path extrusionOk="0" h="12299" w="21257">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7"/>
                <p:cNvSpPr/>
                <p:nvPr/>
              </p:nvSpPr>
              <p:spPr>
                <a:xfrm>
                  <a:off x="4703083" y="5173527"/>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7"/>
                <p:cNvSpPr/>
                <p:nvPr/>
              </p:nvSpPr>
              <p:spPr>
                <a:xfrm>
                  <a:off x="4690566" y="5166324"/>
                  <a:ext cx="21257" cy="12263"/>
                </a:xfrm>
                <a:custGeom>
                  <a:rect b="b" l="l" r="r" t="t"/>
                  <a:pathLst>
                    <a:path extrusionOk="0" h="12263" w="21257">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7"/>
                <p:cNvSpPr/>
                <p:nvPr/>
              </p:nvSpPr>
              <p:spPr>
                <a:xfrm>
                  <a:off x="4678026" y="5159085"/>
                  <a:ext cx="21257" cy="12263"/>
                </a:xfrm>
                <a:custGeom>
                  <a:rect b="b" l="l" r="r" t="t"/>
                  <a:pathLst>
                    <a:path extrusionOk="0" h="12263" w="21257">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7"/>
                <p:cNvSpPr/>
                <p:nvPr/>
              </p:nvSpPr>
              <p:spPr>
                <a:xfrm>
                  <a:off x="4665615" y="5151846"/>
                  <a:ext cx="21342" cy="12263"/>
                </a:xfrm>
                <a:custGeom>
                  <a:rect b="b" l="l" r="r" t="t"/>
                  <a:pathLst>
                    <a:path extrusionOk="0" h="12263" w="21342">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7"/>
                <p:cNvSpPr/>
                <p:nvPr/>
              </p:nvSpPr>
              <p:spPr>
                <a:xfrm>
                  <a:off x="4653040" y="5144512"/>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7"/>
                <p:cNvSpPr/>
                <p:nvPr/>
              </p:nvSpPr>
              <p:spPr>
                <a:xfrm>
                  <a:off x="4634503" y="5133808"/>
                  <a:ext cx="27254" cy="15763"/>
                </a:xfrm>
                <a:custGeom>
                  <a:rect b="b" l="l" r="r" t="t"/>
                  <a:pathLst>
                    <a:path extrusionOk="0" h="15763" w="27254">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7"/>
                <p:cNvSpPr/>
                <p:nvPr/>
              </p:nvSpPr>
              <p:spPr>
                <a:xfrm>
                  <a:off x="4772458" y="5227665"/>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7"/>
                <p:cNvSpPr/>
                <p:nvPr/>
              </p:nvSpPr>
              <p:spPr>
                <a:xfrm>
                  <a:off x="4759918" y="5220426"/>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7"/>
                <p:cNvSpPr/>
                <p:nvPr/>
              </p:nvSpPr>
              <p:spPr>
                <a:xfrm>
                  <a:off x="4747378" y="5212806"/>
                  <a:ext cx="21257" cy="12298"/>
                </a:xfrm>
                <a:custGeom>
                  <a:rect b="b" l="l" r="r" t="t"/>
                  <a:pathLst>
                    <a:path extrusionOk="0" h="12298"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7"/>
                <p:cNvSpPr/>
                <p:nvPr/>
              </p:nvSpPr>
              <p:spPr>
                <a:xfrm>
                  <a:off x="4734837" y="5205912"/>
                  <a:ext cx="21257" cy="12299"/>
                </a:xfrm>
                <a:custGeom>
                  <a:rect b="b" l="l" r="r" t="t"/>
                  <a:pathLst>
                    <a:path extrusionOk="0" h="12299" w="21257">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7"/>
                <p:cNvSpPr/>
                <p:nvPr/>
              </p:nvSpPr>
              <p:spPr>
                <a:xfrm>
                  <a:off x="4722523" y="5198768"/>
                  <a:ext cx="21411" cy="12299"/>
                </a:xfrm>
                <a:custGeom>
                  <a:rect b="b" l="l" r="r" t="t"/>
                  <a:pathLst>
                    <a:path extrusionOk="0" h="12299" w="21411">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7"/>
                <p:cNvSpPr/>
                <p:nvPr/>
              </p:nvSpPr>
              <p:spPr>
                <a:xfrm>
                  <a:off x="4709923" y="5191470"/>
                  <a:ext cx="21210" cy="12299"/>
                </a:xfrm>
                <a:custGeom>
                  <a:rect b="b" l="l" r="r" t="t"/>
                  <a:pathLst>
                    <a:path extrusionOk="0" h="12299" w="2121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7"/>
                <p:cNvSpPr/>
                <p:nvPr/>
              </p:nvSpPr>
              <p:spPr>
                <a:xfrm>
                  <a:off x="4697392" y="5184231"/>
                  <a:ext cx="21235" cy="12298"/>
                </a:xfrm>
                <a:custGeom>
                  <a:rect b="b" l="l" r="r" t="t"/>
                  <a:pathLst>
                    <a:path extrusionOk="0" h="12298" w="21235">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7"/>
                <p:cNvSpPr/>
                <p:nvPr/>
              </p:nvSpPr>
              <p:spPr>
                <a:xfrm>
                  <a:off x="4684958" y="5176992"/>
                  <a:ext cx="20976" cy="12299"/>
                </a:xfrm>
                <a:custGeom>
                  <a:rect b="b" l="l" r="r" t="t"/>
                  <a:pathLst>
                    <a:path extrusionOk="0" h="12299" w="20976">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7"/>
                <p:cNvSpPr/>
                <p:nvPr/>
              </p:nvSpPr>
              <p:spPr>
                <a:xfrm>
                  <a:off x="4672326" y="5169717"/>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7"/>
                <p:cNvSpPr/>
                <p:nvPr/>
              </p:nvSpPr>
              <p:spPr>
                <a:xfrm>
                  <a:off x="4659785" y="5162478"/>
                  <a:ext cx="21257" cy="12299"/>
                </a:xfrm>
                <a:custGeom>
                  <a:rect b="b" l="l" r="r" t="t"/>
                  <a:pathLst>
                    <a:path extrusionOk="0" h="12299" w="21257">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7"/>
                <p:cNvSpPr/>
                <p:nvPr/>
              </p:nvSpPr>
              <p:spPr>
                <a:xfrm>
                  <a:off x="4647352" y="5155656"/>
                  <a:ext cx="21150" cy="12358"/>
                </a:xfrm>
                <a:custGeom>
                  <a:rect b="b" l="l" r="r" t="t"/>
                  <a:pathLst>
                    <a:path extrusionOk="0" h="12358" w="2115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7"/>
                <p:cNvSpPr/>
                <p:nvPr/>
              </p:nvSpPr>
              <p:spPr>
                <a:xfrm>
                  <a:off x="4634693" y="5148036"/>
                  <a:ext cx="21269" cy="12263"/>
                </a:xfrm>
                <a:custGeom>
                  <a:rect b="b" l="l" r="r" t="t"/>
                  <a:pathLst>
                    <a:path extrusionOk="0" h="12263" w="21269">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7"/>
                <p:cNvSpPr/>
                <p:nvPr/>
              </p:nvSpPr>
              <p:spPr>
                <a:xfrm>
                  <a:off x="4784985" y="5234904"/>
                  <a:ext cx="27256" cy="15823"/>
                </a:xfrm>
                <a:custGeom>
                  <a:rect b="b" l="l" r="r" t="t"/>
                  <a:pathLst>
                    <a:path extrusionOk="0" h="15823" w="27256">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7"/>
                <p:cNvSpPr/>
                <p:nvPr/>
              </p:nvSpPr>
              <p:spPr>
                <a:xfrm>
                  <a:off x="4610064" y="5140680"/>
                  <a:ext cx="33535" cy="17487"/>
                </a:xfrm>
                <a:custGeom>
                  <a:rect b="b" l="l" r="r" t="t"/>
                  <a:pathLst>
                    <a:path extrusionOk="0" h="17487" w="33535">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7"/>
                <p:cNvSpPr/>
                <p:nvPr/>
              </p:nvSpPr>
              <p:spPr>
                <a:xfrm>
                  <a:off x="4754598" y="5259443"/>
                  <a:ext cx="21257" cy="12299"/>
                </a:xfrm>
                <a:custGeom>
                  <a:rect b="b" l="l" r="r" t="t"/>
                  <a:pathLst>
                    <a:path extrusionOk="0" h="12299" w="21257">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7"/>
                <p:cNvSpPr/>
                <p:nvPr/>
              </p:nvSpPr>
              <p:spPr>
                <a:xfrm>
                  <a:off x="4742212" y="5252239"/>
                  <a:ext cx="20746" cy="12299"/>
                </a:xfrm>
                <a:custGeom>
                  <a:rect b="b" l="l" r="r" t="t"/>
                  <a:pathLst>
                    <a:path extrusionOk="0" h="12299" w="20746">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7"/>
                <p:cNvSpPr/>
                <p:nvPr/>
              </p:nvSpPr>
              <p:spPr>
                <a:xfrm>
                  <a:off x="4729612" y="5245000"/>
                  <a:ext cx="21257" cy="12299"/>
                </a:xfrm>
                <a:custGeom>
                  <a:rect b="b" l="l" r="r" t="t"/>
                  <a:pathLst>
                    <a:path extrusionOk="0" h="12299" w="21257">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7"/>
                <p:cNvSpPr/>
                <p:nvPr/>
              </p:nvSpPr>
              <p:spPr>
                <a:xfrm>
                  <a:off x="4623423" y="5183528"/>
                  <a:ext cx="21234" cy="12299"/>
                </a:xfrm>
                <a:custGeom>
                  <a:rect b="b" l="l" r="r" t="t"/>
                  <a:pathLst>
                    <a:path extrusionOk="0" h="12299" w="21234">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7"/>
                <p:cNvSpPr/>
                <p:nvPr/>
              </p:nvSpPr>
              <p:spPr>
                <a:xfrm>
                  <a:off x="4610954" y="5176325"/>
                  <a:ext cx="21257" cy="12299"/>
                </a:xfrm>
                <a:custGeom>
                  <a:rect b="b" l="l" r="r" t="t"/>
                  <a:pathLst>
                    <a:path extrusionOk="0" h="12299" w="21257">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7"/>
                <p:cNvSpPr/>
                <p:nvPr/>
              </p:nvSpPr>
              <p:spPr>
                <a:xfrm>
                  <a:off x="4598509" y="5169086"/>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7"/>
                <p:cNvSpPr/>
                <p:nvPr/>
              </p:nvSpPr>
              <p:spPr>
                <a:xfrm>
                  <a:off x="4586039" y="5161907"/>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7"/>
                <p:cNvSpPr/>
                <p:nvPr/>
              </p:nvSpPr>
              <p:spPr>
                <a:xfrm>
                  <a:off x="4713902" y="5236011"/>
                  <a:ext cx="24523" cy="14108"/>
                </a:xfrm>
                <a:custGeom>
                  <a:rect b="b" l="l" r="r" t="t"/>
                  <a:pathLst>
                    <a:path extrusionOk="0" h="14108" w="24523">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7"/>
                <p:cNvSpPr/>
                <p:nvPr/>
              </p:nvSpPr>
              <p:spPr>
                <a:xfrm>
                  <a:off x="4635943" y="5190803"/>
                  <a:ext cx="24413" cy="14108"/>
                </a:xfrm>
                <a:custGeom>
                  <a:rect b="b" l="l" r="r" t="t"/>
                  <a:pathLst>
                    <a:path extrusionOk="0" h="14108" w="24413">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7"/>
                <p:cNvSpPr/>
                <p:nvPr/>
              </p:nvSpPr>
              <p:spPr>
                <a:xfrm>
                  <a:off x="4651601" y="5199816"/>
                  <a:ext cx="71148" cy="41195"/>
                </a:xfrm>
                <a:custGeom>
                  <a:rect b="b" l="l" r="r" t="t"/>
                  <a:pathLst>
                    <a:path extrusionOk="0" h="41195" w="71148">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7"/>
                <p:cNvSpPr/>
                <p:nvPr/>
              </p:nvSpPr>
              <p:spPr>
                <a:xfrm>
                  <a:off x="4756949" y="5232713"/>
                  <a:ext cx="21210" cy="12299"/>
                </a:xfrm>
                <a:custGeom>
                  <a:rect b="b" l="l" r="r" t="t"/>
                  <a:pathLst>
                    <a:path extrusionOk="0" h="12299" w="2121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7"/>
                <p:cNvSpPr/>
                <p:nvPr/>
              </p:nvSpPr>
              <p:spPr>
                <a:xfrm>
                  <a:off x="4744433" y="5225534"/>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7"/>
                <p:cNvSpPr/>
                <p:nvPr/>
              </p:nvSpPr>
              <p:spPr>
                <a:xfrm>
                  <a:off x="4732035" y="5218330"/>
                  <a:ext cx="21424" cy="12263"/>
                </a:xfrm>
                <a:custGeom>
                  <a:rect b="b" l="l" r="r" t="t"/>
                  <a:pathLst>
                    <a:path extrusionOk="0" h="12263" w="21424">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7"/>
                <p:cNvSpPr/>
                <p:nvPr/>
              </p:nvSpPr>
              <p:spPr>
                <a:xfrm>
                  <a:off x="4719447" y="5211091"/>
                  <a:ext cx="21257" cy="12299"/>
                </a:xfrm>
                <a:custGeom>
                  <a:rect b="b" l="l" r="r" t="t"/>
                  <a:pathLst>
                    <a:path extrusionOk="0" h="12299" w="21257">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7"/>
                <p:cNvSpPr/>
                <p:nvPr/>
              </p:nvSpPr>
              <p:spPr>
                <a:xfrm>
                  <a:off x="4706978" y="5203817"/>
                  <a:ext cx="21210" cy="12299"/>
                </a:xfrm>
                <a:custGeom>
                  <a:rect b="b" l="l" r="r" t="t"/>
                  <a:pathLst>
                    <a:path extrusionOk="0" h="12299" w="2121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7"/>
                <p:cNvSpPr/>
                <p:nvPr/>
              </p:nvSpPr>
              <p:spPr>
                <a:xfrm>
                  <a:off x="4694711" y="5196578"/>
                  <a:ext cx="20722" cy="12299"/>
                </a:xfrm>
                <a:custGeom>
                  <a:rect b="b" l="l" r="r" t="t"/>
                  <a:pathLst>
                    <a:path extrusionOk="0" h="12299" w="20722">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7"/>
                <p:cNvSpPr/>
                <p:nvPr/>
              </p:nvSpPr>
              <p:spPr>
                <a:xfrm>
                  <a:off x="4681992" y="5189338"/>
                  <a:ext cx="21210" cy="12299"/>
                </a:xfrm>
                <a:custGeom>
                  <a:rect b="b" l="l" r="r" t="t"/>
                  <a:pathLst>
                    <a:path extrusionOk="0" h="12299" w="2121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7"/>
                <p:cNvSpPr/>
                <p:nvPr/>
              </p:nvSpPr>
              <p:spPr>
                <a:xfrm>
                  <a:off x="4669476" y="5182100"/>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7"/>
                <p:cNvSpPr/>
                <p:nvPr/>
              </p:nvSpPr>
              <p:spPr>
                <a:xfrm>
                  <a:off x="4656900" y="5174765"/>
                  <a:ext cx="21316" cy="12299"/>
                </a:xfrm>
                <a:custGeom>
                  <a:rect b="b" l="l" r="r" t="t"/>
                  <a:pathLst>
                    <a:path extrusionOk="0" h="12299" w="21316">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7"/>
                <p:cNvSpPr/>
                <p:nvPr/>
              </p:nvSpPr>
              <p:spPr>
                <a:xfrm>
                  <a:off x="4644490" y="5167657"/>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7"/>
                <p:cNvSpPr/>
                <p:nvPr/>
              </p:nvSpPr>
              <p:spPr>
                <a:xfrm>
                  <a:off x="4632021" y="5160418"/>
                  <a:ext cx="21210" cy="12298"/>
                </a:xfrm>
                <a:custGeom>
                  <a:rect b="b" l="l" r="r" t="t"/>
                  <a:pathLst>
                    <a:path extrusionOk="0" h="12298" w="2121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7"/>
                <p:cNvSpPr/>
                <p:nvPr/>
              </p:nvSpPr>
              <p:spPr>
                <a:xfrm>
                  <a:off x="4619504" y="5153179"/>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7"/>
                <p:cNvSpPr/>
                <p:nvPr/>
              </p:nvSpPr>
              <p:spPr>
                <a:xfrm>
                  <a:off x="4769418" y="5240428"/>
                  <a:ext cx="30663" cy="17728"/>
                </a:xfrm>
                <a:custGeom>
                  <a:rect b="b" l="l" r="r" t="t"/>
                  <a:pathLst>
                    <a:path extrusionOk="0" h="17728" w="30663">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7"/>
                <p:cNvSpPr/>
                <p:nvPr/>
              </p:nvSpPr>
              <p:spPr>
                <a:xfrm>
                  <a:off x="4751035" y="5243345"/>
                  <a:ext cx="21400" cy="12299"/>
                </a:xfrm>
                <a:custGeom>
                  <a:rect b="b" l="l" r="r" t="t"/>
                  <a:pathLst>
                    <a:path extrusionOk="0" h="12299" w="2140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7"/>
                <p:cNvSpPr/>
                <p:nvPr/>
              </p:nvSpPr>
              <p:spPr>
                <a:xfrm>
                  <a:off x="4738529" y="5236106"/>
                  <a:ext cx="21200" cy="12299"/>
                </a:xfrm>
                <a:custGeom>
                  <a:rect b="b" l="l" r="r" t="t"/>
                  <a:pathLst>
                    <a:path extrusionOk="0" h="12299" w="2120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7"/>
                <p:cNvSpPr/>
                <p:nvPr/>
              </p:nvSpPr>
              <p:spPr>
                <a:xfrm>
                  <a:off x="4726002" y="5228867"/>
                  <a:ext cx="21257" cy="12299"/>
                </a:xfrm>
                <a:custGeom>
                  <a:rect b="b" l="l" r="r" t="t"/>
                  <a:pathLst>
                    <a:path extrusionOk="0" h="12299" w="21257">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7"/>
                <p:cNvSpPr/>
                <p:nvPr/>
              </p:nvSpPr>
              <p:spPr>
                <a:xfrm>
                  <a:off x="4713712" y="5221628"/>
                  <a:ext cx="20781" cy="12299"/>
                </a:xfrm>
                <a:custGeom>
                  <a:rect b="b" l="l" r="r" t="t"/>
                  <a:pathLst>
                    <a:path extrusionOk="0" h="12299" w="20781">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7"/>
                <p:cNvSpPr/>
                <p:nvPr/>
              </p:nvSpPr>
              <p:spPr>
                <a:xfrm>
                  <a:off x="4701016" y="5214425"/>
                  <a:ext cx="21257" cy="12299"/>
                </a:xfrm>
                <a:custGeom>
                  <a:rect b="b" l="l" r="r" t="t"/>
                  <a:pathLst>
                    <a:path extrusionOk="0" h="12299" w="21257">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7"/>
                <p:cNvSpPr/>
                <p:nvPr/>
              </p:nvSpPr>
              <p:spPr>
                <a:xfrm>
                  <a:off x="4688557" y="5207186"/>
                  <a:ext cx="21271" cy="12299"/>
                </a:xfrm>
                <a:custGeom>
                  <a:rect b="b" l="l" r="r" t="t"/>
                  <a:pathLst>
                    <a:path extrusionOk="0" h="12299" w="21271">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7"/>
                <p:cNvSpPr/>
                <p:nvPr/>
              </p:nvSpPr>
              <p:spPr>
                <a:xfrm>
                  <a:off x="4675924" y="5199947"/>
                  <a:ext cx="21364" cy="12299"/>
                </a:xfrm>
                <a:custGeom>
                  <a:rect b="b" l="l" r="r" t="t"/>
                  <a:pathLst>
                    <a:path extrusionOk="0" h="12299" w="21364">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7"/>
                <p:cNvSpPr/>
                <p:nvPr/>
              </p:nvSpPr>
              <p:spPr>
                <a:xfrm>
                  <a:off x="4663585" y="5192708"/>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7"/>
                <p:cNvSpPr/>
                <p:nvPr/>
              </p:nvSpPr>
              <p:spPr>
                <a:xfrm>
                  <a:off x="4651034" y="5185529"/>
                  <a:ext cx="21269" cy="12299"/>
                </a:xfrm>
                <a:custGeom>
                  <a:rect b="b" l="l" r="r" t="t"/>
                  <a:pathLst>
                    <a:path extrusionOk="0" h="12299" w="21269">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7"/>
                <p:cNvSpPr/>
                <p:nvPr/>
              </p:nvSpPr>
              <p:spPr>
                <a:xfrm>
                  <a:off x="4638600" y="5178325"/>
                  <a:ext cx="21257" cy="12263"/>
                </a:xfrm>
                <a:custGeom>
                  <a:rect b="b" l="l" r="r" t="t"/>
                  <a:pathLst>
                    <a:path extrusionOk="0" h="12263" w="21257">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7"/>
                <p:cNvSpPr/>
                <p:nvPr/>
              </p:nvSpPr>
              <p:spPr>
                <a:xfrm>
                  <a:off x="4626083" y="5171051"/>
                  <a:ext cx="21234" cy="12299"/>
                </a:xfrm>
                <a:custGeom>
                  <a:rect b="b" l="l" r="r" t="t"/>
                  <a:pathLst>
                    <a:path extrusionOk="0" h="12299" w="21234">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7"/>
                <p:cNvSpPr/>
                <p:nvPr/>
              </p:nvSpPr>
              <p:spPr>
                <a:xfrm>
                  <a:off x="4598129" y="5154858"/>
                  <a:ext cx="36743" cy="21252"/>
                </a:xfrm>
                <a:custGeom>
                  <a:rect b="b" l="l" r="r" t="t"/>
                  <a:pathLst>
                    <a:path extrusionOk="0" h="21252" w="36743">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7"/>
                <p:cNvSpPr/>
                <p:nvPr/>
              </p:nvSpPr>
              <p:spPr>
                <a:xfrm>
                  <a:off x="4763493" y="5250906"/>
                  <a:ext cx="24428" cy="14204"/>
                </a:xfrm>
                <a:custGeom>
                  <a:rect b="b" l="l" r="r" t="t"/>
                  <a:pathLst>
                    <a:path extrusionOk="0" h="14204" w="24428">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0" name="Google Shape;470;p17"/>
              <p:cNvGrpSpPr/>
              <p:nvPr/>
            </p:nvGrpSpPr>
            <p:grpSpPr>
              <a:xfrm>
                <a:off x="4655095" y="4952197"/>
                <a:ext cx="207390" cy="280361"/>
                <a:chOff x="4655095" y="4952197"/>
                <a:chExt cx="207390" cy="280361"/>
              </a:xfrm>
            </p:grpSpPr>
            <p:grpSp>
              <p:nvGrpSpPr>
                <p:cNvPr id="471" name="Google Shape;471;p17"/>
                <p:cNvGrpSpPr/>
                <p:nvPr/>
              </p:nvGrpSpPr>
              <p:grpSpPr>
                <a:xfrm>
                  <a:off x="4655095" y="4952197"/>
                  <a:ext cx="207390" cy="280361"/>
                  <a:chOff x="4655095" y="4952197"/>
                  <a:chExt cx="207390" cy="280361"/>
                </a:xfrm>
              </p:grpSpPr>
              <p:sp>
                <p:nvSpPr>
                  <p:cNvPr id="472" name="Google Shape;472;p17"/>
                  <p:cNvSpPr/>
                  <p:nvPr/>
                </p:nvSpPr>
                <p:spPr>
                  <a:xfrm>
                    <a:off x="4655095" y="4952197"/>
                    <a:ext cx="207390" cy="280361"/>
                  </a:xfrm>
                  <a:custGeom>
                    <a:rect b="b" l="l" r="r" t="t"/>
                    <a:pathLst>
                      <a:path extrusionOk="0" h="280361" w="20739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7"/>
                  <p:cNvSpPr/>
                  <p:nvPr/>
                </p:nvSpPr>
                <p:spPr>
                  <a:xfrm>
                    <a:off x="4655095" y="4952197"/>
                    <a:ext cx="205775" cy="127104"/>
                  </a:xfrm>
                  <a:custGeom>
                    <a:rect b="b" l="l" r="r" t="t"/>
                    <a:pathLst>
                      <a:path extrusionOk="0" h="127104" w="205775">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7"/>
                  <p:cNvSpPr/>
                  <p:nvPr/>
                </p:nvSpPr>
                <p:spPr>
                  <a:xfrm>
                    <a:off x="4655095" y="4954417"/>
                    <a:ext cx="200455" cy="278140"/>
                  </a:xfrm>
                  <a:custGeom>
                    <a:rect b="b" l="l" r="r" t="t"/>
                    <a:pathLst>
                      <a:path extrusionOk="0" h="278140" w="200455">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7"/>
                  <p:cNvSpPr/>
                  <p:nvPr/>
                </p:nvSpPr>
                <p:spPr>
                  <a:xfrm>
                    <a:off x="4655095" y="4954417"/>
                    <a:ext cx="200455" cy="278140"/>
                  </a:xfrm>
                  <a:custGeom>
                    <a:rect b="b" l="l" r="r" t="t"/>
                    <a:pathLst>
                      <a:path extrusionOk="0" h="278140" w="200455">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7"/>
                  <p:cNvSpPr/>
                  <p:nvPr/>
                </p:nvSpPr>
                <p:spPr>
                  <a:xfrm>
                    <a:off x="4655095" y="5110733"/>
                    <a:ext cx="200455" cy="121824"/>
                  </a:xfrm>
                  <a:custGeom>
                    <a:rect b="b" l="l" r="r" t="t"/>
                    <a:pathLst>
                      <a:path extrusionOk="0" h="121824" w="200455">
                        <a:moveTo>
                          <a:pt x="200455" y="121825"/>
                        </a:moveTo>
                        <a:lnTo>
                          <a:pt x="200455" y="116014"/>
                        </a:lnTo>
                        <a:lnTo>
                          <a:pt x="0" y="0"/>
                        </a:lnTo>
                        <a:lnTo>
                          <a:pt x="0" y="5715"/>
                        </a:lnTo>
                        <a:lnTo>
                          <a:pt x="200455" y="121825"/>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77" name="Google Shape;477;p17"/>
                <p:cNvSpPr/>
                <p:nvPr/>
              </p:nvSpPr>
              <p:spPr>
                <a:xfrm>
                  <a:off x="4660320" y="4963096"/>
                  <a:ext cx="2375" cy="144970"/>
                </a:xfrm>
                <a:custGeom>
                  <a:rect b="b" l="l" r="r" t="t"/>
                  <a:pathLst>
                    <a:path extrusionOk="0" h="144970" w="2375">
                      <a:moveTo>
                        <a:pt x="0" y="144971"/>
                      </a:moveTo>
                      <a:lnTo>
                        <a:pt x="0" y="0"/>
                      </a:lnTo>
                      <a:lnTo>
                        <a:pt x="2375" y="1429"/>
                      </a:lnTo>
                      <a:lnTo>
                        <a:pt x="2375" y="143732"/>
                      </a:lnTo>
                      <a:lnTo>
                        <a:pt x="0" y="14497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7"/>
                <p:cNvSpPr/>
                <p:nvPr/>
              </p:nvSpPr>
              <p:spPr>
                <a:xfrm>
                  <a:off x="4662695" y="4964525"/>
                  <a:ext cx="186490" cy="249936"/>
                </a:xfrm>
                <a:custGeom>
                  <a:rect b="b" l="l" r="r" t="t"/>
                  <a:pathLst>
                    <a:path extrusionOk="0" h="249936" w="186490">
                      <a:moveTo>
                        <a:pt x="0" y="0"/>
                      </a:moveTo>
                      <a:lnTo>
                        <a:pt x="0" y="142304"/>
                      </a:lnTo>
                      <a:lnTo>
                        <a:pt x="186490" y="249936"/>
                      </a:lnTo>
                      <a:lnTo>
                        <a:pt x="186490" y="107918"/>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7"/>
                <p:cNvSpPr/>
                <p:nvPr/>
              </p:nvSpPr>
              <p:spPr>
                <a:xfrm>
                  <a:off x="4660320" y="5106828"/>
                  <a:ext cx="188865" cy="110490"/>
                </a:xfrm>
                <a:custGeom>
                  <a:rect b="b" l="l" r="r" t="t"/>
                  <a:pathLst>
                    <a:path extrusionOk="0" h="110490" w="188865">
                      <a:moveTo>
                        <a:pt x="0" y="1238"/>
                      </a:moveTo>
                      <a:lnTo>
                        <a:pt x="188865" y="110490"/>
                      </a:lnTo>
                      <a:lnTo>
                        <a:pt x="188865" y="107633"/>
                      </a:lnTo>
                      <a:lnTo>
                        <a:pt x="2375" y="0"/>
                      </a:lnTo>
                      <a:lnTo>
                        <a:pt x="0" y="12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80" name="Google Shape;480;p17"/>
            <p:cNvSpPr/>
            <p:nvPr/>
          </p:nvSpPr>
          <p:spPr>
            <a:xfrm>
              <a:off x="2270876" y="3943763"/>
              <a:ext cx="260754" cy="432930"/>
            </a:xfrm>
            <a:custGeom>
              <a:rect b="b" l="l" r="r" t="t"/>
              <a:pathLst>
                <a:path extrusionOk="0" h="432930" w="260754">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7"/>
            <p:cNvSpPr/>
            <p:nvPr/>
          </p:nvSpPr>
          <p:spPr>
            <a:xfrm>
              <a:off x="2458935" y="4016678"/>
              <a:ext cx="330765" cy="258321"/>
            </a:xfrm>
            <a:custGeom>
              <a:rect b="b" l="l" r="r" t="t"/>
              <a:pathLst>
                <a:path extrusionOk="0" h="258321" w="330765">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7"/>
            <p:cNvSpPr/>
            <p:nvPr/>
          </p:nvSpPr>
          <p:spPr>
            <a:xfrm>
              <a:off x="2447141" y="4011203"/>
              <a:ext cx="100743" cy="148055"/>
            </a:xfrm>
            <a:custGeom>
              <a:rect b="b" l="l" r="r" t="t"/>
              <a:pathLst>
                <a:path extrusionOk="0" h="148055" w="100743">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7"/>
            <p:cNvSpPr/>
            <p:nvPr/>
          </p:nvSpPr>
          <p:spPr>
            <a:xfrm>
              <a:off x="2331622" y="3739152"/>
              <a:ext cx="164429" cy="181621"/>
            </a:xfrm>
            <a:custGeom>
              <a:rect b="b" l="l" r="r" t="t"/>
              <a:pathLst>
                <a:path extrusionOk="0" h="181621" w="164429">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7"/>
            <p:cNvSpPr/>
            <p:nvPr/>
          </p:nvSpPr>
          <p:spPr>
            <a:xfrm>
              <a:off x="2515394" y="4404988"/>
              <a:ext cx="145638" cy="201549"/>
            </a:xfrm>
            <a:custGeom>
              <a:rect b="b" l="l" r="r" t="t"/>
              <a:pathLst>
                <a:path extrusionOk="0" h="201549" w="145638">
                  <a:moveTo>
                    <a:pt x="145639" y="183928"/>
                  </a:moveTo>
                  <a:lnTo>
                    <a:pt x="145639" y="0"/>
                  </a:lnTo>
                  <a:lnTo>
                    <a:pt x="0" y="85249"/>
                  </a:lnTo>
                  <a:lnTo>
                    <a:pt x="56052" y="201549"/>
                  </a:lnTo>
                  <a:lnTo>
                    <a:pt x="145639" y="183928"/>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7"/>
            <p:cNvSpPr/>
            <p:nvPr/>
          </p:nvSpPr>
          <p:spPr>
            <a:xfrm>
              <a:off x="2565555" y="4383081"/>
              <a:ext cx="95477" cy="55816"/>
            </a:xfrm>
            <a:custGeom>
              <a:rect b="b" l="l" r="r" t="t"/>
              <a:pathLst>
                <a:path extrusionOk="0" h="55816" w="95477">
                  <a:moveTo>
                    <a:pt x="0" y="32480"/>
                  </a:moveTo>
                  <a:lnTo>
                    <a:pt x="55862" y="0"/>
                  </a:lnTo>
                  <a:lnTo>
                    <a:pt x="95478" y="22860"/>
                  </a:lnTo>
                  <a:lnTo>
                    <a:pt x="37526" y="55816"/>
                  </a:lnTo>
                  <a:lnTo>
                    <a:pt x="0" y="32480"/>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7"/>
            <p:cNvSpPr/>
            <p:nvPr/>
          </p:nvSpPr>
          <p:spPr>
            <a:xfrm>
              <a:off x="4383145" y="3435820"/>
              <a:ext cx="77712" cy="44958"/>
            </a:xfrm>
            <a:custGeom>
              <a:rect b="b" l="l" r="r" t="t"/>
              <a:pathLst>
                <a:path extrusionOk="0" h="44958" w="77712">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7"/>
            <p:cNvSpPr/>
            <p:nvPr/>
          </p:nvSpPr>
          <p:spPr>
            <a:xfrm flipH="1">
              <a:off x="4682927" y="3694995"/>
              <a:ext cx="1795739" cy="1039558"/>
            </a:xfrm>
            <a:custGeom>
              <a:rect b="b" l="l" r="r" t="t"/>
              <a:pathLst>
                <a:path extrusionOk="0" h="1039558" w="1795739">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7"/>
            <p:cNvSpPr/>
            <p:nvPr/>
          </p:nvSpPr>
          <p:spPr>
            <a:xfrm rot="10800000">
              <a:off x="6022844" y="4502970"/>
              <a:ext cx="644687" cy="369950"/>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7"/>
            <p:cNvSpPr/>
            <p:nvPr/>
          </p:nvSpPr>
          <p:spPr>
            <a:xfrm flipH="1">
              <a:off x="6190049" y="4282211"/>
              <a:ext cx="427701" cy="247554"/>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7"/>
            <p:cNvSpPr/>
            <p:nvPr/>
          </p:nvSpPr>
          <p:spPr>
            <a:xfrm flipH="1">
              <a:off x="6403900" y="4405941"/>
              <a:ext cx="213850" cy="371379"/>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17"/>
            <p:cNvSpPr/>
            <p:nvPr/>
          </p:nvSpPr>
          <p:spPr>
            <a:xfrm flipH="1">
              <a:off x="6190049" y="4405941"/>
              <a:ext cx="213850" cy="371379"/>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17"/>
            <p:cNvSpPr/>
            <p:nvPr/>
          </p:nvSpPr>
          <p:spPr>
            <a:xfrm>
              <a:off x="6351541" y="3874743"/>
              <a:ext cx="217302" cy="317702"/>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17"/>
            <p:cNvSpPr/>
            <p:nvPr/>
          </p:nvSpPr>
          <p:spPr>
            <a:xfrm>
              <a:off x="6368017" y="3871983"/>
              <a:ext cx="104086" cy="12826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17"/>
            <p:cNvSpPr/>
            <p:nvPr/>
          </p:nvSpPr>
          <p:spPr>
            <a:xfrm>
              <a:off x="6388363" y="4011215"/>
              <a:ext cx="128390" cy="143694"/>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7"/>
            <p:cNvSpPr/>
            <p:nvPr/>
          </p:nvSpPr>
          <p:spPr>
            <a:xfrm>
              <a:off x="6169126" y="4068541"/>
              <a:ext cx="242294" cy="344916"/>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7"/>
            <p:cNvSpPr/>
            <p:nvPr/>
          </p:nvSpPr>
          <p:spPr>
            <a:xfrm>
              <a:off x="6350989" y="4058254"/>
              <a:ext cx="187162" cy="246878"/>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7"/>
            <p:cNvSpPr/>
            <p:nvPr/>
          </p:nvSpPr>
          <p:spPr>
            <a:xfrm>
              <a:off x="6384325" y="3881810"/>
              <a:ext cx="137686" cy="169616"/>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7"/>
            <p:cNvSpPr/>
            <p:nvPr/>
          </p:nvSpPr>
          <p:spPr>
            <a:xfrm>
              <a:off x="6389913" y="3881145"/>
              <a:ext cx="138230" cy="130098"/>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7"/>
            <p:cNvSpPr/>
            <p:nvPr/>
          </p:nvSpPr>
          <p:spPr>
            <a:xfrm>
              <a:off x="6223986" y="4735273"/>
              <a:ext cx="108702" cy="82916"/>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7"/>
            <p:cNvSpPr/>
            <p:nvPr/>
          </p:nvSpPr>
          <p:spPr>
            <a:xfrm>
              <a:off x="6224466" y="4761723"/>
              <a:ext cx="108209" cy="56495"/>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7"/>
            <p:cNvSpPr/>
            <p:nvPr/>
          </p:nvSpPr>
          <p:spPr>
            <a:xfrm>
              <a:off x="6169601" y="4699543"/>
              <a:ext cx="99502" cy="77082"/>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7"/>
            <p:cNvSpPr/>
            <p:nvPr/>
          </p:nvSpPr>
          <p:spPr>
            <a:xfrm>
              <a:off x="6170058" y="4724979"/>
              <a:ext cx="99108" cy="5173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7"/>
            <p:cNvSpPr/>
            <p:nvPr/>
          </p:nvSpPr>
          <p:spPr>
            <a:xfrm>
              <a:off x="6206498" y="4301929"/>
              <a:ext cx="236938" cy="40866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7"/>
            <p:cNvSpPr/>
            <p:nvPr/>
          </p:nvSpPr>
          <p:spPr>
            <a:xfrm>
              <a:off x="6271102" y="4302737"/>
              <a:ext cx="235887" cy="442489"/>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7"/>
            <p:cNvSpPr/>
            <p:nvPr/>
          </p:nvSpPr>
          <p:spPr>
            <a:xfrm>
              <a:off x="6183254" y="4274877"/>
              <a:ext cx="352749" cy="324700"/>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7"/>
            <p:cNvSpPr/>
            <p:nvPr/>
          </p:nvSpPr>
          <p:spPr>
            <a:xfrm>
              <a:off x="6466820" y="4083042"/>
              <a:ext cx="122590" cy="42978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7"/>
            <p:cNvSpPr/>
            <p:nvPr/>
          </p:nvSpPr>
          <p:spPr>
            <a:xfrm>
              <a:off x="6490841" y="4077626"/>
              <a:ext cx="74124" cy="94270"/>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7"/>
            <p:cNvSpPr/>
            <p:nvPr/>
          </p:nvSpPr>
          <p:spPr>
            <a:xfrm>
              <a:off x="6345497" y="4058119"/>
              <a:ext cx="63405" cy="6657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09" name="Google Shape;509;p17"/>
            <p:cNvGrpSpPr/>
            <p:nvPr/>
          </p:nvGrpSpPr>
          <p:grpSpPr>
            <a:xfrm>
              <a:off x="6161836" y="4215479"/>
              <a:ext cx="350682" cy="265782"/>
              <a:chOff x="6621095" y="1452181"/>
              <a:chExt cx="330894" cy="250785"/>
            </a:xfrm>
          </p:grpSpPr>
          <p:sp>
            <p:nvSpPr>
              <p:cNvPr id="510" name="Google Shape;510;p1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18"/>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Dataset Overview</a:t>
            </a:r>
            <a:endParaRPr/>
          </a:p>
        </p:txBody>
      </p:sp>
      <p:sp>
        <p:nvSpPr>
          <p:cNvPr id="520" name="Google Shape;520;p18"/>
          <p:cNvSpPr txBox="1"/>
          <p:nvPr/>
        </p:nvSpPr>
        <p:spPr>
          <a:xfrm>
            <a:off x="457200" y="1142075"/>
            <a:ext cx="8008800" cy="364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latin typeface="Barlow"/>
              <a:ea typeface="Barlow"/>
              <a:cs typeface="Barlow"/>
              <a:sym typeface="Barlow"/>
            </a:endParaRPr>
          </a:p>
          <a:p>
            <a:pPr indent="-342900" lvl="0" marL="457200" rtl="0" algn="l">
              <a:lnSpc>
                <a:spcPct val="115000"/>
              </a:lnSpc>
              <a:spcBef>
                <a:spcPts val="0"/>
              </a:spcBef>
              <a:spcAft>
                <a:spcPts val="0"/>
              </a:spcAft>
              <a:buClr>
                <a:schemeClr val="accent1"/>
              </a:buClr>
              <a:buSzPts val="1800"/>
              <a:buFont typeface="Barlow"/>
              <a:buChar char="▸"/>
            </a:pPr>
            <a:r>
              <a:rPr lang="en" sz="2000">
                <a:latin typeface="Barlow"/>
                <a:ea typeface="Barlow"/>
                <a:cs typeface="Barlow"/>
                <a:sym typeface="Barlow"/>
              </a:rPr>
              <a:t>Thousands of customers are surveyed</a:t>
            </a:r>
            <a:endParaRPr sz="2000">
              <a:latin typeface="Barlow"/>
              <a:ea typeface="Barlow"/>
              <a:cs typeface="Barlow"/>
              <a:sym typeface="Barlow"/>
            </a:endParaRPr>
          </a:p>
          <a:p>
            <a:pPr indent="-355600" lvl="0" marL="457200" rtl="0" algn="l">
              <a:lnSpc>
                <a:spcPct val="115000"/>
              </a:lnSpc>
              <a:spcBef>
                <a:spcPts val="0"/>
              </a:spcBef>
              <a:spcAft>
                <a:spcPts val="0"/>
              </a:spcAft>
              <a:buClr>
                <a:schemeClr val="accent1"/>
              </a:buClr>
              <a:buSzPts val="2000"/>
              <a:buFont typeface="Barlow"/>
              <a:buChar char="▸"/>
            </a:pPr>
            <a:r>
              <a:rPr lang="en" sz="2000">
                <a:latin typeface="Barlow"/>
                <a:ea typeface="Barlow"/>
                <a:cs typeface="Barlow"/>
                <a:sym typeface="Barlow"/>
              </a:rPr>
              <a:t>Data is collected for several flying related variables, such as:</a:t>
            </a:r>
            <a:endParaRPr sz="2000">
              <a:latin typeface="Barlow"/>
              <a:ea typeface="Barlow"/>
              <a:cs typeface="Barlow"/>
              <a:sym typeface="Barlow"/>
            </a:endParaRPr>
          </a:p>
          <a:p>
            <a:pPr indent="0" lvl="0" marL="457200" rtl="0" algn="l">
              <a:lnSpc>
                <a:spcPct val="113000"/>
              </a:lnSpc>
              <a:spcBef>
                <a:spcPts val="600"/>
              </a:spcBef>
              <a:spcAft>
                <a:spcPts val="0"/>
              </a:spcAft>
              <a:buNone/>
            </a:pPr>
            <a:r>
              <a:rPr lang="en" sz="1800">
                <a:latin typeface="Barlow"/>
                <a:ea typeface="Barlow"/>
                <a:cs typeface="Barlow"/>
                <a:sym typeface="Barlow"/>
              </a:rPr>
              <a:t>Origin city, Travel Type, Class, Flight Distance, Departure Delay</a:t>
            </a:r>
            <a:endParaRPr sz="1800">
              <a:latin typeface="Barlow"/>
              <a:ea typeface="Barlow"/>
              <a:cs typeface="Barlow"/>
              <a:sym typeface="Barlow"/>
            </a:endParaRPr>
          </a:p>
          <a:p>
            <a:pPr indent="-355600" lvl="0" marL="457200" rtl="0" algn="l">
              <a:lnSpc>
                <a:spcPct val="115000"/>
              </a:lnSpc>
              <a:spcBef>
                <a:spcPts val="300"/>
              </a:spcBef>
              <a:spcAft>
                <a:spcPts val="0"/>
              </a:spcAft>
              <a:buClr>
                <a:schemeClr val="accent1"/>
              </a:buClr>
              <a:buSzPts val="2000"/>
              <a:buFont typeface="Barlow"/>
              <a:buChar char="▸"/>
            </a:pPr>
            <a:r>
              <a:rPr lang="en" sz="2000">
                <a:latin typeface="Barlow"/>
                <a:ea typeface="Barlow"/>
                <a:cs typeface="Barlow"/>
                <a:sym typeface="Barlow"/>
              </a:rPr>
              <a:t>And customer specific variables:</a:t>
            </a:r>
            <a:endParaRPr sz="2000">
              <a:latin typeface="Barlow"/>
              <a:ea typeface="Barlow"/>
              <a:cs typeface="Barlow"/>
              <a:sym typeface="Barlow"/>
            </a:endParaRPr>
          </a:p>
          <a:p>
            <a:pPr indent="0" lvl="0" marL="457200" rtl="0" algn="l">
              <a:lnSpc>
                <a:spcPct val="113000"/>
              </a:lnSpc>
              <a:spcBef>
                <a:spcPts val="600"/>
              </a:spcBef>
              <a:spcAft>
                <a:spcPts val="0"/>
              </a:spcAft>
              <a:buNone/>
            </a:pPr>
            <a:r>
              <a:rPr lang="en" sz="1800">
                <a:latin typeface="Barlow"/>
                <a:ea typeface="Barlow"/>
                <a:cs typeface="Barlow"/>
                <a:sym typeface="Barlow"/>
              </a:rPr>
              <a:t>Age, Gender, Price Sensitivity, Shopping expenditure at airport</a:t>
            </a:r>
            <a:endParaRPr sz="1800">
              <a:latin typeface="Barlow"/>
              <a:ea typeface="Barlow"/>
              <a:cs typeface="Barlow"/>
              <a:sym typeface="Barlow"/>
            </a:endParaRPr>
          </a:p>
          <a:p>
            <a:pPr indent="-355600" lvl="0" marL="457200" rtl="0" algn="l">
              <a:lnSpc>
                <a:spcPct val="115000"/>
              </a:lnSpc>
              <a:spcBef>
                <a:spcPts val="300"/>
              </a:spcBef>
              <a:spcAft>
                <a:spcPts val="0"/>
              </a:spcAft>
              <a:buClr>
                <a:schemeClr val="accent1"/>
              </a:buClr>
              <a:buSzPts val="2000"/>
              <a:buFont typeface="Barlow"/>
              <a:buChar char="▸"/>
            </a:pPr>
            <a:r>
              <a:rPr lang="en" sz="2000">
                <a:latin typeface="Barlow"/>
                <a:ea typeface="Barlow"/>
                <a:cs typeface="Barlow"/>
                <a:sym typeface="Barlow"/>
              </a:rPr>
              <a:t>Our dataset has responses from over 10,000 customers for 28 such variables</a:t>
            </a:r>
            <a:endParaRPr sz="2000">
              <a:latin typeface="Barlow"/>
              <a:ea typeface="Barlow"/>
              <a:cs typeface="Barlow"/>
              <a:sym typeface="Barlow"/>
            </a:endParaRPr>
          </a:p>
          <a:p>
            <a:pPr indent="-355600" lvl="0" marL="457200" rtl="0" algn="l">
              <a:lnSpc>
                <a:spcPct val="115000"/>
              </a:lnSpc>
              <a:spcBef>
                <a:spcPts val="0"/>
              </a:spcBef>
              <a:spcAft>
                <a:spcPts val="0"/>
              </a:spcAft>
              <a:buClr>
                <a:schemeClr val="accent1"/>
              </a:buClr>
              <a:buSzPts val="2000"/>
              <a:buFont typeface="Barlow"/>
              <a:buChar char="▸"/>
            </a:pPr>
            <a:r>
              <a:rPr lang="en" sz="2000">
                <a:latin typeface="Barlow"/>
                <a:ea typeface="Barlow"/>
                <a:cs typeface="Barlow"/>
                <a:sym typeface="Barlow"/>
              </a:rPr>
              <a:t>Includes customer from Southeast Airlines, and 14 regional partners</a:t>
            </a:r>
            <a:endParaRPr sz="2000">
              <a:latin typeface="Barlow"/>
              <a:ea typeface="Barlow"/>
              <a:cs typeface="Barlow"/>
              <a:sym typeface="Barlow"/>
            </a:endParaRPr>
          </a:p>
          <a:p>
            <a:pPr indent="0" lvl="0" marL="0" rtl="0" algn="l">
              <a:lnSpc>
                <a:spcPct val="115000"/>
              </a:lnSpc>
              <a:spcBef>
                <a:spcPts val="0"/>
              </a:spcBef>
              <a:spcAft>
                <a:spcPts val="0"/>
              </a:spcAft>
              <a:buNone/>
            </a:pPr>
            <a:r>
              <a:t/>
            </a:r>
            <a:endParaRPr sz="2000">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19"/>
          <p:cNvSpPr txBox="1"/>
          <p:nvPr>
            <p:ph type="title"/>
          </p:nvPr>
        </p:nvSpPr>
        <p:spPr>
          <a:xfrm>
            <a:off x="457200" y="605600"/>
            <a:ext cx="7384200" cy="63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400"/>
              <a:t>Net Promoter Score  (NPS)</a:t>
            </a:r>
            <a:endParaRPr sz="4400"/>
          </a:p>
        </p:txBody>
      </p:sp>
      <p:sp>
        <p:nvSpPr>
          <p:cNvPr id="526" name="Google Shape;526;p19"/>
          <p:cNvSpPr txBox="1"/>
          <p:nvPr>
            <p:ph idx="1" type="body"/>
          </p:nvPr>
        </p:nvSpPr>
        <p:spPr>
          <a:xfrm>
            <a:off x="457200" y="1300425"/>
            <a:ext cx="8063700" cy="3542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We ask the customers: “How likely are you to recommend our airline to friends or family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a:t>
            </a:r>
            <a:r>
              <a:rPr lang="en"/>
              <a:t> </a:t>
            </a:r>
            <a:r>
              <a:rPr lang="en">
                <a:solidFill>
                  <a:srgbClr val="CC4125"/>
                </a:solidFill>
              </a:rPr>
              <a:t> </a:t>
            </a:r>
            <a:r>
              <a:rPr lang="en" sz="1400">
                <a:solidFill>
                  <a:srgbClr val="CC4125"/>
                </a:solidFill>
              </a:rPr>
              <a:t>Detractors  </a:t>
            </a:r>
            <a:r>
              <a:rPr lang="en" sz="1400"/>
              <a:t>                                                </a:t>
            </a:r>
            <a:r>
              <a:rPr lang="en" sz="1400">
                <a:solidFill>
                  <a:srgbClr val="E69138"/>
                </a:solidFill>
              </a:rPr>
              <a:t>Passive</a:t>
            </a:r>
            <a:r>
              <a:rPr lang="en" sz="1400"/>
              <a:t>           </a:t>
            </a:r>
            <a:r>
              <a:rPr lang="en" sz="1400">
                <a:solidFill>
                  <a:srgbClr val="6AA84F"/>
                </a:solidFill>
              </a:rPr>
              <a:t>Promoters</a:t>
            </a:r>
            <a:endParaRPr/>
          </a:p>
          <a:p>
            <a:pPr indent="0" lvl="0" marL="0" rtl="0" algn="l">
              <a:spcBef>
                <a:spcPts val="600"/>
              </a:spcBef>
              <a:spcAft>
                <a:spcPts val="0"/>
              </a:spcAft>
              <a:buNone/>
            </a:pPr>
            <a:r>
              <a:rPr lang="en"/>
              <a:t>Calculate:</a:t>
            </a:r>
            <a:endParaRPr/>
          </a:p>
        </p:txBody>
      </p:sp>
      <p:pic>
        <p:nvPicPr>
          <p:cNvPr id="527" name="Google Shape;527;p19"/>
          <p:cNvPicPr preferRelativeResize="0"/>
          <p:nvPr/>
        </p:nvPicPr>
        <p:blipFill>
          <a:blip r:embed="rId3">
            <a:alphaModFix/>
          </a:blip>
          <a:stretch>
            <a:fillRect/>
          </a:stretch>
        </p:blipFill>
        <p:spPr>
          <a:xfrm>
            <a:off x="1414600" y="2246750"/>
            <a:ext cx="5640901" cy="566676"/>
          </a:xfrm>
          <a:prstGeom prst="rect">
            <a:avLst/>
          </a:prstGeom>
          <a:noFill/>
          <a:ln>
            <a:noFill/>
          </a:ln>
        </p:spPr>
      </p:pic>
      <p:pic>
        <p:nvPicPr>
          <p:cNvPr id="528" name="Google Shape;528;p19"/>
          <p:cNvPicPr preferRelativeResize="0"/>
          <p:nvPr/>
        </p:nvPicPr>
        <p:blipFill>
          <a:blip r:embed="rId4">
            <a:alphaModFix/>
          </a:blip>
          <a:stretch>
            <a:fillRect/>
          </a:stretch>
        </p:blipFill>
        <p:spPr>
          <a:xfrm>
            <a:off x="1414601" y="3940125"/>
            <a:ext cx="3120575" cy="47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0"/>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NPS for each partner airline</a:t>
            </a:r>
            <a:endParaRPr sz="3400"/>
          </a:p>
        </p:txBody>
      </p:sp>
      <p:sp>
        <p:nvSpPr>
          <p:cNvPr id="534" name="Google Shape;534;p20"/>
          <p:cNvSpPr txBox="1"/>
          <p:nvPr>
            <p:ph idx="1" type="body"/>
          </p:nvPr>
        </p:nvSpPr>
        <p:spPr>
          <a:xfrm>
            <a:off x="282525" y="1403525"/>
            <a:ext cx="3977700" cy="3357300"/>
          </a:xfrm>
          <a:prstGeom prst="rect">
            <a:avLst/>
          </a:prstGeom>
        </p:spPr>
        <p:txBody>
          <a:bodyPr anchorCtr="0" anchor="t" bIns="0" lIns="0" spcFirstLastPara="1" rIns="0" wrap="square" tIns="0">
            <a:noAutofit/>
          </a:bodyPr>
          <a:lstStyle/>
          <a:p>
            <a:pPr indent="-330200" lvl="0" marL="457200" rtl="0" algn="l">
              <a:lnSpc>
                <a:spcPct val="200000"/>
              </a:lnSpc>
              <a:spcBef>
                <a:spcPts val="600"/>
              </a:spcBef>
              <a:spcAft>
                <a:spcPts val="0"/>
              </a:spcAft>
              <a:buSzPts val="1600"/>
              <a:buFont typeface="Barlow"/>
              <a:buChar char="➢"/>
            </a:pPr>
            <a:r>
              <a:rPr lang="en" sz="1600">
                <a:latin typeface="Barlow"/>
                <a:ea typeface="Barlow"/>
                <a:cs typeface="Barlow"/>
                <a:sym typeface="Barlow"/>
              </a:rPr>
              <a:t>Southeast Airlines Co. : 11.98</a:t>
            </a:r>
            <a:endParaRPr sz="1600">
              <a:latin typeface="Barlow"/>
              <a:ea typeface="Barlow"/>
              <a:cs typeface="Barlow"/>
              <a:sym typeface="Barlow"/>
            </a:endParaRPr>
          </a:p>
          <a:p>
            <a:pPr indent="-330200" lvl="0" marL="457200" rtl="0" algn="l">
              <a:lnSpc>
                <a:spcPct val="200000"/>
              </a:lnSpc>
              <a:spcBef>
                <a:spcPts val="0"/>
              </a:spcBef>
              <a:spcAft>
                <a:spcPts val="0"/>
              </a:spcAft>
              <a:buSzPts val="1600"/>
              <a:buFont typeface="Barlow"/>
              <a:buChar char="➢"/>
            </a:pPr>
            <a:r>
              <a:rPr lang="en" sz="1600">
                <a:latin typeface="Barlow"/>
                <a:ea typeface="Barlow"/>
                <a:cs typeface="Barlow"/>
                <a:sym typeface="Barlow"/>
              </a:rPr>
              <a:t>Oursin Airlines Inc. : 0.31</a:t>
            </a:r>
            <a:endParaRPr sz="1600">
              <a:latin typeface="Barlow"/>
              <a:ea typeface="Barlow"/>
              <a:cs typeface="Barlow"/>
              <a:sym typeface="Barlow"/>
            </a:endParaRPr>
          </a:p>
          <a:p>
            <a:pPr indent="-330200" lvl="0" marL="457200" rtl="0" algn="l">
              <a:lnSpc>
                <a:spcPct val="200000"/>
              </a:lnSpc>
              <a:spcBef>
                <a:spcPts val="0"/>
              </a:spcBef>
              <a:spcAft>
                <a:spcPts val="0"/>
              </a:spcAft>
              <a:buSzPts val="1600"/>
              <a:buFont typeface="Barlow"/>
              <a:buChar char="➢"/>
            </a:pPr>
            <a:r>
              <a:rPr lang="en" sz="1600">
                <a:latin typeface="Barlow"/>
                <a:ea typeface="Barlow"/>
                <a:cs typeface="Barlow"/>
                <a:sym typeface="Barlow"/>
              </a:rPr>
              <a:t>Northwest Business Airlines Inc.: -57.90</a:t>
            </a:r>
            <a:endParaRPr sz="1600">
              <a:latin typeface="Barlow"/>
              <a:ea typeface="Barlow"/>
              <a:cs typeface="Barlow"/>
              <a:sym typeface="Barlow"/>
            </a:endParaRPr>
          </a:p>
          <a:p>
            <a:pPr indent="-330200" lvl="0" marL="457200" rtl="0" algn="l">
              <a:lnSpc>
                <a:spcPct val="200000"/>
              </a:lnSpc>
              <a:spcBef>
                <a:spcPts val="0"/>
              </a:spcBef>
              <a:spcAft>
                <a:spcPts val="0"/>
              </a:spcAft>
              <a:buSzPts val="1600"/>
              <a:buFont typeface="Barlow"/>
              <a:buChar char="➢"/>
            </a:pPr>
            <a:r>
              <a:rPr lang="en" sz="1600">
                <a:latin typeface="Barlow"/>
                <a:ea typeface="Barlow"/>
                <a:cs typeface="Barlow"/>
                <a:sym typeface="Barlow"/>
              </a:rPr>
              <a:t>Cheapseat Airlines Inc. : 2.02</a:t>
            </a:r>
            <a:endParaRPr sz="1600">
              <a:latin typeface="Barlow"/>
              <a:ea typeface="Barlow"/>
              <a:cs typeface="Barlow"/>
              <a:sym typeface="Barlow"/>
            </a:endParaRPr>
          </a:p>
          <a:p>
            <a:pPr indent="-330200" lvl="0" marL="457200" rtl="0" algn="l">
              <a:lnSpc>
                <a:spcPct val="200000"/>
              </a:lnSpc>
              <a:spcBef>
                <a:spcPts val="0"/>
              </a:spcBef>
              <a:spcAft>
                <a:spcPts val="0"/>
              </a:spcAft>
              <a:buSzPts val="1600"/>
              <a:buFont typeface="Barlow"/>
              <a:buChar char="➢"/>
            </a:pPr>
            <a:r>
              <a:rPr lang="en" sz="1600">
                <a:latin typeface="Barlow"/>
                <a:ea typeface="Barlow"/>
                <a:cs typeface="Barlow"/>
                <a:sym typeface="Barlow"/>
              </a:rPr>
              <a:t>FlyToSun Airlines Inc. : 19.28</a:t>
            </a:r>
            <a:endParaRPr sz="1600">
              <a:latin typeface="Barlow"/>
              <a:ea typeface="Barlow"/>
              <a:cs typeface="Barlow"/>
              <a:sym typeface="Barlow"/>
            </a:endParaRPr>
          </a:p>
          <a:p>
            <a:pPr indent="-330200" lvl="0" marL="457200" rtl="0" algn="l">
              <a:lnSpc>
                <a:spcPct val="200000"/>
              </a:lnSpc>
              <a:spcBef>
                <a:spcPts val="0"/>
              </a:spcBef>
              <a:spcAft>
                <a:spcPts val="0"/>
              </a:spcAft>
              <a:buSzPts val="1600"/>
              <a:buFont typeface="Barlow"/>
              <a:buChar char="➢"/>
            </a:pPr>
            <a:r>
              <a:rPr lang="en" sz="1600">
                <a:latin typeface="Barlow"/>
                <a:ea typeface="Barlow"/>
                <a:cs typeface="Barlow"/>
                <a:sym typeface="Barlow"/>
              </a:rPr>
              <a:t>Sigma Airlines Inc. : 16.10</a:t>
            </a:r>
            <a:endParaRPr sz="1600">
              <a:latin typeface="Barlow"/>
              <a:ea typeface="Barlow"/>
              <a:cs typeface="Barlow"/>
              <a:sym typeface="Barlow"/>
            </a:endParaRPr>
          </a:p>
          <a:p>
            <a:pPr indent="-330200" lvl="0" marL="457200" rtl="0" algn="l">
              <a:lnSpc>
                <a:spcPct val="200000"/>
              </a:lnSpc>
              <a:spcBef>
                <a:spcPts val="0"/>
              </a:spcBef>
              <a:spcAft>
                <a:spcPts val="0"/>
              </a:spcAft>
              <a:buSzPts val="1600"/>
              <a:buFont typeface="Barlow"/>
              <a:buChar char="➢"/>
            </a:pPr>
            <a:r>
              <a:rPr lang="en" sz="1600">
                <a:latin typeface="Barlow"/>
                <a:ea typeface="Barlow"/>
                <a:cs typeface="Barlow"/>
                <a:sym typeface="Barlow"/>
              </a:rPr>
              <a:t>Enjoy Flying</a:t>
            </a:r>
            <a:r>
              <a:rPr lang="en" sz="1600">
                <a:latin typeface="Barlow"/>
                <a:ea typeface="Barlow"/>
                <a:cs typeface="Barlow"/>
                <a:sym typeface="Barlow"/>
              </a:rPr>
              <a:t> Air Services: 10.80</a:t>
            </a:r>
            <a:endParaRPr sz="1600">
              <a:latin typeface="Barlow"/>
              <a:ea typeface="Barlow"/>
              <a:cs typeface="Barlow"/>
              <a:sym typeface="Barlow"/>
            </a:endParaRPr>
          </a:p>
        </p:txBody>
      </p:sp>
      <p:sp>
        <p:nvSpPr>
          <p:cNvPr id="535" name="Google Shape;535;p20"/>
          <p:cNvSpPr txBox="1"/>
          <p:nvPr/>
        </p:nvSpPr>
        <p:spPr>
          <a:xfrm>
            <a:off x="4688475" y="1267625"/>
            <a:ext cx="3977700" cy="35514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600"/>
              </a:spcBef>
              <a:spcAft>
                <a:spcPts val="0"/>
              </a:spcAft>
              <a:buClr>
                <a:schemeClr val="accent1"/>
              </a:buClr>
              <a:buSzPts val="1600"/>
              <a:buFont typeface="Barlow"/>
              <a:buChar char="➢"/>
            </a:pPr>
            <a:r>
              <a:rPr lang="en" sz="1600">
                <a:solidFill>
                  <a:schemeClr val="dk1"/>
                </a:solidFill>
                <a:latin typeface="Barlow"/>
                <a:ea typeface="Barlow"/>
                <a:cs typeface="Barlow"/>
                <a:sym typeface="Barlow"/>
              </a:rPr>
              <a:t>OnlyJets Airlines Inc. : 12.50</a:t>
            </a:r>
            <a:endParaRPr sz="1600">
              <a:solidFill>
                <a:schemeClr val="dk1"/>
              </a:solidFill>
              <a:latin typeface="Barlow"/>
              <a:ea typeface="Barlow"/>
              <a:cs typeface="Barlow"/>
              <a:sym typeface="Barlow"/>
            </a:endParaRPr>
          </a:p>
          <a:p>
            <a:pPr indent="-330200" lvl="0" marL="457200" rtl="0" algn="l">
              <a:lnSpc>
                <a:spcPct val="200000"/>
              </a:lnSpc>
              <a:spcBef>
                <a:spcPts val="0"/>
              </a:spcBef>
              <a:spcAft>
                <a:spcPts val="0"/>
              </a:spcAft>
              <a:buClr>
                <a:schemeClr val="accent1"/>
              </a:buClr>
              <a:buSzPts val="1600"/>
              <a:buFont typeface="Barlow"/>
              <a:buChar char="➢"/>
            </a:pPr>
            <a:r>
              <a:rPr lang="en" sz="1600">
                <a:solidFill>
                  <a:schemeClr val="dk1"/>
                </a:solidFill>
                <a:latin typeface="Barlow"/>
                <a:ea typeface="Barlow"/>
                <a:cs typeface="Barlow"/>
                <a:sym typeface="Barlow"/>
              </a:rPr>
              <a:t>FlyFast Airways Inc. : -19.26</a:t>
            </a:r>
            <a:endParaRPr sz="1600">
              <a:solidFill>
                <a:schemeClr val="dk1"/>
              </a:solidFill>
              <a:latin typeface="Barlow"/>
              <a:ea typeface="Barlow"/>
              <a:cs typeface="Barlow"/>
              <a:sym typeface="Barlow"/>
            </a:endParaRPr>
          </a:p>
          <a:p>
            <a:pPr indent="-330200" lvl="0" marL="457200" rtl="0" algn="l">
              <a:lnSpc>
                <a:spcPct val="200000"/>
              </a:lnSpc>
              <a:spcBef>
                <a:spcPts val="0"/>
              </a:spcBef>
              <a:spcAft>
                <a:spcPts val="0"/>
              </a:spcAft>
              <a:buClr>
                <a:schemeClr val="accent1"/>
              </a:buClr>
              <a:buSzPts val="1600"/>
              <a:buFont typeface="Barlow"/>
              <a:buChar char="➢"/>
            </a:pPr>
            <a:r>
              <a:rPr lang="en" sz="1600">
                <a:solidFill>
                  <a:schemeClr val="dk1"/>
                </a:solidFill>
                <a:latin typeface="Barlow"/>
                <a:ea typeface="Barlow"/>
                <a:cs typeface="Barlow"/>
                <a:sym typeface="Barlow"/>
              </a:rPr>
              <a:t>Paul Smith Airlines Inc. : 17.07</a:t>
            </a:r>
            <a:endParaRPr sz="1600">
              <a:solidFill>
                <a:schemeClr val="dk1"/>
              </a:solidFill>
              <a:latin typeface="Barlow"/>
              <a:ea typeface="Barlow"/>
              <a:cs typeface="Barlow"/>
              <a:sym typeface="Barlow"/>
            </a:endParaRPr>
          </a:p>
          <a:p>
            <a:pPr indent="-330200" lvl="0" marL="457200" rtl="0" algn="l">
              <a:lnSpc>
                <a:spcPct val="200000"/>
              </a:lnSpc>
              <a:spcBef>
                <a:spcPts val="0"/>
              </a:spcBef>
              <a:spcAft>
                <a:spcPts val="0"/>
              </a:spcAft>
              <a:buClr>
                <a:schemeClr val="accent1"/>
              </a:buClr>
              <a:buSzPts val="1600"/>
              <a:buFont typeface="Barlow"/>
              <a:buChar char="➢"/>
            </a:pPr>
            <a:r>
              <a:rPr lang="en" sz="1600">
                <a:solidFill>
                  <a:schemeClr val="dk1"/>
                </a:solidFill>
                <a:latin typeface="Barlow"/>
                <a:ea typeface="Barlow"/>
                <a:cs typeface="Barlow"/>
                <a:sym typeface="Barlow"/>
              </a:rPr>
              <a:t>FlyHere Airways : 14.34</a:t>
            </a:r>
            <a:endParaRPr sz="1600">
              <a:solidFill>
                <a:schemeClr val="dk1"/>
              </a:solidFill>
              <a:latin typeface="Barlow"/>
              <a:ea typeface="Barlow"/>
              <a:cs typeface="Barlow"/>
              <a:sym typeface="Barlow"/>
            </a:endParaRPr>
          </a:p>
          <a:p>
            <a:pPr indent="-330200" lvl="0" marL="457200" rtl="0" algn="l">
              <a:lnSpc>
                <a:spcPct val="200000"/>
              </a:lnSpc>
              <a:spcBef>
                <a:spcPts val="0"/>
              </a:spcBef>
              <a:spcAft>
                <a:spcPts val="0"/>
              </a:spcAft>
              <a:buClr>
                <a:schemeClr val="accent1"/>
              </a:buClr>
              <a:buSzPts val="1600"/>
              <a:buFont typeface="Barlow"/>
              <a:buChar char="➢"/>
            </a:pPr>
            <a:r>
              <a:rPr lang="en" sz="1600">
                <a:solidFill>
                  <a:schemeClr val="dk1"/>
                </a:solidFill>
                <a:latin typeface="Barlow"/>
                <a:ea typeface="Barlow"/>
                <a:cs typeface="Barlow"/>
                <a:sym typeface="Barlow"/>
              </a:rPr>
              <a:t>Cool &amp; Young Airlines Inc. : 28.84</a:t>
            </a:r>
            <a:endParaRPr sz="1600">
              <a:solidFill>
                <a:schemeClr val="dk1"/>
              </a:solidFill>
              <a:latin typeface="Barlow"/>
              <a:ea typeface="Barlow"/>
              <a:cs typeface="Barlow"/>
              <a:sym typeface="Barlow"/>
            </a:endParaRPr>
          </a:p>
          <a:p>
            <a:pPr indent="-330200" lvl="0" marL="457200" rtl="0" algn="l">
              <a:lnSpc>
                <a:spcPct val="200000"/>
              </a:lnSpc>
              <a:spcBef>
                <a:spcPts val="0"/>
              </a:spcBef>
              <a:spcAft>
                <a:spcPts val="0"/>
              </a:spcAft>
              <a:buClr>
                <a:schemeClr val="accent1"/>
              </a:buClr>
              <a:buSzPts val="1600"/>
              <a:buFont typeface="Barlow"/>
              <a:buChar char="➢"/>
            </a:pPr>
            <a:r>
              <a:rPr lang="en" sz="1600">
                <a:solidFill>
                  <a:schemeClr val="dk1"/>
                </a:solidFill>
                <a:latin typeface="Barlow"/>
                <a:ea typeface="Barlow"/>
                <a:cs typeface="Barlow"/>
                <a:sym typeface="Barlow"/>
              </a:rPr>
              <a:t>Going North Airlines Inc. : -11.11</a:t>
            </a:r>
            <a:endParaRPr sz="1600">
              <a:solidFill>
                <a:schemeClr val="dk1"/>
              </a:solidFill>
              <a:latin typeface="Barlow"/>
              <a:ea typeface="Barlow"/>
              <a:cs typeface="Barlow"/>
              <a:sym typeface="Barlow"/>
            </a:endParaRPr>
          </a:p>
          <a:p>
            <a:pPr indent="-330200" lvl="0" marL="457200" rtl="0" algn="l">
              <a:lnSpc>
                <a:spcPct val="200000"/>
              </a:lnSpc>
              <a:spcBef>
                <a:spcPts val="0"/>
              </a:spcBef>
              <a:spcAft>
                <a:spcPts val="0"/>
              </a:spcAft>
              <a:buClr>
                <a:schemeClr val="accent1"/>
              </a:buClr>
              <a:buSzPts val="1600"/>
              <a:buFont typeface="Barlow"/>
              <a:buChar char="➢"/>
            </a:pPr>
            <a:r>
              <a:rPr lang="en" sz="1600">
                <a:solidFill>
                  <a:schemeClr val="dk1"/>
                </a:solidFill>
                <a:latin typeface="Barlow"/>
                <a:ea typeface="Barlow"/>
                <a:cs typeface="Barlow"/>
                <a:sym typeface="Barlow"/>
              </a:rPr>
              <a:t>West Airways Inc. : 46.15</a:t>
            </a:r>
            <a:endParaRPr sz="1600">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1"/>
          <p:cNvSpPr txBox="1"/>
          <p:nvPr>
            <p:ph type="title"/>
          </p:nvPr>
        </p:nvSpPr>
        <p:spPr>
          <a:xfrm>
            <a:off x="418375" y="576475"/>
            <a:ext cx="7190100" cy="801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400"/>
              <a:t>Types of Customers</a:t>
            </a:r>
            <a:endParaRPr sz="4400"/>
          </a:p>
        </p:txBody>
      </p:sp>
      <p:pic>
        <p:nvPicPr>
          <p:cNvPr id="541" name="Google Shape;541;p21"/>
          <p:cNvPicPr preferRelativeResize="0"/>
          <p:nvPr/>
        </p:nvPicPr>
        <p:blipFill rotWithShape="1">
          <a:blip r:embed="rId3">
            <a:alphaModFix/>
          </a:blip>
          <a:srcRect b="0" l="0" r="0" t="0"/>
          <a:stretch/>
        </p:blipFill>
        <p:spPr>
          <a:xfrm>
            <a:off x="1695251" y="1433850"/>
            <a:ext cx="5753500" cy="35816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2"/>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Exploration</a:t>
            </a:r>
            <a:endParaRPr/>
          </a:p>
        </p:txBody>
      </p:sp>
      <p:sp>
        <p:nvSpPr>
          <p:cNvPr id="547" name="Google Shape;547;p22"/>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2</a:t>
            </a:r>
            <a:endParaRPr b="1" sz="3600">
              <a:solidFill>
                <a:schemeClr val="lt1"/>
              </a:solidFill>
              <a:latin typeface="Barlow"/>
              <a:ea typeface="Barlow"/>
              <a:cs typeface="Barlow"/>
              <a:sym typeface="Barlow"/>
            </a:endParaRPr>
          </a:p>
        </p:txBody>
      </p:sp>
      <p:grpSp>
        <p:nvGrpSpPr>
          <p:cNvPr id="548" name="Google Shape;548;p22"/>
          <p:cNvGrpSpPr/>
          <p:nvPr/>
        </p:nvGrpSpPr>
        <p:grpSpPr>
          <a:xfrm>
            <a:off x="5580233" y="775492"/>
            <a:ext cx="3240043" cy="3525981"/>
            <a:chOff x="2012475" y="393272"/>
            <a:chExt cx="4440240" cy="4609126"/>
          </a:xfrm>
        </p:grpSpPr>
        <p:sp>
          <p:nvSpPr>
            <p:cNvPr id="549" name="Google Shape;549;p22"/>
            <p:cNvSpPr/>
            <p:nvPr/>
          </p:nvSpPr>
          <p:spPr>
            <a:xfrm>
              <a:off x="4172687" y="3422228"/>
              <a:ext cx="1096154" cy="631831"/>
            </a:xfrm>
            <a:custGeom>
              <a:rect b="b" l="l" r="r" t="t"/>
              <a:pathLst>
                <a:path extrusionOk="0" h="631831" w="1096154">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22"/>
            <p:cNvSpPr/>
            <p:nvPr/>
          </p:nvSpPr>
          <p:spPr>
            <a:xfrm>
              <a:off x="4213521" y="3398464"/>
              <a:ext cx="1096058" cy="631866"/>
            </a:xfrm>
            <a:custGeom>
              <a:rect b="b" l="l" r="r" t="t"/>
              <a:pathLst>
                <a:path extrusionOk="0" h="631866" w="1096058">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22"/>
            <p:cNvSpPr/>
            <p:nvPr/>
          </p:nvSpPr>
          <p:spPr>
            <a:xfrm>
              <a:off x="5277122" y="3780200"/>
              <a:ext cx="32266" cy="21196"/>
            </a:xfrm>
            <a:custGeom>
              <a:rect b="b" l="l" r="r" t="t"/>
              <a:pathLst>
                <a:path extrusionOk="0" h="21196" w="32266">
                  <a:moveTo>
                    <a:pt x="32267" y="21197"/>
                  </a:moveTo>
                  <a:lnTo>
                    <a:pt x="32267" y="0"/>
                  </a:lnTo>
                  <a:lnTo>
                    <a:pt x="0" y="18630"/>
                  </a:lnTo>
                  <a:lnTo>
                    <a:pt x="32267" y="2119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22"/>
            <p:cNvSpPr/>
            <p:nvPr/>
          </p:nvSpPr>
          <p:spPr>
            <a:xfrm>
              <a:off x="4213559" y="3635813"/>
              <a:ext cx="33123" cy="21387"/>
            </a:xfrm>
            <a:custGeom>
              <a:rect b="b" l="l" r="r" t="t"/>
              <a:pathLst>
                <a:path extrusionOk="0" h="21387" w="33123">
                  <a:moveTo>
                    <a:pt x="0" y="21387"/>
                  </a:moveTo>
                  <a:lnTo>
                    <a:pt x="0" y="0"/>
                  </a:lnTo>
                  <a:lnTo>
                    <a:pt x="33123" y="13688"/>
                  </a:lnTo>
                  <a:lnTo>
                    <a:pt x="0" y="2138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22"/>
            <p:cNvSpPr/>
            <p:nvPr/>
          </p:nvSpPr>
          <p:spPr>
            <a:xfrm>
              <a:off x="4213521" y="3377363"/>
              <a:ext cx="1096058" cy="631809"/>
            </a:xfrm>
            <a:custGeom>
              <a:rect b="b" l="l" r="r" t="t"/>
              <a:pathLst>
                <a:path extrusionOk="0" h="631809" w="1096058">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22"/>
            <p:cNvSpPr/>
            <p:nvPr/>
          </p:nvSpPr>
          <p:spPr>
            <a:xfrm>
              <a:off x="4526041" y="3091821"/>
              <a:ext cx="783348" cy="688378"/>
            </a:xfrm>
            <a:custGeom>
              <a:rect b="b" l="l" r="r" t="t"/>
              <a:pathLst>
                <a:path extrusionOk="0" h="688378" w="783348">
                  <a:moveTo>
                    <a:pt x="86521" y="286492"/>
                  </a:moveTo>
                  <a:lnTo>
                    <a:pt x="0" y="0"/>
                  </a:lnTo>
                  <a:lnTo>
                    <a:pt x="706346" y="404548"/>
                  </a:lnTo>
                  <a:lnTo>
                    <a:pt x="783348" y="688378"/>
                  </a:lnTo>
                  <a:lnTo>
                    <a:pt x="86521" y="286492"/>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2"/>
            <p:cNvSpPr/>
            <p:nvPr/>
          </p:nvSpPr>
          <p:spPr>
            <a:xfrm>
              <a:off x="5278931" y="3755961"/>
              <a:ext cx="30363" cy="36025"/>
            </a:xfrm>
            <a:custGeom>
              <a:rect b="b" l="l" r="r" t="t"/>
              <a:pathLst>
                <a:path extrusionOk="0" h="36025" w="30363">
                  <a:moveTo>
                    <a:pt x="9899" y="36025"/>
                  </a:moveTo>
                  <a:lnTo>
                    <a:pt x="30363" y="2423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2"/>
            <p:cNvSpPr/>
            <p:nvPr/>
          </p:nvSpPr>
          <p:spPr>
            <a:xfrm>
              <a:off x="4503768" y="3102562"/>
              <a:ext cx="785061" cy="689423"/>
            </a:xfrm>
            <a:custGeom>
              <a:rect b="b" l="l" r="r" t="t"/>
              <a:pathLst>
                <a:path extrusionOk="0" h="689423" w="785061">
                  <a:moveTo>
                    <a:pt x="86425" y="286492"/>
                  </a:moveTo>
                  <a:lnTo>
                    <a:pt x="0" y="0"/>
                  </a:lnTo>
                  <a:lnTo>
                    <a:pt x="706346" y="404643"/>
                  </a:lnTo>
                  <a:lnTo>
                    <a:pt x="785061" y="689424"/>
                  </a:lnTo>
                  <a:lnTo>
                    <a:pt x="86425" y="28649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22"/>
            <p:cNvSpPr/>
            <p:nvPr/>
          </p:nvSpPr>
          <p:spPr>
            <a:xfrm>
              <a:off x="3580122" y="393272"/>
              <a:ext cx="2872593" cy="3889928"/>
            </a:xfrm>
            <a:custGeom>
              <a:rect b="b" l="l" r="r" t="t"/>
              <a:pathLst>
                <a:path extrusionOk="0" h="3889928" w="2872593">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22"/>
            <p:cNvSpPr/>
            <p:nvPr/>
          </p:nvSpPr>
          <p:spPr>
            <a:xfrm>
              <a:off x="6397319" y="4189501"/>
              <a:ext cx="30267" cy="107125"/>
            </a:xfrm>
            <a:custGeom>
              <a:rect b="b" l="l" r="r" t="t"/>
              <a:pathLst>
                <a:path extrusionOk="0" h="107125" w="30267">
                  <a:moveTo>
                    <a:pt x="0" y="107125"/>
                  </a:moveTo>
                  <a:lnTo>
                    <a:pt x="30268" y="89731"/>
                  </a:lnTo>
                  <a:lnTo>
                    <a:pt x="17228" y="0"/>
                  </a:lnTo>
                  <a:lnTo>
                    <a:pt x="0" y="107125"/>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2"/>
            <p:cNvSpPr/>
            <p:nvPr/>
          </p:nvSpPr>
          <p:spPr>
            <a:xfrm>
              <a:off x="3574887" y="397432"/>
              <a:ext cx="72623" cy="31086"/>
            </a:xfrm>
            <a:custGeom>
              <a:rect b="b" l="l" r="r" t="t"/>
              <a:pathLst>
                <a:path extrusionOk="0" h="31086" w="72623">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22"/>
            <p:cNvSpPr/>
            <p:nvPr/>
          </p:nvSpPr>
          <p:spPr>
            <a:xfrm>
              <a:off x="3554709" y="407720"/>
              <a:ext cx="2872878" cy="3889928"/>
            </a:xfrm>
            <a:custGeom>
              <a:rect b="b" l="l" r="r" t="t"/>
              <a:pathLst>
                <a:path extrusionOk="0" h="3889928" w="2872878">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22"/>
            <p:cNvSpPr/>
            <p:nvPr/>
          </p:nvSpPr>
          <p:spPr>
            <a:xfrm>
              <a:off x="3549854" y="410477"/>
              <a:ext cx="2872973" cy="3889886"/>
            </a:xfrm>
            <a:custGeom>
              <a:rect b="b" l="l" r="r" t="t"/>
              <a:pathLst>
                <a:path extrusionOk="0" h="3889886" w="2872973">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22"/>
            <p:cNvSpPr/>
            <p:nvPr/>
          </p:nvSpPr>
          <p:spPr>
            <a:xfrm>
              <a:off x="3584596" y="456003"/>
              <a:ext cx="2802063" cy="3707642"/>
            </a:xfrm>
            <a:custGeom>
              <a:rect b="b" l="l" r="r" t="t"/>
              <a:pathLst>
                <a:path extrusionOk="0" h="3707642" w="2802063">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2"/>
            <p:cNvSpPr/>
            <p:nvPr/>
          </p:nvSpPr>
          <p:spPr>
            <a:xfrm>
              <a:off x="3711283" y="669187"/>
              <a:ext cx="283071" cy="477189"/>
            </a:xfrm>
            <a:custGeom>
              <a:rect b="b" l="l" r="r" t="t"/>
              <a:pathLst>
                <a:path extrusionOk="0" h="477189" w="283071">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22"/>
            <p:cNvSpPr/>
            <p:nvPr/>
          </p:nvSpPr>
          <p:spPr>
            <a:xfrm>
              <a:off x="4063456" y="872696"/>
              <a:ext cx="283832" cy="477419"/>
            </a:xfrm>
            <a:custGeom>
              <a:rect b="b" l="l" r="r" t="t"/>
              <a:pathLst>
                <a:path extrusionOk="0" h="477419" w="283832">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22"/>
            <p:cNvSpPr/>
            <p:nvPr/>
          </p:nvSpPr>
          <p:spPr>
            <a:xfrm>
              <a:off x="4408015" y="1071223"/>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22"/>
            <p:cNvSpPr/>
            <p:nvPr/>
          </p:nvSpPr>
          <p:spPr>
            <a:xfrm>
              <a:off x="3711283" y="1076206"/>
              <a:ext cx="283071" cy="477216"/>
            </a:xfrm>
            <a:custGeom>
              <a:rect b="b" l="l" r="r" t="t"/>
              <a:pathLst>
                <a:path extrusionOk="0" h="477216" w="283071">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2"/>
            <p:cNvSpPr/>
            <p:nvPr/>
          </p:nvSpPr>
          <p:spPr>
            <a:xfrm>
              <a:off x="4063456" y="1279716"/>
              <a:ext cx="283556" cy="477216"/>
            </a:xfrm>
            <a:custGeom>
              <a:rect b="b" l="l" r="r" t="t"/>
              <a:pathLst>
                <a:path extrusionOk="0" h="477216" w="283556">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2"/>
            <p:cNvSpPr/>
            <p:nvPr/>
          </p:nvSpPr>
          <p:spPr>
            <a:xfrm>
              <a:off x="4098484" y="1260570"/>
              <a:ext cx="283570" cy="477216"/>
            </a:xfrm>
            <a:custGeom>
              <a:rect b="b" l="l" r="r" t="t"/>
              <a:pathLst>
                <a:path extrusionOk="0" h="477216" w="28357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22"/>
            <p:cNvSpPr/>
            <p:nvPr/>
          </p:nvSpPr>
          <p:spPr>
            <a:xfrm>
              <a:off x="4408015" y="1478241"/>
              <a:ext cx="284023" cy="477161"/>
            </a:xfrm>
            <a:custGeom>
              <a:rect b="b" l="l" r="r" t="t"/>
              <a:pathLst>
                <a:path extrusionOk="0" h="477161" w="284023">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22"/>
            <p:cNvSpPr/>
            <p:nvPr/>
          </p:nvSpPr>
          <p:spPr>
            <a:xfrm>
              <a:off x="3711283" y="1491834"/>
              <a:ext cx="283071" cy="477165"/>
            </a:xfrm>
            <a:custGeom>
              <a:rect b="b" l="l" r="r" t="t"/>
              <a:pathLst>
                <a:path extrusionOk="0" h="477165" w="283071">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22"/>
            <p:cNvSpPr/>
            <p:nvPr/>
          </p:nvSpPr>
          <p:spPr>
            <a:xfrm>
              <a:off x="3711283" y="1946286"/>
              <a:ext cx="980755" cy="657383"/>
            </a:xfrm>
            <a:custGeom>
              <a:rect b="b" l="l" r="r" t="t"/>
              <a:pathLst>
                <a:path extrusionOk="0" h="657383" w="980755">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22"/>
            <p:cNvSpPr/>
            <p:nvPr/>
          </p:nvSpPr>
          <p:spPr>
            <a:xfrm>
              <a:off x="3715090" y="2139055"/>
              <a:ext cx="732044" cy="480371"/>
            </a:xfrm>
            <a:custGeom>
              <a:rect b="b" l="l" r="r" t="t"/>
              <a:pathLst>
                <a:path extrusionOk="0" h="480371" w="732044">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22"/>
            <p:cNvSpPr/>
            <p:nvPr/>
          </p:nvSpPr>
          <p:spPr>
            <a:xfrm>
              <a:off x="3715090" y="2264376"/>
              <a:ext cx="732044" cy="480312"/>
            </a:xfrm>
            <a:custGeom>
              <a:rect b="b" l="l" r="r" t="t"/>
              <a:pathLst>
                <a:path extrusionOk="0" h="480312" w="732044">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2"/>
            <p:cNvSpPr/>
            <p:nvPr/>
          </p:nvSpPr>
          <p:spPr>
            <a:xfrm>
              <a:off x="3715090" y="2389467"/>
              <a:ext cx="599361" cy="403889"/>
            </a:xfrm>
            <a:custGeom>
              <a:rect b="b" l="l" r="r" t="t"/>
              <a:pathLst>
                <a:path extrusionOk="0" h="403889" w="599361">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2"/>
            <p:cNvSpPr/>
            <p:nvPr/>
          </p:nvSpPr>
          <p:spPr>
            <a:xfrm>
              <a:off x="4855752" y="2612272"/>
              <a:ext cx="1403078" cy="900663"/>
            </a:xfrm>
            <a:custGeom>
              <a:rect b="b" l="l" r="r" t="t"/>
              <a:pathLst>
                <a:path extrusionOk="0" h="900663" w="1403078">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2"/>
            <p:cNvSpPr/>
            <p:nvPr/>
          </p:nvSpPr>
          <p:spPr>
            <a:xfrm>
              <a:off x="4860130" y="2805136"/>
              <a:ext cx="1263255" cy="786670"/>
            </a:xfrm>
            <a:custGeom>
              <a:rect b="b" l="l" r="r" t="t"/>
              <a:pathLst>
                <a:path extrusionOk="0" h="786670" w="1263255">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22"/>
            <p:cNvSpPr/>
            <p:nvPr/>
          </p:nvSpPr>
          <p:spPr>
            <a:xfrm>
              <a:off x="4860130" y="2930227"/>
              <a:ext cx="1263255" cy="786839"/>
            </a:xfrm>
            <a:custGeom>
              <a:rect b="b" l="l" r="r" t="t"/>
              <a:pathLst>
                <a:path extrusionOk="0" h="786839" w="1263255">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22"/>
            <p:cNvSpPr/>
            <p:nvPr/>
          </p:nvSpPr>
          <p:spPr>
            <a:xfrm>
              <a:off x="4860130" y="3055222"/>
              <a:ext cx="1034438" cy="654829"/>
            </a:xfrm>
            <a:custGeom>
              <a:rect b="b" l="l" r="r" t="t"/>
              <a:pathLst>
                <a:path extrusionOk="0" h="654829" w="1034438">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22"/>
            <p:cNvSpPr/>
            <p:nvPr/>
          </p:nvSpPr>
          <p:spPr>
            <a:xfrm>
              <a:off x="4063456" y="1695343"/>
              <a:ext cx="283556" cy="477207"/>
            </a:xfrm>
            <a:custGeom>
              <a:rect b="b" l="l" r="r" t="t"/>
              <a:pathLst>
                <a:path extrusionOk="0" h="477207" w="283556">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2"/>
            <p:cNvSpPr/>
            <p:nvPr/>
          </p:nvSpPr>
          <p:spPr>
            <a:xfrm>
              <a:off x="4408015" y="1893817"/>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22"/>
            <p:cNvSpPr/>
            <p:nvPr/>
          </p:nvSpPr>
          <p:spPr>
            <a:xfrm>
              <a:off x="4855752" y="1988490"/>
              <a:ext cx="1403078" cy="1286379"/>
            </a:xfrm>
            <a:custGeom>
              <a:rect b="b" l="l" r="r" t="t"/>
              <a:pathLst>
                <a:path extrusionOk="0" h="1286379" w="1403078">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22"/>
            <p:cNvSpPr/>
            <p:nvPr/>
          </p:nvSpPr>
          <p:spPr>
            <a:xfrm>
              <a:off x="4846614" y="1414848"/>
              <a:ext cx="423274" cy="545612"/>
            </a:xfrm>
            <a:custGeom>
              <a:rect b="b" l="l" r="r" t="t"/>
              <a:pathLst>
                <a:path extrusionOk="0" h="545612" w="423274">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2"/>
            <p:cNvSpPr/>
            <p:nvPr/>
          </p:nvSpPr>
          <p:spPr>
            <a:xfrm>
              <a:off x="4846614" y="1414848"/>
              <a:ext cx="423274" cy="545629"/>
            </a:xfrm>
            <a:custGeom>
              <a:rect b="b" l="l" r="r" t="t"/>
              <a:pathLst>
                <a:path extrusionOk="0" h="545629" w="423274">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2"/>
            <p:cNvSpPr/>
            <p:nvPr/>
          </p:nvSpPr>
          <p:spPr>
            <a:xfrm>
              <a:off x="5340323" y="1699604"/>
              <a:ext cx="423179" cy="545654"/>
            </a:xfrm>
            <a:custGeom>
              <a:rect b="b" l="l" r="r" t="t"/>
              <a:pathLst>
                <a:path extrusionOk="0" h="545654" w="423179">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22"/>
            <p:cNvSpPr/>
            <p:nvPr/>
          </p:nvSpPr>
          <p:spPr>
            <a:xfrm>
              <a:off x="5340323" y="1699604"/>
              <a:ext cx="332185" cy="545952"/>
            </a:xfrm>
            <a:custGeom>
              <a:rect b="b" l="l" r="r" t="t"/>
              <a:pathLst>
                <a:path extrusionOk="0" h="545952" w="332185">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2"/>
            <p:cNvSpPr/>
            <p:nvPr/>
          </p:nvSpPr>
          <p:spPr>
            <a:xfrm>
              <a:off x="5834032" y="1984194"/>
              <a:ext cx="423559" cy="545654"/>
            </a:xfrm>
            <a:custGeom>
              <a:rect b="b" l="l" r="r" t="t"/>
              <a:pathLst>
                <a:path extrusionOk="0" h="545654" w="423559">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2"/>
            <p:cNvSpPr/>
            <p:nvPr/>
          </p:nvSpPr>
          <p:spPr>
            <a:xfrm>
              <a:off x="5834032" y="1984177"/>
              <a:ext cx="211589" cy="286951"/>
            </a:xfrm>
            <a:custGeom>
              <a:rect b="b" l="l" r="r" t="t"/>
              <a:pathLst>
                <a:path extrusionOk="0" h="286951" w="211589">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22"/>
            <p:cNvSpPr/>
            <p:nvPr/>
          </p:nvSpPr>
          <p:spPr>
            <a:xfrm>
              <a:off x="5029839" y="4705642"/>
              <a:ext cx="429841" cy="247899"/>
            </a:xfrm>
            <a:custGeom>
              <a:rect b="b" l="l" r="r" t="t"/>
              <a:pathLst>
                <a:path extrusionOk="0" h="247899" w="429841">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2"/>
            <p:cNvSpPr/>
            <p:nvPr/>
          </p:nvSpPr>
          <p:spPr>
            <a:xfrm>
              <a:off x="2757750" y="4754499"/>
              <a:ext cx="429841" cy="247899"/>
            </a:xfrm>
            <a:custGeom>
              <a:rect b="b" l="l" r="r" t="t"/>
              <a:pathLst>
                <a:path extrusionOk="0" h="247899" w="429841">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2"/>
            <p:cNvSpPr/>
            <p:nvPr/>
          </p:nvSpPr>
          <p:spPr>
            <a:xfrm>
              <a:off x="2012475" y="3630110"/>
              <a:ext cx="429841" cy="247899"/>
            </a:xfrm>
            <a:custGeom>
              <a:rect b="b" l="l" r="r" t="t"/>
              <a:pathLst>
                <a:path extrusionOk="0" h="247899" w="429841">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2"/>
            <p:cNvSpPr/>
            <p:nvPr/>
          </p:nvSpPr>
          <p:spPr>
            <a:xfrm>
              <a:off x="5244274" y="4799933"/>
              <a:ext cx="116580" cy="90224"/>
            </a:xfrm>
            <a:custGeom>
              <a:rect b="b" l="l" r="r" t="t"/>
              <a:pathLst>
                <a:path extrusionOk="0" h="90224" w="11658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22"/>
            <p:cNvSpPr/>
            <p:nvPr/>
          </p:nvSpPr>
          <p:spPr>
            <a:xfrm>
              <a:off x="5244760" y="4829592"/>
              <a:ext cx="116051" cy="60483"/>
            </a:xfrm>
            <a:custGeom>
              <a:rect b="b" l="l" r="r" t="t"/>
              <a:pathLst>
                <a:path extrusionOk="0" h="60483" w="116051">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22"/>
            <p:cNvSpPr/>
            <p:nvPr/>
          </p:nvSpPr>
          <p:spPr>
            <a:xfrm>
              <a:off x="5124630" y="4754816"/>
              <a:ext cx="116569" cy="86887"/>
            </a:xfrm>
            <a:custGeom>
              <a:rect b="b" l="l" r="r" t="t"/>
              <a:pathLst>
                <a:path extrusionOk="0" h="86887" w="116569">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2"/>
            <p:cNvSpPr/>
            <p:nvPr/>
          </p:nvSpPr>
          <p:spPr>
            <a:xfrm>
              <a:off x="5124926" y="4782825"/>
              <a:ext cx="116097" cy="60673"/>
            </a:xfrm>
            <a:custGeom>
              <a:rect b="b" l="l" r="r" t="t"/>
              <a:pathLst>
                <a:path extrusionOk="0" h="60673" w="116097">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2"/>
            <p:cNvSpPr/>
            <p:nvPr/>
          </p:nvSpPr>
          <p:spPr>
            <a:xfrm>
              <a:off x="5154433" y="4234936"/>
              <a:ext cx="200389" cy="574156"/>
            </a:xfrm>
            <a:custGeom>
              <a:rect b="b" l="l" r="r" t="t"/>
              <a:pathLst>
                <a:path extrusionOk="0" h="574156" w="200389">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22"/>
            <p:cNvSpPr/>
            <p:nvPr/>
          </p:nvSpPr>
          <p:spPr>
            <a:xfrm>
              <a:off x="5199628" y="3876679"/>
              <a:ext cx="128464" cy="124722"/>
            </a:xfrm>
            <a:custGeom>
              <a:rect b="b" l="l" r="r" t="t"/>
              <a:pathLst>
                <a:path extrusionOk="0" h="124722" w="128464">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22"/>
            <p:cNvSpPr/>
            <p:nvPr/>
          </p:nvSpPr>
          <p:spPr>
            <a:xfrm>
              <a:off x="4996526" y="3906336"/>
              <a:ext cx="182485" cy="357686"/>
            </a:xfrm>
            <a:custGeom>
              <a:rect b="b" l="l" r="r" t="t"/>
              <a:pathLst>
                <a:path extrusionOk="0" h="357686" w="182485">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22"/>
            <p:cNvSpPr/>
            <p:nvPr/>
          </p:nvSpPr>
          <p:spPr>
            <a:xfrm>
              <a:off x="5154414" y="3894094"/>
              <a:ext cx="208226" cy="419055"/>
            </a:xfrm>
            <a:custGeom>
              <a:rect b="b" l="l" r="r" t="t"/>
              <a:pathLst>
                <a:path extrusionOk="0" h="419055" w="208226">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2"/>
            <p:cNvSpPr/>
            <p:nvPr/>
          </p:nvSpPr>
          <p:spPr>
            <a:xfrm>
              <a:off x="5194395" y="3747198"/>
              <a:ext cx="138431" cy="168252"/>
            </a:xfrm>
            <a:custGeom>
              <a:rect b="b" l="l" r="r" t="t"/>
              <a:pathLst>
                <a:path extrusionOk="0" h="168252" w="138431">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22"/>
            <p:cNvSpPr/>
            <p:nvPr/>
          </p:nvSpPr>
          <p:spPr>
            <a:xfrm>
              <a:off x="5199668" y="3732408"/>
              <a:ext cx="146095" cy="144175"/>
            </a:xfrm>
            <a:custGeom>
              <a:rect b="b" l="l" r="r" t="t"/>
              <a:pathLst>
                <a:path extrusionOk="0" h="144175" w="146095">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22"/>
            <p:cNvSpPr/>
            <p:nvPr/>
          </p:nvSpPr>
          <p:spPr>
            <a:xfrm>
              <a:off x="5186268" y="3976961"/>
              <a:ext cx="186859" cy="320520"/>
            </a:xfrm>
            <a:custGeom>
              <a:rect b="b" l="l" r="r" t="t"/>
              <a:pathLst>
                <a:path extrusionOk="0" h="320520" w="186859">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2"/>
            <p:cNvSpPr/>
            <p:nvPr/>
          </p:nvSpPr>
          <p:spPr>
            <a:xfrm>
              <a:off x="4957596" y="4074866"/>
              <a:ext cx="216348" cy="290578"/>
            </a:xfrm>
            <a:custGeom>
              <a:rect b="b" l="l" r="r" t="t"/>
              <a:pathLst>
                <a:path extrusionOk="0" h="290578" w="216348">
                  <a:moveTo>
                    <a:pt x="0" y="0"/>
                  </a:moveTo>
                  <a:lnTo>
                    <a:pt x="67770" y="231360"/>
                  </a:lnTo>
                  <a:lnTo>
                    <a:pt x="216349" y="290579"/>
                  </a:lnTo>
                  <a:lnTo>
                    <a:pt x="162190" y="65302"/>
                  </a:lnTo>
                  <a:lnTo>
                    <a:pt x="0"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2"/>
            <p:cNvSpPr/>
            <p:nvPr/>
          </p:nvSpPr>
          <p:spPr>
            <a:xfrm>
              <a:off x="5101717" y="4257084"/>
              <a:ext cx="109578" cy="53390"/>
            </a:xfrm>
            <a:custGeom>
              <a:rect b="b" l="l" r="r" t="t"/>
              <a:pathLst>
                <a:path extrusionOk="0" h="53390" w="109578">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22"/>
            <p:cNvSpPr/>
            <p:nvPr/>
          </p:nvSpPr>
          <p:spPr>
            <a:xfrm>
              <a:off x="4984781" y="4223327"/>
              <a:ext cx="67863" cy="55821"/>
            </a:xfrm>
            <a:custGeom>
              <a:rect b="b" l="l" r="r" t="t"/>
              <a:pathLst>
                <a:path extrusionOk="0" h="55821" w="67863">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2"/>
            <p:cNvSpPr/>
            <p:nvPr/>
          </p:nvSpPr>
          <p:spPr>
            <a:xfrm>
              <a:off x="5132255" y="3894454"/>
              <a:ext cx="67293" cy="97715"/>
            </a:xfrm>
            <a:custGeom>
              <a:rect b="b" l="l" r="r" t="t"/>
              <a:pathLst>
                <a:path extrusionOk="0" h="97715" w="67293">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22"/>
            <p:cNvSpPr/>
            <p:nvPr/>
          </p:nvSpPr>
          <p:spPr>
            <a:xfrm>
              <a:off x="5305132" y="3960902"/>
              <a:ext cx="81740" cy="121566"/>
            </a:xfrm>
            <a:custGeom>
              <a:rect b="b" l="l" r="r" t="t"/>
              <a:pathLst>
                <a:path extrusionOk="0" h="121566" w="8174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22"/>
            <p:cNvSpPr/>
            <p:nvPr/>
          </p:nvSpPr>
          <p:spPr>
            <a:xfrm>
              <a:off x="2821998" y="4049582"/>
              <a:ext cx="101559" cy="177370"/>
            </a:xfrm>
            <a:custGeom>
              <a:rect b="b" l="l" r="r" t="t"/>
              <a:pathLst>
                <a:path extrusionOk="0" h="177370" w="101559">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22"/>
            <p:cNvSpPr/>
            <p:nvPr/>
          </p:nvSpPr>
          <p:spPr>
            <a:xfrm>
              <a:off x="2814097" y="3945071"/>
              <a:ext cx="67769" cy="130685"/>
            </a:xfrm>
            <a:custGeom>
              <a:rect b="b" l="l" r="r" t="t"/>
              <a:pathLst>
                <a:path extrusionOk="0" h="130685" w="67769">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22"/>
            <p:cNvSpPr/>
            <p:nvPr/>
          </p:nvSpPr>
          <p:spPr>
            <a:xfrm>
              <a:off x="2966810" y="4837262"/>
              <a:ext cx="145801" cy="82247"/>
            </a:xfrm>
            <a:custGeom>
              <a:rect b="b" l="l" r="r" t="t"/>
              <a:pathLst>
                <a:path extrusionOk="0" h="82247" w="145801">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22"/>
            <p:cNvSpPr/>
            <p:nvPr/>
          </p:nvSpPr>
          <p:spPr>
            <a:xfrm>
              <a:off x="2969244" y="4850979"/>
              <a:ext cx="143767" cy="68530"/>
            </a:xfrm>
            <a:custGeom>
              <a:rect b="b" l="l" r="r" t="t"/>
              <a:pathLst>
                <a:path extrusionOk="0" h="68530" w="143767">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22"/>
            <p:cNvSpPr/>
            <p:nvPr/>
          </p:nvSpPr>
          <p:spPr>
            <a:xfrm>
              <a:off x="2864165" y="4805303"/>
              <a:ext cx="146191" cy="82209"/>
            </a:xfrm>
            <a:custGeom>
              <a:rect b="b" l="l" r="r" t="t"/>
              <a:pathLst>
                <a:path extrusionOk="0" h="82209" w="146191">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22"/>
            <p:cNvSpPr/>
            <p:nvPr/>
          </p:nvSpPr>
          <p:spPr>
            <a:xfrm>
              <a:off x="2866543" y="4818565"/>
              <a:ext cx="143767" cy="68566"/>
            </a:xfrm>
            <a:custGeom>
              <a:rect b="b" l="l" r="r" t="t"/>
              <a:pathLst>
                <a:path extrusionOk="0" h="68566" w="143767">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2"/>
            <p:cNvSpPr/>
            <p:nvPr/>
          </p:nvSpPr>
          <p:spPr>
            <a:xfrm>
              <a:off x="2858160" y="4267254"/>
              <a:ext cx="210834" cy="594226"/>
            </a:xfrm>
            <a:custGeom>
              <a:rect b="b" l="l" r="r" t="t"/>
              <a:pathLst>
                <a:path extrusionOk="0" h="594226" w="210834">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2"/>
            <p:cNvSpPr/>
            <p:nvPr/>
          </p:nvSpPr>
          <p:spPr>
            <a:xfrm>
              <a:off x="2884049" y="3772563"/>
              <a:ext cx="155365" cy="247695"/>
            </a:xfrm>
            <a:custGeom>
              <a:rect b="b" l="l" r="r" t="t"/>
              <a:pathLst>
                <a:path extrusionOk="0" h="247695" w="155365">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2"/>
            <p:cNvSpPr/>
            <p:nvPr/>
          </p:nvSpPr>
          <p:spPr>
            <a:xfrm>
              <a:off x="2832349" y="3948237"/>
              <a:ext cx="239208" cy="394751"/>
            </a:xfrm>
            <a:custGeom>
              <a:rect b="b" l="l" r="r" t="t"/>
              <a:pathLst>
                <a:path extrusionOk="0" h="394751" w="239208">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2"/>
            <p:cNvSpPr/>
            <p:nvPr/>
          </p:nvSpPr>
          <p:spPr>
            <a:xfrm>
              <a:off x="3011886" y="4098914"/>
              <a:ext cx="63391" cy="288487"/>
            </a:xfrm>
            <a:custGeom>
              <a:rect b="b" l="l" r="r" t="t"/>
              <a:pathLst>
                <a:path extrusionOk="0" h="288487" w="63391">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2"/>
            <p:cNvSpPr/>
            <p:nvPr/>
          </p:nvSpPr>
          <p:spPr>
            <a:xfrm>
              <a:off x="2997806" y="3997207"/>
              <a:ext cx="83658" cy="135231"/>
            </a:xfrm>
            <a:custGeom>
              <a:rect b="b" l="l" r="r" t="t"/>
              <a:pathLst>
                <a:path extrusionOk="0" h="135231" w="83658">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22"/>
            <p:cNvSpPr/>
            <p:nvPr/>
          </p:nvSpPr>
          <p:spPr>
            <a:xfrm>
              <a:off x="2888823" y="3761654"/>
              <a:ext cx="150557" cy="165637"/>
            </a:xfrm>
            <a:custGeom>
              <a:rect b="b" l="l" r="r" t="t"/>
              <a:pathLst>
                <a:path extrusionOk="0" h="165637" w="150557">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2"/>
            <p:cNvSpPr/>
            <p:nvPr/>
          </p:nvSpPr>
          <p:spPr>
            <a:xfrm>
              <a:off x="2091982" y="2625612"/>
              <a:ext cx="210167" cy="307273"/>
            </a:xfrm>
            <a:custGeom>
              <a:rect b="b" l="l" r="r" t="t"/>
              <a:pathLst>
                <a:path extrusionOk="0" h="307273" w="210167">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2"/>
            <p:cNvSpPr/>
            <p:nvPr/>
          </p:nvSpPr>
          <p:spPr>
            <a:xfrm>
              <a:off x="2269538" y="2847336"/>
              <a:ext cx="39152" cy="227300"/>
            </a:xfrm>
            <a:custGeom>
              <a:rect b="b" l="l" r="r" t="t"/>
              <a:pathLst>
                <a:path extrusionOk="0" h="227300" w="39152">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2"/>
            <p:cNvSpPr/>
            <p:nvPr/>
          </p:nvSpPr>
          <p:spPr>
            <a:xfrm>
              <a:off x="2185896" y="2622782"/>
              <a:ext cx="100407" cy="124097"/>
            </a:xfrm>
            <a:custGeom>
              <a:rect b="b" l="l" r="r" t="t"/>
              <a:pathLst>
                <a:path extrusionOk="0" h="124097" w="100407">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2"/>
            <p:cNvSpPr/>
            <p:nvPr/>
          </p:nvSpPr>
          <p:spPr>
            <a:xfrm>
              <a:off x="2142363" y="2757613"/>
              <a:ext cx="124104" cy="138364"/>
            </a:xfrm>
            <a:custGeom>
              <a:rect b="b" l="l" r="r" t="t"/>
              <a:pathLst>
                <a:path extrusionOk="0" h="138364" w="124104">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2"/>
            <p:cNvSpPr/>
            <p:nvPr/>
          </p:nvSpPr>
          <p:spPr>
            <a:xfrm>
              <a:off x="2121718" y="2803072"/>
              <a:ext cx="180978" cy="208003"/>
            </a:xfrm>
            <a:custGeom>
              <a:rect b="b" l="l" r="r" t="t"/>
              <a:pathLst>
                <a:path extrusionOk="0" h="208003" w="180978">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2"/>
            <p:cNvSpPr/>
            <p:nvPr/>
          </p:nvSpPr>
          <p:spPr>
            <a:xfrm>
              <a:off x="2137334" y="2632700"/>
              <a:ext cx="133195" cy="163980"/>
            </a:xfrm>
            <a:custGeom>
              <a:rect b="b" l="l" r="r" t="t"/>
              <a:pathLst>
                <a:path extrusionOk="0" h="163980" w="133195">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2"/>
            <p:cNvSpPr/>
            <p:nvPr/>
          </p:nvSpPr>
          <p:spPr>
            <a:xfrm>
              <a:off x="2131362" y="2631771"/>
              <a:ext cx="133630" cy="125556"/>
            </a:xfrm>
            <a:custGeom>
              <a:rect b="b" l="l" r="r" t="t"/>
              <a:pathLst>
                <a:path extrusionOk="0" h="125556" w="13363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2"/>
            <p:cNvSpPr/>
            <p:nvPr/>
          </p:nvSpPr>
          <p:spPr>
            <a:xfrm>
              <a:off x="2137527" y="3718507"/>
              <a:ext cx="105640" cy="80438"/>
            </a:xfrm>
            <a:custGeom>
              <a:rect b="b" l="l" r="r" t="t"/>
              <a:pathLst>
                <a:path extrusionOk="0" h="80438" w="10564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2"/>
            <p:cNvSpPr/>
            <p:nvPr/>
          </p:nvSpPr>
          <p:spPr>
            <a:xfrm>
              <a:off x="2137841" y="3744079"/>
              <a:ext cx="105259" cy="54863"/>
            </a:xfrm>
            <a:custGeom>
              <a:rect b="b" l="l" r="r" t="t"/>
              <a:pathLst>
                <a:path extrusionOk="0" h="54863" w="105259">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2"/>
            <p:cNvSpPr/>
            <p:nvPr/>
          </p:nvSpPr>
          <p:spPr>
            <a:xfrm>
              <a:off x="2226539" y="3701115"/>
              <a:ext cx="96273" cy="74358"/>
            </a:xfrm>
            <a:custGeom>
              <a:rect b="b" l="l" r="r" t="t"/>
              <a:pathLst>
                <a:path extrusionOk="0" h="74358" w="96273">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2"/>
            <p:cNvSpPr/>
            <p:nvPr/>
          </p:nvSpPr>
          <p:spPr>
            <a:xfrm>
              <a:off x="2226484" y="3725354"/>
              <a:ext cx="95903" cy="50071"/>
            </a:xfrm>
            <a:custGeom>
              <a:rect b="b" l="l" r="r" t="t"/>
              <a:pathLst>
                <a:path extrusionOk="0" h="50071" w="95903">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2"/>
            <p:cNvSpPr/>
            <p:nvPr/>
          </p:nvSpPr>
          <p:spPr>
            <a:xfrm>
              <a:off x="2101518" y="3008174"/>
              <a:ext cx="205910" cy="717579"/>
            </a:xfrm>
            <a:custGeom>
              <a:rect b="b" l="l" r="r" t="t"/>
              <a:pathLst>
                <a:path extrusionOk="0" h="717579" w="20591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2"/>
            <p:cNvSpPr/>
            <p:nvPr/>
          </p:nvSpPr>
          <p:spPr>
            <a:xfrm>
              <a:off x="2096876" y="2994106"/>
              <a:ext cx="219176" cy="477454"/>
            </a:xfrm>
            <a:custGeom>
              <a:rect b="b" l="l" r="r" t="t"/>
              <a:pathLst>
                <a:path extrusionOk="0" h="477454" w="219176">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2"/>
            <p:cNvSpPr/>
            <p:nvPr/>
          </p:nvSpPr>
          <p:spPr>
            <a:xfrm>
              <a:off x="2115642" y="2850934"/>
              <a:ext cx="316003" cy="274536"/>
            </a:xfrm>
            <a:custGeom>
              <a:rect b="b" l="l" r="r" t="t"/>
              <a:pathLst>
                <a:path extrusionOk="0" h="274536" w="316003">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2"/>
            <p:cNvSpPr/>
            <p:nvPr/>
          </p:nvSpPr>
          <p:spPr>
            <a:xfrm>
              <a:off x="2110000" y="2833008"/>
              <a:ext cx="75991" cy="89275"/>
            </a:xfrm>
            <a:custGeom>
              <a:rect b="b" l="l" r="r" t="t"/>
              <a:pathLst>
                <a:path extrusionOk="0" h="89275" w="75991">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2"/>
            <p:cNvSpPr/>
            <p:nvPr/>
          </p:nvSpPr>
          <p:spPr>
            <a:xfrm>
              <a:off x="2246717" y="2802864"/>
              <a:ext cx="61392" cy="64630"/>
            </a:xfrm>
            <a:custGeom>
              <a:rect b="b" l="l" r="r" t="t"/>
              <a:pathLst>
                <a:path extrusionOk="0" h="64630" w="61392">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2"/>
            <p:cNvSpPr/>
            <p:nvPr/>
          </p:nvSpPr>
          <p:spPr>
            <a:xfrm>
              <a:off x="2092047" y="1119152"/>
              <a:ext cx="668082" cy="515307"/>
            </a:xfrm>
            <a:custGeom>
              <a:rect b="b" l="l" r="r" t="t"/>
              <a:pathLst>
                <a:path extrusionOk="0" h="515307" w="668082">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2"/>
            <p:cNvSpPr/>
            <p:nvPr/>
          </p:nvSpPr>
          <p:spPr>
            <a:xfrm rot="-3598236">
              <a:off x="2590249" y="1465200"/>
              <a:ext cx="232417" cy="133906"/>
            </a:xfrm>
            <a:custGeom>
              <a:rect b="b" l="l" r="r" t="t"/>
              <a:pathLst>
                <a:path extrusionOk="0" h="134025" w="232624">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2"/>
            <p:cNvSpPr/>
            <p:nvPr/>
          </p:nvSpPr>
          <p:spPr>
            <a:xfrm>
              <a:off x="2667422" y="1490358"/>
              <a:ext cx="274409" cy="269191"/>
            </a:xfrm>
            <a:custGeom>
              <a:rect b="b" l="l" r="r" t="t"/>
              <a:pathLst>
                <a:path extrusionOk="0" h="269191" w="274409">
                  <a:moveTo>
                    <a:pt x="274410" y="269192"/>
                  </a:moveTo>
                  <a:lnTo>
                    <a:pt x="0" y="111023"/>
                  </a:lnTo>
                  <a:lnTo>
                    <a:pt x="0" y="0"/>
                  </a:lnTo>
                  <a:lnTo>
                    <a:pt x="274410" y="158264"/>
                  </a:lnTo>
                  <a:lnTo>
                    <a:pt x="274410" y="26919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2"/>
            <p:cNvSpPr/>
            <p:nvPr/>
          </p:nvSpPr>
          <p:spPr>
            <a:xfrm>
              <a:off x="2667422" y="1454143"/>
              <a:ext cx="337610" cy="194669"/>
            </a:xfrm>
            <a:custGeom>
              <a:rect b="b" l="l" r="r" t="t"/>
              <a:pathLst>
                <a:path extrusionOk="0" h="194669" w="337610">
                  <a:moveTo>
                    <a:pt x="274410" y="194670"/>
                  </a:moveTo>
                  <a:lnTo>
                    <a:pt x="0" y="36501"/>
                  </a:lnTo>
                  <a:lnTo>
                    <a:pt x="63201" y="0"/>
                  </a:lnTo>
                  <a:lnTo>
                    <a:pt x="337611" y="158264"/>
                  </a:lnTo>
                  <a:lnTo>
                    <a:pt x="274410" y="194670"/>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2"/>
            <p:cNvSpPr/>
            <p:nvPr/>
          </p:nvSpPr>
          <p:spPr>
            <a:xfrm rot="-1801764">
              <a:off x="2968958" y="1259916"/>
              <a:ext cx="690027" cy="1193572"/>
            </a:xfrm>
            <a:custGeom>
              <a:rect b="b" l="l" r="r" t="t"/>
              <a:pathLst>
                <a:path extrusionOk="0" h="1194633" w="69064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2"/>
            <p:cNvSpPr/>
            <p:nvPr/>
          </p:nvSpPr>
          <p:spPr>
            <a:xfrm>
              <a:off x="2858071" y="1161854"/>
              <a:ext cx="1027965" cy="1324206"/>
            </a:xfrm>
            <a:custGeom>
              <a:rect b="b" l="l" r="r" t="t"/>
              <a:pathLst>
                <a:path extrusionOk="0" h="1324206" w="1027965">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2"/>
            <p:cNvSpPr/>
            <p:nvPr/>
          </p:nvSpPr>
          <p:spPr>
            <a:xfrm>
              <a:off x="2800391" y="1195123"/>
              <a:ext cx="1027965" cy="1324248"/>
            </a:xfrm>
            <a:custGeom>
              <a:rect b="b" l="l" r="r" t="t"/>
              <a:pathLst>
                <a:path extrusionOk="0" h="1324248" w="1027965">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23"/>
          <p:cNvSpPr txBox="1"/>
          <p:nvPr>
            <p:ph type="title"/>
          </p:nvPr>
        </p:nvSpPr>
        <p:spPr>
          <a:xfrm>
            <a:off x="273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Correlation</a:t>
            </a:r>
            <a:endParaRPr/>
          </a:p>
        </p:txBody>
      </p:sp>
      <p:pic>
        <p:nvPicPr>
          <p:cNvPr descr="A screenshot of a cell phone&#10;&#10;Description automatically generated" id="647" name="Google Shape;647;p23"/>
          <p:cNvPicPr preferRelativeResize="0"/>
          <p:nvPr/>
        </p:nvPicPr>
        <p:blipFill rotWithShape="1">
          <a:blip r:embed="rId3">
            <a:alphaModFix/>
          </a:blip>
          <a:srcRect b="0" l="0" r="0" t="0"/>
          <a:stretch/>
        </p:blipFill>
        <p:spPr>
          <a:xfrm>
            <a:off x="3389983" y="214213"/>
            <a:ext cx="5898359" cy="4715065"/>
          </a:xfrm>
          <a:prstGeom prst="rect">
            <a:avLst/>
          </a:prstGeom>
          <a:noFill/>
          <a:ln>
            <a:noFill/>
          </a:ln>
        </p:spPr>
      </p:pic>
      <p:sp>
        <p:nvSpPr>
          <p:cNvPr id="648" name="Google Shape;648;p23"/>
          <p:cNvSpPr txBox="1"/>
          <p:nvPr/>
        </p:nvSpPr>
        <p:spPr>
          <a:xfrm>
            <a:off x="174598" y="1257300"/>
            <a:ext cx="2687100" cy="3600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Raleway"/>
                <a:ea typeface="Raleway"/>
                <a:cs typeface="Raleway"/>
                <a:sym typeface="Raleway"/>
              </a:rPr>
              <a:t>Attributes influencing Likelihood to Recommend:</a:t>
            </a:r>
            <a:endParaRPr sz="1100">
              <a:latin typeface="Raleway"/>
              <a:ea typeface="Raleway"/>
              <a:cs typeface="Raleway"/>
              <a:sym typeface="Raleway"/>
            </a:endParaRPr>
          </a:p>
          <a:p>
            <a:pPr indent="0" lvl="0" marL="0" marR="0" rtl="0" algn="l">
              <a:spcBef>
                <a:spcPts val="0"/>
              </a:spcBef>
              <a:spcAft>
                <a:spcPts val="0"/>
              </a:spcAft>
              <a:buNone/>
            </a:pPr>
            <a:r>
              <a:t/>
            </a:r>
            <a:endParaRPr sz="1400">
              <a:latin typeface="Raleway"/>
              <a:ea typeface="Raleway"/>
              <a:cs typeface="Raleway"/>
              <a:sym typeface="Raleway"/>
            </a:endParaRPr>
          </a:p>
          <a:p>
            <a:pPr indent="-254000" lvl="0" marL="254000" marR="0" rtl="0" algn="l">
              <a:spcBef>
                <a:spcPts val="0"/>
              </a:spcBef>
              <a:spcAft>
                <a:spcPts val="0"/>
              </a:spcAft>
              <a:buSzPts val="1400"/>
              <a:buFont typeface="Raleway"/>
              <a:buAutoNum type="arabicPeriod"/>
            </a:pPr>
            <a:r>
              <a:rPr i="1" lang="en" sz="1400">
                <a:latin typeface="Raleway"/>
                <a:ea typeface="Raleway"/>
                <a:cs typeface="Raleway"/>
                <a:sym typeface="Raleway"/>
              </a:rPr>
              <a:t>Price Sensitivity</a:t>
            </a:r>
            <a:endParaRPr sz="1100">
              <a:latin typeface="Raleway"/>
              <a:ea typeface="Raleway"/>
              <a:cs typeface="Raleway"/>
              <a:sym typeface="Raleway"/>
            </a:endParaRPr>
          </a:p>
          <a:p>
            <a:pPr indent="-254000" lvl="0" marL="254000" marR="0" rtl="0" algn="l">
              <a:spcBef>
                <a:spcPts val="0"/>
              </a:spcBef>
              <a:spcAft>
                <a:spcPts val="0"/>
              </a:spcAft>
              <a:buSzPts val="1400"/>
              <a:buFont typeface="Raleway"/>
              <a:buAutoNum type="arabicPeriod"/>
            </a:pPr>
            <a:r>
              <a:rPr i="1" lang="en" sz="1400">
                <a:latin typeface="Raleway"/>
                <a:ea typeface="Raleway"/>
                <a:cs typeface="Raleway"/>
                <a:sym typeface="Raleway"/>
              </a:rPr>
              <a:t>Age</a:t>
            </a:r>
            <a:endParaRPr sz="1100">
              <a:latin typeface="Raleway"/>
              <a:ea typeface="Raleway"/>
              <a:cs typeface="Raleway"/>
              <a:sym typeface="Raleway"/>
            </a:endParaRPr>
          </a:p>
          <a:p>
            <a:pPr indent="-254000" lvl="0" marL="254000" marR="0" rtl="0" algn="l">
              <a:spcBef>
                <a:spcPts val="0"/>
              </a:spcBef>
              <a:spcAft>
                <a:spcPts val="0"/>
              </a:spcAft>
              <a:buSzPts val="1400"/>
              <a:buFont typeface="Raleway"/>
              <a:buAutoNum type="arabicPeriod"/>
            </a:pPr>
            <a:r>
              <a:rPr i="1" lang="en" sz="1400">
                <a:latin typeface="Raleway"/>
                <a:ea typeface="Raleway"/>
                <a:cs typeface="Raleway"/>
                <a:sym typeface="Raleway"/>
              </a:rPr>
              <a:t>Flights Per Year</a:t>
            </a:r>
            <a:endParaRPr sz="1100">
              <a:latin typeface="Raleway"/>
              <a:ea typeface="Raleway"/>
              <a:cs typeface="Raleway"/>
              <a:sym typeface="Raleway"/>
            </a:endParaRPr>
          </a:p>
          <a:p>
            <a:pPr indent="-254000" lvl="0" marL="254000" marR="0" rtl="0" algn="l">
              <a:spcBef>
                <a:spcPts val="0"/>
              </a:spcBef>
              <a:spcAft>
                <a:spcPts val="0"/>
              </a:spcAft>
              <a:buSzPts val="1400"/>
              <a:buFont typeface="Raleway"/>
              <a:buAutoNum type="arabicPeriod"/>
            </a:pPr>
            <a:r>
              <a:rPr i="1" lang="en" sz="1400">
                <a:latin typeface="Raleway"/>
                <a:ea typeface="Raleway"/>
                <a:cs typeface="Raleway"/>
                <a:sym typeface="Raleway"/>
              </a:rPr>
              <a:t>Departure Delay in Minutes</a:t>
            </a:r>
            <a:endParaRPr sz="1100">
              <a:latin typeface="Raleway"/>
              <a:ea typeface="Raleway"/>
              <a:cs typeface="Raleway"/>
              <a:sym typeface="Raleway"/>
            </a:endParaRPr>
          </a:p>
          <a:p>
            <a:pPr indent="-254000" lvl="0" marL="254000" marR="0" rtl="0" algn="l">
              <a:spcBef>
                <a:spcPts val="0"/>
              </a:spcBef>
              <a:spcAft>
                <a:spcPts val="0"/>
              </a:spcAft>
              <a:buSzPts val="1400"/>
              <a:buFont typeface="Raleway"/>
              <a:buAutoNum type="arabicPeriod"/>
            </a:pPr>
            <a:r>
              <a:rPr i="1" lang="en" sz="1400">
                <a:latin typeface="Raleway"/>
                <a:ea typeface="Raleway"/>
                <a:cs typeface="Raleway"/>
                <a:sym typeface="Raleway"/>
              </a:rPr>
              <a:t>Arrival Delay in Minutes</a:t>
            </a:r>
            <a:endParaRPr sz="1100">
              <a:latin typeface="Raleway"/>
              <a:ea typeface="Raleway"/>
              <a:cs typeface="Raleway"/>
              <a:sym typeface="Raleway"/>
            </a:endParaRPr>
          </a:p>
          <a:p>
            <a:pPr indent="-254000" lvl="0" marL="254000" marR="0" rtl="0" algn="l">
              <a:spcBef>
                <a:spcPts val="0"/>
              </a:spcBef>
              <a:spcAft>
                <a:spcPts val="0"/>
              </a:spcAft>
              <a:buSzPts val="1400"/>
              <a:buFont typeface="Raleway"/>
              <a:buAutoNum type="arabicPeriod"/>
            </a:pPr>
            <a:r>
              <a:rPr i="1" lang="en" sz="1400">
                <a:latin typeface="Raleway"/>
                <a:ea typeface="Raleway"/>
                <a:cs typeface="Raleway"/>
                <a:sym typeface="Raleway"/>
              </a:rPr>
              <a:t>Gender</a:t>
            </a:r>
            <a:endParaRPr sz="1100">
              <a:latin typeface="Raleway"/>
              <a:ea typeface="Raleway"/>
              <a:cs typeface="Raleway"/>
              <a:sym typeface="Raleway"/>
            </a:endParaRPr>
          </a:p>
          <a:p>
            <a:pPr indent="-254000" lvl="0" marL="254000" marR="0" rtl="0" algn="l">
              <a:spcBef>
                <a:spcPts val="0"/>
              </a:spcBef>
              <a:spcAft>
                <a:spcPts val="0"/>
              </a:spcAft>
              <a:buSzPts val="1400"/>
              <a:buFont typeface="Raleway"/>
              <a:buAutoNum type="arabicPeriod"/>
            </a:pPr>
            <a:r>
              <a:rPr i="1" lang="en" sz="1400">
                <a:latin typeface="Raleway"/>
                <a:ea typeface="Raleway"/>
                <a:cs typeface="Raleway"/>
                <a:sym typeface="Raleway"/>
              </a:rPr>
              <a:t>Airline Status</a:t>
            </a:r>
            <a:endParaRPr sz="1100">
              <a:latin typeface="Raleway"/>
              <a:ea typeface="Raleway"/>
              <a:cs typeface="Raleway"/>
              <a:sym typeface="Raleway"/>
            </a:endParaRPr>
          </a:p>
          <a:p>
            <a:pPr indent="-254000" lvl="0" marL="254000" marR="0" rtl="0" algn="l">
              <a:spcBef>
                <a:spcPts val="0"/>
              </a:spcBef>
              <a:spcAft>
                <a:spcPts val="0"/>
              </a:spcAft>
              <a:buSzPts val="1400"/>
              <a:buFont typeface="Raleway"/>
              <a:buAutoNum type="arabicPeriod"/>
            </a:pPr>
            <a:r>
              <a:rPr i="1" lang="en" sz="1400">
                <a:latin typeface="Raleway"/>
                <a:ea typeface="Raleway"/>
                <a:cs typeface="Raleway"/>
                <a:sym typeface="Raleway"/>
              </a:rPr>
              <a:t>Type of Travel</a:t>
            </a:r>
            <a:endParaRPr sz="1100">
              <a:latin typeface="Raleway"/>
              <a:ea typeface="Raleway"/>
              <a:cs typeface="Raleway"/>
              <a:sym typeface="Raleway"/>
            </a:endParaRPr>
          </a:p>
          <a:p>
            <a:pPr indent="-254000" lvl="0" marL="254000" marR="0" rtl="0" algn="l">
              <a:spcBef>
                <a:spcPts val="0"/>
              </a:spcBef>
              <a:spcAft>
                <a:spcPts val="0"/>
              </a:spcAft>
              <a:buSzPts val="1400"/>
              <a:buFont typeface="Raleway"/>
              <a:buAutoNum type="arabicPeriod"/>
            </a:pPr>
            <a:r>
              <a:rPr i="1" lang="en" sz="1400">
                <a:latin typeface="Raleway"/>
                <a:ea typeface="Raleway"/>
                <a:cs typeface="Raleway"/>
                <a:sym typeface="Raleway"/>
              </a:rPr>
              <a:t>Eating and Drinking Amount at Airport</a:t>
            </a:r>
            <a:endParaRPr sz="1100">
              <a:latin typeface="Raleway"/>
              <a:ea typeface="Raleway"/>
              <a:cs typeface="Raleway"/>
              <a:sym typeface="Raleway"/>
            </a:endParaRPr>
          </a:p>
          <a:p>
            <a:pPr indent="-254000" lvl="0" marL="254000" marR="0" rtl="0" algn="l">
              <a:spcBef>
                <a:spcPts val="0"/>
              </a:spcBef>
              <a:spcAft>
                <a:spcPts val="0"/>
              </a:spcAft>
              <a:buSzPts val="1400"/>
              <a:buFont typeface="Raleway"/>
              <a:buAutoNum type="arabicPeriod"/>
            </a:pPr>
            <a:r>
              <a:rPr i="1" lang="en" sz="1400">
                <a:latin typeface="Raleway"/>
                <a:ea typeface="Raleway"/>
                <a:cs typeface="Raleway"/>
                <a:sym typeface="Raleway"/>
              </a:rPr>
              <a:t>Flight Time in Minutes</a:t>
            </a:r>
            <a:endParaRPr sz="1100">
              <a:latin typeface="Raleway"/>
              <a:ea typeface="Raleway"/>
              <a:cs typeface="Raleway"/>
              <a:sym typeface="Raleway"/>
            </a:endParaRPr>
          </a:p>
          <a:p>
            <a:pPr indent="-254000" lvl="0" marL="254000" marR="0" rtl="0" algn="l">
              <a:spcBef>
                <a:spcPts val="0"/>
              </a:spcBef>
              <a:spcAft>
                <a:spcPts val="0"/>
              </a:spcAft>
              <a:buSzPts val="1400"/>
              <a:buFont typeface="Raleway"/>
              <a:buAutoNum type="arabicPeriod"/>
            </a:pPr>
            <a:r>
              <a:rPr i="1" lang="en" sz="1400">
                <a:latin typeface="Raleway"/>
                <a:ea typeface="Raleway"/>
                <a:cs typeface="Raleway"/>
                <a:sym typeface="Raleway"/>
              </a:rPr>
              <a:t>Flight Distance</a:t>
            </a:r>
            <a:endParaRPr sz="1100">
              <a:latin typeface="Raleway"/>
              <a:ea typeface="Raleway"/>
              <a:cs typeface="Raleway"/>
              <a:sym typeface="Raleway"/>
            </a:endParaRPr>
          </a:p>
          <a:p>
            <a:pPr indent="-254000" lvl="0" marL="254000" marR="0" rtl="0" algn="l">
              <a:spcBef>
                <a:spcPts val="0"/>
              </a:spcBef>
              <a:spcAft>
                <a:spcPts val="0"/>
              </a:spcAft>
              <a:buSzPts val="1400"/>
              <a:buFont typeface="Raleway"/>
              <a:buAutoNum type="arabicPeriod"/>
            </a:pPr>
            <a:r>
              <a:rPr i="1" lang="en" sz="1400">
                <a:latin typeface="Raleway"/>
                <a:ea typeface="Raleway"/>
                <a:cs typeface="Raleway"/>
                <a:sym typeface="Raleway"/>
              </a:rPr>
              <a:t>Loyalty</a:t>
            </a:r>
            <a:endParaRPr sz="1100">
              <a:latin typeface="Raleway"/>
              <a:ea typeface="Raleway"/>
              <a:cs typeface="Raleway"/>
              <a:sym typeface="Raleway"/>
            </a:endParaRPr>
          </a:p>
          <a:p>
            <a:pPr indent="-254000" lvl="0" marL="254000" marR="0" rtl="0" algn="l">
              <a:spcBef>
                <a:spcPts val="0"/>
              </a:spcBef>
              <a:spcAft>
                <a:spcPts val="0"/>
              </a:spcAft>
              <a:buSzPts val="1400"/>
              <a:buFont typeface="Raleway"/>
              <a:buAutoNum type="arabicPeriod"/>
            </a:pPr>
            <a:r>
              <a:rPr i="1" lang="en" sz="1400">
                <a:latin typeface="Raleway"/>
                <a:ea typeface="Raleway"/>
                <a:cs typeface="Raleway"/>
                <a:sym typeface="Raleway"/>
              </a:rPr>
              <a:t>Total Freq Flyer Accounts</a:t>
            </a:r>
            <a:endParaRPr sz="11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