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1" r:id="rId5"/>
    <p:sldMasterId id="2147483672"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Lst>
  <p:sldSz cy="5143500" cx="9144000"/>
  <p:notesSz cx="6858000" cy="9144000"/>
  <p:embeddedFontLst>
    <p:embeddedFont>
      <p:font typeface="Poppins"/>
      <p:regular r:id="rId41"/>
      <p:bold r:id="rId42"/>
      <p:italic r:id="rId43"/>
      <p:boldItalic r:id="rId44"/>
    </p:embeddedFont>
    <p:embeddedFont>
      <p:font typeface="Poppins Light"/>
      <p:regular r:id="rId45"/>
      <p:bold r:id="rId46"/>
      <p:italic r:id="rId47"/>
      <p:boldItalic r:id="rId48"/>
    </p:embeddedFont>
    <p:embeddedFont>
      <p:font typeface="Poppins SemiBold"/>
      <p:regular r:id="rId49"/>
      <p:bold r:id="rId50"/>
      <p:italic r:id="rId51"/>
      <p:boldItalic r:id="rId5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7FCFEA8-49E3-44FA-86A3-52697AC68532}">
  <a:tblStyle styleId="{E7FCFEA8-49E3-44FA-86A3-52697AC68532}"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3.xml"/><Relationship Id="rId42" Type="http://schemas.openxmlformats.org/officeDocument/2006/relationships/font" Target="fonts/Poppins-bold.fntdata"/><Relationship Id="rId41" Type="http://schemas.openxmlformats.org/officeDocument/2006/relationships/font" Target="fonts/Poppins-regular.fntdata"/><Relationship Id="rId44" Type="http://schemas.openxmlformats.org/officeDocument/2006/relationships/font" Target="fonts/Poppins-boldItalic.fntdata"/><Relationship Id="rId43" Type="http://schemas.openxmlformats.org/officeDocument/2006/relationships/font" Target="fonts/Poppins-italic.fntdata"/><Relationship Id="rId46" Type="http://schemas.openxmlformats.org/officeDocument/2006/relationships/font" Target="fonts/PoppinsLight-bold.fntdata"/><Relationship Id="rId45" Type="http://schemas.openxmlformats.org/officeDocument/2006/relationships/font" Target="fonts/PoppinsLight-regular.fntdata"/><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48" Type="http://schemas.openxmlformats.org/officeDocument/2006/relationships/font" Target="fonts/PoppinsLight-boldItalic.fntdata"/><Relationship Id="rId47" Type="http://schemas.openxmlformats.org/officeDocument/2006/relationships/font" Target="fonts/PoppinsLight-italic.fntdata"/><Relationship Id="rId49" Type="http://schemas.openxmlformats.org/officeDocument/2006/relationships/font" Target="fonts/PoppinsSemiBold-regular.fntdata"/><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33" Type="http://schemas.openxmlformats.org/officeDocument/2006/relationships/slide" Target="slides/slide26.xml"/><Relationship Id="rId32" Type="http://schemas.openxmlformats.org/officeDocument/2006/relationships/slide" Target="slides/slide25.xml"/><Relationship Id="rId35" Type="http://schemas.openxmlformats.org/officeDocument/2006/relationships/slide" Target="slides/slide28.xml"/><Relationship Id="rId34" Type="http://schemas.openxmlformats.org/officeDocument/2006/relationships/slide" Target="slides/slide27.xml"/><Relationship Id="rId37" Type="http://schemas.openxmlformats.org/officeDocument/2006/relationships/slide" Target="slides/slide30.xml"/><Relationship Id="rId36" Type="http://schemas.openxmlformats.org/officeDocument/2006/relationships/slide" Target="slides/slide29.xml"/><Relationship Id="rId39" Type="http://schemas.openxmlformats.org/officeDocument/2006/relationships/slide" Target="slides/slide32.xml"/><Relationship Id="rId38" Type="http://schemas.openxmlformats.org/officeDocument/2006/relationships/slide" Target="slides/slide31.xml"/><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29" Type="http://schemas.openxmlformats.org/officeDocument/2006/relationships/slide" Target="slides/slide22.xml"/><Relationship Id="rId51" Type="http://schemas.openxmlformats.org/officeDocument/2006/relationships/font" Target="fonts/PoppinsSemiBold-italic.fntdata"/><Relationship Id="rId50" Type="http://schemas.openxmlformats.org/officeDocument/2006/relationships/font" Target="fonts/PoppinsSemiBold-bold.fntdata"/><Relationship Id="rId52" Type="http://schemas.openxmlformats.org/officeDocument/2006/relationships/font" Target="fonts/PoppinsSemiBold-boldItalic.fntdata"/><Relationship Id="rId11" Type="http://schemas.openxmlformats.org/officeDocument/2006/relationships/slide" Target="slides/slide4.xml"/><Relationship Id="rId10" Type="http://schemas.openxmlformats.org/officeDocument/2006/relationships/slide" Target="slides/slide3.xml"/><Relationship Id="rId13" Type="http://schemas.openxmlformats.org/officeDocument/2006/relationships/slide" Target="slides/slide6.xml"/><Relationship Id="rId12" Type="http://schemas.openxmlformats.org/officeDocument/2006/relationships/slide" Target="slides/slide5.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13b0fe0cdc9_2_56: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g13b0fe0cdc9_2_5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26ea5ec1a89_1_25: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g26ea5ec1a89_1_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26ea5ec1a89_1_36: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g26ea5ec1a89_1_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26ea5ec1a89_1_42: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g26ea5ec1a89_1_4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26ea5ec1a89_1_51: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g26ea5ec1a89_1_5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26ea5ec1a89_1_71: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g26ea5ec1a89_1_7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26ea5ec1a89_1_89: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g26ea5ec1a89_1_8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26ea5ec1a89_1_83: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g26ea5ec1a89_1_8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26ea5ec1a89_1_77: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g26ea5ec1a89_1_7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26ea5ec1a89_1_65: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g26ea5ec1a89_1_6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26ea5ec1a89_1_101: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g26ea5ec1a89_1_10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13b0fe0cdc9_2_64: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g13b0fe0cdc9_2_6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26ea5ec1a89_1_59: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g26ea5ec1a89_1_5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26ea5ec1a89_3_49: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g26ea5ec1a89_3_4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26ecf2b3fe7_0_0: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g26ecf2b3fe7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26ea5ec1a89_3_65: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g26ea5ec1a89_3_6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26ea5ec1a89_3_81: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g26ea5ec1a89_3_8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26ea5ec1a89_3_91: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g26ea5ec1a89_3_9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26ea5ec1a89_3_102: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g26ea5ec1a89_3_10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26ea5ec1a89_3_109: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g26ea5ec1a89_3_10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26ea5ec1a89_3_117: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g26ea5ec1a89_3_1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26ea5ec1a89_3_126: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g26ea5ec1a89_3_1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13b0fe0cdc9_2_134: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g13b0fe0cdc9_2_1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26ea5ec1a89_3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26ea5ec1a89_3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26ea5ec1a89_3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26ea5ec1a89_3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13b0fe0cdc9_2_142: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g13b0fe0cdc9_2_14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g13b0fe0cdc9_2_776: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g13b0fe0cdc9_2_77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6ea5ec1a89_0_0: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g26ea5ec1a89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6ea5ec1a89_3_0: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g26ea5ec1a89_3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6ea5ec1a89_3_23: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g26ea5ec1a89_3_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26ea5ec1a89_0_19: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g26ea5ec1a89_0_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6ea5ec1a89_1_8: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g26ea5ec1a89_1_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26ec7dd076e_0_44: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g26ec7dd076e_0_4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 Id="rId3" Type="http://schemas.openxmlformats.org/officeDocument/2006/relationships/hyperlink" Target="http://pptmon.com/" TargetMode="External"/><Relationship Id="rId4" Type="http://schemas.openxmlformats.org/officeDocument/2006/relationships/image" Target="../media/image8.png"/><Relationship Id="rId9" Type="http://schemas.openxmlformats.org/officeDocument/2006/relationships/image" Target="../media/image4.png"/><Relationship Id="rId5" Type="http://schemas.openxmlformats.org/officeDocument/2006/relationships/hyperlink" Target="https://pptmon.com/" TargetMode="External"/><Relationship Id="rId6" Type="http://schemas.openxmlformats.org/officeDocument/2006/relationships/hyperlink" Target="http://www.pptmon.com/" TargetMode="External"/><Relationship Id="rId7" Type="http://schemas.openxmlformats.org/officeDocument/2006/relationships/image" Target="../media/image9.png"/><Relationship Id="rId8"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hyperlink" Target="http://pptmon.com/" TargetMode="External"/><Relationship Id="rId3" Type="http://schemas.openxmlformats.org/officeDocument/2006/relationships/image" Target="../media/image8.png"/><Relationship Id="rId4" Type="http://schemas.openxmlformats.org/officeDocument/2006/relationships/hyperlink" Target="https://pptmon.com/" TargetMode="External"/><Relationship Id="rId5" Type="http://schemas.openxmlformats.org/officeDocument/2006/relationships/hyperlink" Target="http://www.pptmon.com/" TargetMode="Externa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hyperlink" Target="http://pptmon.com/" TargetMode="External"/><Relationship Id="rId3" Type="http://schemas.openxmlformats.org/officeDocument/2006/relationships/image" Target="../media/image8.png"/><Relationship Id="rId4" Type="http://schemas.openxmlformats.org/officeDocument/2006/relationships/hyperlink" Target="https://pptmon.com/" TargetMode="External"/><Relationship Id="rId5" Type="http://schemas.openxmlformats.org/officeDocument/2006/relationships/hyperlink" Target="http://www.pptmon.com/" TargetMode="Externa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hyperlink" Target="http://pptmon.com/" TargetMode="External"/><Relationship Id="rId3" Type="http://schemas.openxmlformats.org/officeDocument/2006/relationships/image" Target="../media/image8.png"/><Relationship Id="rId4" Type="http://schemas.openxmlformats.org/officeDocument/2006/relationships/hyperlink" Target="https://pptmon.com/" TargetMode="External"/><Relationship Id="rId5" Type="http://schemas.openxmlformats.org/officeDocument/2006/relationships/hyperlink" Target="http://www.pptmon.com/" TargetMode="Externa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hyperlink" Target="http://pptmon.com/" TargetMode="External"/><Relationship Id="rId3" Type="http://schemas.openxmlformats.org/officeDocument/2006/relationships/image" Target="../media/image8.png"/><Relationship Id="rId4" Type="http://schemas.openxmlformats.org/officeDocument/2006/relationships/hyperlink" Target="https://pptmon.com/" TargetMode="External"/><Relationship Id="rId5" Type="http://schemas.openxmlformats.org/officeDocument/2006/relationships/hyperlink" Target="http://www.pptmon.com/" TargetMode="Externa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hyperlink" Target="http://pptmon.com/" TargetMode="External"/><Relationship Id="rId3" Type="http://schemas.openxmlformats.org/officeDocument/2006/relationships/image" Target="../media/image8.png"/><Relationship Id="rId4" Type="http://schemas.openxmlformats.org/officeDocument/2006/relationships/hyperlink" Target="https://pptmon.com/" TargetMode="External"/><Relationship Id="rId5" Type="http://schemas.openxmlformats.org/officeDocument/2006/relationships/hyperlink" Target="http://www.pptmon.com/" TargetMode="Externa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hyperlink" Target="http://pptmon.com/" TargetMode="External"/><Relationship Id="rId3" Type="http://schemas.openxmlformats.org/officeDocument/2006/relationships/image" Target="../media/image8.png"/><Relationship Id="rId4" Type="http://schemas.openxmlformats.org/officeDocument/2006/relationships/hyperlink" Target="https://pptmon.com/" TargetMode="External"/><Relationship Id="rId5" Type="http://schemas.openxmlformats.org/officeDocument/2006/relationships/hyperlink" Target="http://www.pptmon.com/" TargetMode="Externa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hyperlink" Target="http://pptmon.com/" TargetMode="External"/><Relationship Id="rId3" Type="http://schemas.openxmlformats.org/officeDocument/2006/relationships/image" Target="../media/image8.png"/><Relationship Id="rId4" Type="http://schemas.openxmlformats.org/officeDocument/2006/relationships/hyperlink" Target="https://pptmon.com/" TargetMode="External"/><Relationship Id="rId5" Type="http://schemas.openxmlformats.org/officeDocument/2006/relationships/hyperlink" Target="http://www.pptmon.com/" TargetMode="Externa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hyperlink" Target="http://pptmon.com/" TargetMode="External"/><Relationship Id="rId3" Type="http://schemas.openxmlformats.org/officeDocument/2006/relationships/image" Target="../media/image8.png"/><Relationship Id="rId4" Type="http://schemas.openxmlformats.org/officeDocument/2006/relationships/hyperlink" Target="https://pptmon.com/" TargetMode="External"/><Relationship Id="rId5" Type="http://schemas.openxmlformats.org/officeDocument/2006/relationships/hyperlink" Target="http://www.pptmon.com/" TargetMode="Externa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hyperlink" Target="http://pptmon.com/" TargetMode="External"/><Relationship Id="rId3" Type="http://schemas.openxmlformats.org/officeDocument/2006/relationships/image" Target="../media/image8.png"/><Relationship Id="rId4" Type="http://schemas.openxmlformats.org/officeDocument/2006/relationships/hyperlink" Target="https://pptmon.com/" TargetMode="External"/><Relationship Id="rId5" Type="http://schemas.openxmlformats.org/officeDocument/2006/relationships/hyperlink" Target="http://www.pptmon.com/" TargetMode="Externa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hyperlink" Target="http://pptmon.com/" TargetMode="External"/><Relationship Id="rId3" Type="http://schemas.openxmlformats.org/officeDocument/2006/relationships/image" Target="../media/image8.png"/><Relationship Id="rId4" Type="http://schemas.openxmlformats.org/officeDocument/2006/relationships/hyperlink" Target="https://pptmon.com/" TargetMode="External"/><Relationship Id="rId5" Type="http://schemas.openxmlformats.org/officeDocument/2006/relationships/hyperlink" Target="http://www.pptmon.com/" TargetMode="Externa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hyperlink" Target="http://pptmon.com/" TargetMode="External"/><Relationship Id="rId3" Type="http://schemas.openxmlformats.org/officeDocument/2006/relationships/image" Target="../media/image8.png"/><Relationship Id="rId4" Type="http://schemas.openxmlformats.org/officeDocument/2006/relationships/hyperlink" Target="https://pptmon.com/" TargetMode="External"/><Relationship Id="rId5" Type="http://schemas.openxmlformats.org/officeDocument/2006/relationships/hyperlink" Target="http://www.pptmon.com/" TargetMode="Externa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PTMON title" showMasterSp="0">
  <p:cSld name="PPTMON title">
    <p:spTree>
      <p:nvGrpSpPr>
        <p:cNvPr id="53" name="Shape 53"/>
        <p:cNvGrpSpPr/>
        <p:nvPr/>
      </p:nvGrpSpPr>
      <p:grpSpPr>
        <a:xfrm>
          <a:off x="0" y="0"/>
          <a:ext cx="0" cy="0"/>
          <a:chOff x="0" y="0"/>
          <a:chExt cx="0" cy="0"/>
        </a:xfrm>
      </p:grpSpPr>
      <p:pic>
        <p:nvPicPr>
          <p:cNvPr id="54" name="Google Shape;54;p14"/>
          <p:cNvPicPr preferRelativeResize="0"/>
          <p:nvPr/>
        </p:nvPicPr>
        <p:blipFill rotWithShape="1">
          <a:blip r:embed="rId2">
            <a:alphaModFix/>
          </a:blip>
          <a:srcRect b="0" l="0" r="0" t="0"/>
          <a:stretch/>
        </p:blipFill>
        <p:spPr>
          <a:xfrm>
            <a:off x="0" y="1"/>
            <a:ext cx="4371975" cy="1816132"/>
          </a:xfrm>
          <a:prstGeom prst="rect">
            <a:avLst/>
          </a:prstGeom>
          <a:noFill/>
          <a:ln>
            <a:noFill/>
          </a:ln>
        </p:spPr>
      </p:pic>
      <p:pic>
        <p:nvPicPr>
          <p:cNvPr id="55" name="Google Shape;55;p14"/>
          <p:cNvPicPr preferRelativeResize="0"/>
          <p:nvPr/>
        </p:nvPicPr>
        <p:blipFill rotWithShape="1">
          <a:blip r:embed="rId2">
            <a:alphaModFix/>
          </a:blip>
          <a:srcRect b="0" l="0" r="0" t="0"/>
          <a:stretch/>
        </p:blipFill>
        <p:spPr>
          <a:xfrm rot="10800000">
            <a:off x="4772025" y="3327368"/>
            <a:ext cx="4371975" cy="1816132"/>
          </a:xfrm>
          <a:prstGeom prst="rect">
            <a:avLst/>
          </a:prstGeom>
          <a:noFill/>
          <a:ln>
            <a:noFill/>
          </a:ln>
        </p:spPr>
      </p:pic>
      <p:pic>
        <p:nvPicPr>
          <p:cNvPr id="56" name="Google Shape;56;p14">
            <a:hlinkClick r:id="rId3"/>
          </p:cNvPr>
          <p:cNvPicPr preferRelativeResize="0"/>
          <p:nvPr/>
        </p:nvPicPr>
        <p:blipFill rotWithShape="1">
          <a:blip r:embed="rId4">
            <a:alphaModFix/>
          </a:blip>
          <a:srcRect b="0" l="29909" r="0" t="0"/>
          <a:stretch/>
        </p:blipFill>
        <p:spPr>
          <a:xfrm>
            <a:off x="4518422" y="5297943"/>
            <a:ext cx="1299346" cy="142875"/>
          </a:xfrm>
          <a:prstGeom prst="rect">
            <a:avLst/>
          </a:prstGeom>
          <a:noFill/>
          <a:ln>
            <a:noFill/>
          </a:ln>
        </p:spPr>
      </p:pic>
      <p:sp>
        <p:nvSpPr>
          <p:cNvPr id="57" name="Google Shape;57;p14">
            <a:hlinkClick r:id="rId5"/>
          </p:cNvPr>
          <p:cNvSpPr txBox="1"/>
          <p:nvPr/>
        </p:nvSpPr>
        <p:spPr>
          <a:xfrm>
            <a:off x="3326232" y="5297943"/>
            <a:ext cx="2017973" cy="184666"/>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0" i="0" lang="ko" sz="800" u="sng" cap="none" strike="noStrike">
                <a:solidFill>
                  <a:schemeClr val="dk1"/>
                </a:solidFill>
                <a:latin typeface="Arial"/>
                <a:ea typeface="Arial"/>
                <a:cs typeface="Arial"/>
                <a:sym typeface="Arial"/>
                <a:hlinkClick r:id="rId6">
                  <a:extLst>
                    <a:ext uri="{A12FA001-AC4F-418D-AE19-62706E023703}">
                      <ahyp:hlinkClr val="tx"/>
                    </a:ext>
                  </a:extLst>
                </a:hlinkClick>
              </a:rPr>
              <a:t>Presentation template by</a:t>
            </a:r>
            <a:endParaRPr sz="800" u="none">
              <a:solidFill>
                <a:schemeClr val="dk1"/>
              </a:solidFill>
              <a:latin typeface="Arial"/>
              <a:ea typeface="Arial"/>
              <a:cs typeface="Arial"/>
              <a:sym typeface="Arial"/>
            </a:endParaRPr>
          </a:p>
        </p:txBody>
      </p:sp>
      <p:pic>
        <p:nvPicPr>
          <p:cNvPr id="58" name="Google Shape;58;p14"/>
          <p:cNvPicPr preferRelativeResize="0"/>
          <p:nvPr/>
        </p:nvPicPr>
        <p:blipFill rotWithShape="1">
          <a:blip r:embed="rId7">
            <a:alphaModFix/>
          </a:blip>
          <a:srcRect b="7" l="1" r="1" t="8"/>
          <a:stretch/>
        </p:blipFill>
        <p:spPr>
          <a:xfrm>
            <a:off x="5825260" y="66917"/>
            <a:ext cx="3318740" cy="2844266"/>
          </a:xfrm>
          <a:prstGeom prst="rect">
            <a:avLst/>
          </a:prstGeom>
          <a:noFill/>
          <a:ln>
            <a:noFill/>
          </a:ln>
        </p:spPr>
      </p:pic>
      <p:pic>
        <p:nvPicPr>
          <p:cNvPr id="59" name="Google Shape;59;p14"/>
          <p:cNvPicPr preferRelativeResize="0"/>
          <p:nvPr/>
        </p:nvPicPr>
        <p:blipFill rotWithShape="1">
          <a:blip r:embed="rId8">
            <a:alphaModFix/>
          </a:blip>
          <a:srcRect b="0" l="0" r="0" t="0"/>
          <a:stretch/>
        </p:blipFill>
        <p:spPr>
          <a:xfrm>
            <a:off x="4715373" y="1930117"/>
            <a:ext cx="1773666" cy="2844754"/>
          </a:xfrm>
          <a:prstGeom prst="rect">
            <a:avLst/>
          </a:prstGeom>
          <a:noFill/>
          <a:ln>
            <a:noFill/>
          </a:ln>
        </p:spPr>
      </p:pic>
      <p:pic>
        <p:nvPicPr>
          <p:cNvPr id="60" name="Google Shape;60;p14"/>
          <p:cNvPicPr preferRelativeResize="0"/>
          <p:nvPr/>
        </p:nvPicPr>
        <p:blipFill rotWithShape="1">
          <a:blip r:embed="rId9">
            <a:alphaModFix/>
          </a:blip>
          <a:srcRect b="7" l="10" r="9" t="8"/>
          <a:stretch/>
        </p:blipFill>
        <p:spPr>
          <a:xfrm>
            <a:off x="6271369" y="2232317"/>
            <a:ext cx="2872631" cy="2844266"/>
          </a:xfrm>
          <a:prstGeom prst="rect">
            <a:avLst/>
          </a:prstGeom>
          <a:noFill/>
          <a:ln>
            <a:noFill/>
          </a:ln>
        </p:spPr>
      </p:pic>
    </p:spTree>
  </p:cSld>
  <p:clrMapOvr>
    <a:masterClrMapping/>
  </p:clrMapOvr>
  <p:extLst>
    <p:ext uri="{DCECCB84-F9BA-43D5-87BE-67443E8EF086}">
      <p15:sldGuideLst>
        <p15:guide id="1" orient="horz" pos="1620">
          <p15:clr>
            <a:srgbClr val="FBAE40"/>
          </p15:clr>
        </p15:guide>
        <p15:guide id="2" pos="288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PPTMON slide">
  <p:cSld name="1_PPTMON slide">
    <p:spTree>
      <p:nvGrpSpPr>
        <p:cNvPr id="61" name="Shape 61"/>
        <p:cNvGrpSpPr/>
        <p:nvPr/>
      </p:nvGrpSpPr>
      <p:grpSpPr>
        <a:xfrm>
          <a:off x="0" y="0"/>
          <a:ext cx="0" cy="0"/>
          <a:chOff x="0" y="0"/>
          <a:chExt cx="0" cy="0"/>
        </a:xfrm>
      </p:grpSpPr>
      <p:pic>
        <p:nvPicPr>
          <p:cNvPr id="62" name="Google Shape;62;p15">
            <a:hlinkClick r:id="rId2"/>
          </p:cNvPr>
          <p:cNvPicPr preferRelativeResize="0"/>
          <p:nvPr/>
        </p:nvPicPr>
        <p:blipFill rotWithShape="1">
          <a:blip r:embed="rId3">
            <a:alphaModFix/>
          </a:blip>
          <a:srcRect b="0" l="29909" r="0" t="0"/>
          <a:stretch/>
        </p:blipFill>
        <p:spPr>
          <a:xfrm>
            <a:off x="4518422" y="5297943"/>
            <a:ext cx="1299346" cy="142875"/>
          </a:xfrm>
          <a:prstGeom prst="rect">
            <a:avLst/>
          </a:prstGeom>
          <a:noFill/>
          <a:ln>
            <a:noFill/>
          </a:ln>
        </p:spPr>
      </p:pic>
      <p:sp>
        <p:nvSpPr>
          <p:cNvPr id="63" name="Google Shape;63;p15">
            <a:hlinkClick r:id="rId4"/>
          </p:cNvPr>
          <p:cNvSpPr txBox="1"/>
          <p:nvPr/>
        </p:nvSpPr>
        <p:spPr>
          <a:xfrm>
            <a:off x="3326232" y="5297943"/>
            <a:ext cx="2017973" cy="184666"/>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ko" sz="800" u="sng">
                <a:solidFill>
                  <a:schemeClr val="dk1"/>
                </a:solidFill>
                <a:latin typeface="Arial"/>
                <a:ea typeface="Arial"/>
                <a:cs typeface="Arial"/>
                <a:sym typeface="Arial"/>
                <a:hlinkClick r:id="rId5">
                  <a:extLst>
                    <a:ext uri="{A12FA001-AC4F-418D-AE19-62706E023703}">
                      <ahyp:hlinkClr val="tx"/>
                    </a:ext>
                  </a:extLst>
                </a:hlinkClick>
              </a:rPr>
              <a:t>Presentation template by</a:t>
            </a:r>
            <a:endParaRPr sz="800" u="none">
              <a:solidFill>
                <a:schemeClr val="dk1"/>
              </a:solidFill>
              <a:latin typeface="Arial"/>
              <a:ea typeface="Arial"/>
              <a:cs typeface="Arial"/>
              <a:sym typeface="Arial"/>
            </a:endParaRPr>
          </a:p>
        </p:txBody>
      </p:sp>
    </p:spTree>
  </p:cSld>
  <p:clrMapOvr>
    <a:masterClrMapping/>
  </p:clrMapOvr>
  <p:extLst>
    <p:ext uri="{DCECCB84-F9BA-43D5-87BE-67443E8EF086}">
      <p15:sldGuideLst>
        <p15:guide id="1" orient="horz" pos="1620">
          <p15:clr>
            <a:srgbClr val="FBAE40"/>
          </p15:clr>
        </p15:guide>
        <p15:guide id="2" pos="288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PPTMON slide">
  <p:cSld name="2_PPTMON slide">
    <p:spTree>
      <p:nvGrpSpPr>
        <p:cNvPr id="64" name="Shape 64"/>
        <p:cNvGrpSpPr/>
        <p:nvPr/>
      </p:nvGrpSpPr>
      <p:grpSpPr>
        <a:xfrm>
          <a:off x="0" y="0"/>
          <a:ext cx="0" cy="0"/>
          <a:chOff x="0" y="0"/>
          <a:chExt cx="0" cy="0"/>
        </a:xfrm>
      </p:grpSpPr>
      <p:sp>
        <p:nvSpPr>
          <p:cNvPr id="65" name="Google Shape;65;p16"/>
          <p:cNvSpPr/>
          <p:nvPr>
            <p:ph idx="2" type="pic"/>
          </p:nvPr>
        </p:nvSpPr>
        <p:spPr>
          <a:xfrm>
            <a:off x="5686425" y="832950"/>
            <a:ext cx="2616300" cy="3477600"/>
          </a:xfrm>
          <a:prstGeom prst="roundRect">
            <a:avLst>
              <a:gd fmla="val 8416" name="adj"/>
            </a:avLst>
          </a:prstGeom>
          <a:solidFill>
            <a:srgbClr val="F2F2F2"/>
          </a:solidFill>
          <a:ln>
            <a:noFill/>
          </a:ln>
        </p:spPr>
      </p:sp>
      <p:pic>
        <p:nvPicPr>
          <p:cNvPr id="66" name="Google Shape;66;p16">
            <a:hlinkClick r:id="rId2"/>
          </p:cNvPr>
          <p:cNvPicPr preferRelativeResize="0"/>
          <p:nvPr/>
        </p:nvPicPr>
        <p:blipFill rotWithShape="1">
          <a:blip r:embed="rId3">
            <a:alphaModFix/>
          </a:blip>
          <a:srcRect b="0" l="29909" r="0" t="0"/>
          <a:stretch/>
        </p:blipFill>
        <p:spPr>
          <a:xfrm>
            <a:off x="4518422" y="5297943"/>
            <a:ext cx="1299346" cy="142875"/>
          </a:xfrm>
          <a:prstGeom prst="rect">
            <a:avLst/>
          </a:prstGeom>
          <a:noFill/>
          <a:ln>
            <a:noFill/>
          </a:ln>
        </p:spPr>
      </p:pic>
      <p:sp>
        <p:nvSpPr>
          <p:cNvPr id="67" name="Google Shape;67;p16">
            <a:hlinkClick r:id="rId4"/>
          </p:cNvPr>
          <p:cNvSpPr txBox="1"/>
          <p:nvPr/>
        </p:nvSpPr>
        <p:spPr>
          <a:xfrm>
            <a:off x="3326232" y="5297943"/>
            <a:ext cx="2017973" cy="184666"/>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ko" sz="800" u="sng">
                <a:solidFill>
                  <a:schemeClr val="dk1"/>
                </a:solidFill>
                <a:latin typeface="Arial"/>
                <a:ea typeface="Arial"/>
                <a:cs typeface="Arial"/>
                <a:sym typeface="Arial"/>
                <a:hlinkClick r:id="rId5">
                  <a:extLst>
                    <a:ext uri="{A12FA001-AC4F-418D-AE19-62706E023703}">
                      <ahyp:hlinkClr val="tx"/>
                    </a:ext>
                  </a:extLst>
                </a:hlinkClick>
              </a:rPr>
              <a:t>Presentation template by</a:t>
            </a:r>
            <a:endParaRPr sz="800" u="none">
              <a:solidFill>
                <a:schemeClr val="dk1"/>
              </a:solidFill>
              <a:latin typeface="Arial"/>
              <a:ea typeface="Arial"/>
              <a:cs typeface="Arial"/>
              <a:sym typeface="Arial"/>
            </a:endParaRPr>
          </a:p>
        </p:txBody>
      </p:sp>
    </p:spTree>
  </p:cSld>
  <p:clrMapOvr>
    <a:masterClrMapping/>
  </p:clrMapOvr>
  <p:extLst>
    <p:ext uri="{DCECCB84-F9BA-43D5-87BE-67443E8EF086}">
      <p15:sldGuideLst>
        <p15:guide id="1" orient="horz" pos="1620">
          <p15:clr>
            <a:srgbClr val="FBAE40"/>
          </p15:clr>
        </p15:guide>
        <p15:guide id="2" pos="288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PPTMON slide">
  <p:cSld name="3_PPTMON slide">
    <p:spTree>
      <p:nvGrpSpPr>
        <p:cNvPr id="68" name="Shape 68"/>
        <p:cNvGrpSpPr/>
        <p:nvPr/>
      </p:nvGrpSpPr>
      <p:grpSpPr>
        <a:xfrm>
          <a:off x="0" y="0"/>
          <a:ext cx="0" cy="0"/>
          <a:chOff x="0" y="0"/>
          <a:chExt cx="0" cy="0"/>
        </a:xfrm>
      </p:grpSpPr>
      <p:sp>
        <p:nvSpPr>
          <p:cNvPr id="69" name="Google Shape;69;p17"/>
          <p:cNvSpPr/>
          <p:nvPr>
            <p:ph idx="2" type="pic"/>
          </p:nvPr>
        </p:nvSpPr>
        <p:spPr>
          <a:xfrm>
            <a:off x="756268" y="1450182"/>
            <a:ext cx="3642871" cy="1685342"/>
          </a:xfrm>
          <a:prstGeom prst="roundRect">
            <a:avLst>
              <a:gd fmla="val 7624" name="adj"/>
            </a:avLst>
          </a:prstGeom>
          <a:solidFill>
            <a:srgbClr val="F2F2F2"/>
          </a:solidFill>
          <a:ln>
            <a:noFill/>
          </a:ln>
        </p:spPr>
      </p:sp>
      <p:sp>
        <p:nvSpPr>
          <p:cNvPr id="70" name="Google Shape;70;p17"/>
          <p:cNvSpPr/>
          <p:nvPr>
            <p:ph idx="3" type="pic"/>
          </p:nvPr>
        </p:nvSpPr>
        <p:spPr>
          <a:xfrm>
            <a:off x="4744861" y="1450182"/>
            <a:ext cx="3642871" cy="1685342"/>
          </a:xfrm>
          <a:prstGeom prst="roundRect">
            <a:avLst>
              <a:gd fmla="val 7624" name="adj"/>
            </a:avLst>
          </a:prstGeom>
          <a:solidFill>
            <a:srgbClr val="F2F2F2"/>
          </a:solidFill>
          <a:ln>
            <a:noFill/>
          </a:ln>
        </p:spPr>
      </p:sp>
      <p:pic>
        <p:nvPicPr>
          <p:cNvPr id="71" name="Google Shape;71;p17">
            <a:hlinkClick r:id="rId2"/>
          </p:cNvPr>
          <p:cNvPicPr preferRelativeResize="0"/>
          <p:nvPr/>
        </p:nvPicPr>
        <p:blipFill rotWithShape="1">
          <a:blip r:embed="rId3">
            <a:alphaModFix/>
          </a:blip>
          <a:srcRect b="0" l="29909" r="0" t="0"/>
          <a:stretch/>
        </p:blipFill>
        <p:spPr>
          <a:xfrm>
            <a:off x="4518422" y="5297943"/>
            <a:ext cx="1299346" cy="142875"/>
          </a:xfrm>
          <a:prstGeom prst="rect">
            <a:avLst/>
          </a:prstGeom>
          <a:noFill/>
          <a:ln>
            <a:noFill/>
          </a:ln>
        </p:spPr>
      </p:pic>
      <p:sp>
        <p:nvSpPr>
          <p:cNvPr id="72" name="Google Shape;72;p17">
            <a:hlinkClick r:id="rId4"/>
          </p:cNvPr>
          <p:cNvSpPr txBox="1"/>
          <p:nvPr/>
        </p:nvSpPr>
        <p:spPr>
          <a:xfrm>
            <a:off x="3326232" y="5297943"/>
            <a:ext cx="2017973" cy="184666"/>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ko" sz="800" u="sng">
                <a:solidFill>
                  <a:schemeClr val="dk1"/>
                </a:solidFill>
                <a:latin typeface="Arial"/>
                <a:ea typeface="Arial"/>
                <a:cs typeface="Arial"/>
                <a:sym typeface="Arial"/>
                <a:hlinkClick r:id="rId5">
                  <a:extLst>
                    <a:ext uri="{A12FA001-AC4F-418D-AE19-62706E023703}">
                      <ahyp:hlinkClr val="tx"/>
                    </a:ext>
                  </a:extLst>
                </a:hlinkClick>
              </a:rPr>
              <a:t>Presentation template by</a:t>
            </a:r>
            <a:endParaRPr sz="800" u="none">
              <a:solidFill>
                <a:schemeClr val="dk1"/>
              </a:solidFill>
              <a:latin typeface="Arial"/>
              <a:ea typeface="Arial"/>
              <a:cs typeface="Arial"/>
              <a:sym typeface="Arial"/>
            </a:endParaRPr>
          </a:p>
        </p:txBody>
      </p:sp>
    </p:spTree>
  </p:cSld>
  <p:clrMapOvr>
    <a:masterClrMapping/>
  </p:clrMapOvr>
  <p:extLst>
    <p:ext uri="{DCECCB84-F9BA-43D5-87BE-67443E8EF086}">
      <p15:sldGuideLst>
        <p15:guide id="1" orient="horz" pos="1620">
          <p15:clr>
            <a:srgbClr val="FBAE40"/>
          </p15:clr>
        </p15:guide>
        <p15:guide id="2" pos="288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_PPTMON slide">
  <p:cSld name="4_PPTMON slide">
    <p:spTree>
      <p:nvGrpSpPr>
        <p:cNvPr id="73" name="Shape 73"/>
        <p:cNvGrpSpPr/>
        <p:nvPr/>
      </p:nvGrpSpPr>
      <p:grpSpPr>
        <a:xfrm>
          <a:off x="0" y="0"/>
          <a:ext cx="0" cy="0"/>
          <a:chOff x="0" y="0"/>
          <a:chExt cx="0" cy="0"/>
        </a:xfrm>
      </p:grpSpPr>
      <p:sp>
        <p:nvSpPr>
          <p:cNvPr id="74" name="Google Shape;74;p18"/>
          <p:cNvSpPr/>
          <p:nvPr>
            <p:ph idx="2" type="pic"/>
          </p:nvPr>
        </p:nvSpPr>
        <p:spPr>
          <a:xfrm>
            <a:off x="2801646" y="1430019"/>
            <a:ext cx="1645136" cy="1646076"/>
          </a:xfrm>
          <a:prstGeom prst="ellipse">
            <a:avLst/>
          </a:prstGeom>
          <a:solidFill>
            <a:srgbClr val="F2F2F2"/>
          </a:solidFill>
          <a:ln>
            <a:noFill/>
          </a:ln>
        </p:spPr>
      </p:sp>
      <p:sp>
        <p:nvSpPr>
          <p:cNvPr id="75" name="Google Shape;75;p18"/>
          <p:cNvSpPr/>
          <p:nvPr>
            <p:ph idx="3" type="pic"/>
          </p:nvPr>
        </p:nvSpPr>
        <p:spPr>
          <a:xfrm>
            <a:off x="4697219" y="1430019"/>
            <a:ext cx="1645136" cy="1646076"/>
          </a:xfrm>
          <a:prstGeom prst="ellipse">
            <a:avLst/>
          </a:prstGeom>
          <a:solidFill>
            <a:srgbClr val="F2F2F2"/>
          </a:solidFill>
          <a:ln>
            <a:noFill/>
          </a:ln>
        </p:spPr>
      </p:sp>
      <p:sp>
        <p:nvSpPr>
          <p:cNvPr id="76" name="Google Shape;76;p18"/>
          <p:cNvSpPr/>
          <p:nvPr>
            <p:ph idx="4" type="pic"/>
          </p:nvPr>
        </p:nvSpPr>
        <p:spPr>
          <a:xfrm>
            <a:off x="6592790" y="1430019"/>
            <a:ext cx="1645136" cy="1646076"/>
          </a:xfrm>
          <a:prstGeom prst="ellipse">
            <a:avLst/>
          </a:prstGeom>
          <a:solidFill>
            <a:srgbClr val="F2F2F2"/>
          </a:solidFill>
          <a:ln>
            <a:noFill/>
          </a:ln>
        </p:spPr>
      </p:sp>
      <p:sp>
        <p:nvSpPr>
          <p:cNvPr id="77" name="Google Shape;77;p18"/>
          <p:cNvSpPr/>
          <p:nvPr>
            <p:ph idx="5" type="pic"/>
          </p:nvPr>
        </p:nvSpPr>
        <p:spPr>
          <a:xfrm>
            <a:off x="906074" y="1430019"/>
            <a:ext cx="1645136" cy="1646076"/>
          </a:xfrm>
          <a:prstGeom prst="ellipse">
            <a:avLst/>
          </a:prstGeom>
          <a:solidFill>
            <a:srgbClr val="F2F2F2"/>
          </a:solidFill>
          <a:ln>
            <a:noFill/>
          </a:ln>
        </p:spPr>
      </p:sp>
      <p:pic>
        <p:nvPicPr>
          <p:cNvPr id="78" name="Google Shape;78;p18">
            <a:hlinkClick r:id="rId2"/>
          </p:cNvPr>
          <p:cNvPicPr preferRelativeResize="0"/>
          <p:nvPr/>
        </p:nvPicPr>
        <p:blipFill rotWithShape="1">
          <a:blip r:embed="rId3">
            <a:alphaModFix/>
          </a:blip>
          <a:srcRect b="0" l="29909" r="0" t="0"/>
          <a:stretch/>
        </p:blipFill>
        <p:spPr>
          <a:xfrm>
            <a:off x="4518422" y="5297943"/>
            <a:ext cx="1299346" cy="142875"/>
          </a:xfrm>
          <a:prstGeom prst="rect">
            <a:avLst/>
          </a:prstGeom>
          <a:noFill/>
          <a:ln>
            <a:noFill/>
          </a:ln>
        </p:spPr>
      </p:pic>
      <p:sp>
        <p:nvSpPr>
          <p:cNvPr id="79" name="Google Shape;79;p18">
            <a:hlinkClick r:id="rId4"/>
          </p:cNvPr>
          <p:cNvSpPr txBox="1"/>
          <p:nvPr/>
        </p:nvSpPr>
        <p:spPr>
          <a:xfrm>
            <a:off x="3326232" y="5297943"/>
            <a:ext cx="2017973" cy="184666"/>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ko" sz="800" u="sng">
                <a:solidFill>
                  <a:schemeClr val="dk1"/>
                </a:solidFill>
                <a:latin typeface="Arial"/>
                <a:ea typeface="Arial"/>
                <a:cs typeface="Arial"/>
                <a:sym typeface="Arial"/>
                <a:hlinkClick r:id="rId5">
                  <a:extLst>
                    <a:ext uri="{A12FA001-AC4F-418D-AE19-62706E023703}">
                      <ahyp:hlinkClr val="tx"/>
                    </a:ext>
                  </a:extLst>
                </a:hlinkClick>
              </a:rPr>
              <a:t>Presentation template by</a:t>
            </a:r>
            <a:endParaRPr sz="800" u="none">
              <a:solidFill>
                <a:schemeClr val="dk1"/>
              </a:solidFill>
              <a:latin typeface="Arial"/>
              <a:ea typeface="Arial"/>
              <a:cs typeface="Arial"/>
              <a:sym typeface="Arial"/>
            </a:endParaRPr>
          </a:p>
        </p:txBody>
      </p:sp>
    </p:spTree>
  </p:cSld>
  <p:clrMapOvr>
    <a:masterClrMapping/>
  </p:clrMapOvr>
  <p:extLst>
    <p:ext uri="{DCECCB84-F9BA-43D5-87BE-67443E8EF086}">
      <p15:sldGuideLst>
        <p15:guide id="1" orient="horz" pos="1620">
          <p15:clr>
            <a:srgbClr val="FBAE40"/>
          </p15:clr>
        </p15:guide>
        <p15:guide id="2" pos="288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7_PPTMON slide">
  <p:cSld name="7_PPTMON slide">
    <p:spTree>
      <p:nvGrpSpPr>
        <p:cNvPr id="80" name="Shape 80"/>
        <p:cNvGrpSpPr/>
        <p:nvPr/>
      </p:nvGrpSpPr>
      <p:grpSpPr>
        <a:xfrm>
          <a:off x="0" y="0"/>
          <a:ext cx="0" cy="0"/>
          <a:chOff x="0" y="0"/>
          <a:chExt cx="0" cy="0"/>
        </a:xfrm>
      </p:grpSpPr>
      <p:sp>
        <p:nvSpPr>
          <p:cNvPr id="81" name="Google Shape;81;p19"/>
          <p:cNvSpPr/>
          <p:nvPr>
            <p:ph idx="2" type="pic"/>
          </p:nvPr>
        </p:nvSpPr>
        <p:spPr>
          <a:xfrm>
            <a:off x="1621521" y="794564"/>
            <a:ext cx="1646021" cy="3571385"/>
          </a:xfrm>
          <a:prstGeom prst="roundRect">
            <a:avLst>
              <a:gd fmla="val 14137" name="adj"/>
            </a:avLst>
          </a:prstGeom>
          <a:solidFill>
            <a:schemeClr val="lt1"/>
          </a:solidFill>
          <a:ln>
            <a:noFill/>
          </a:ln>
        </p:spPr>
      </p:sp>
      <p:pic>
        <p:nvPicPr>
          <p:cNvPr id="82" name="Google Shape;82;p19">
            <a:hlinkClick r:id="rId2"/>
          </p:cNvPr>
          <p:cNvPicPr preferRelativeResize="0"/>
          <p:nvPr/>
        </p:nvPicPr>
        <p:blipFill rotWithShape="1">
          <a:blip r:embed="rId3">
            <a:alphaModFix/>
          </a:blip>
          <a:srcRect b="0" l="29909" r="0" t="0"/>
          <a:stretch/>
        </p:blipFill>
        <p:spPr>
          <a:xfrm>
            <a:off x="4518422" y="5297943"/>
            <a:ext cx="1299346" cy="142875"/>
          </a:xfrm>
          <a:prstGeom prst="rect">
            <a:avLst/>
          </a:prstGeom>
          <a:noFill/>
          <a:ln>
            <a:noFill/>
          </a:ln>
        </p:spPr>
      </p:pic>
      <p:sp>
        <p:nvSpPr>
          <p:cNvPr id="83" name="Google Shape;83;p19">
            <a:hlinkClick r:id="rId4"/>
          </p:cNvPr>
          <p:cNvSpPr txBox="1"/>
          <p:nvPr/>
        </p:nvSpPr>
        <p:spPr>
          <a:xfrm>
            <a:off x="3326232" y="5297943"/>
            <a:ext cx="2017973" cy="184666"/>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ko" sz="800" u="sng">
                <a:solidFill>
                  <a:schemeClr val="dk1"/>
                </a:solidFill>
                <a:latin typeface="Arial"/>
                <a:ea typeface="Arial"/>
                <a:cs typeface="Arial"/>
                <a:sym typeface="Arial"/>
                <a:hlinkClick r:id="rId5">
                  <a:extLst>
                    <a:ext uri="{A12FA001-AC4F-418D-AE19-62706E023703}">
                      <ahyp:hlinkClr val="tx"/>
                    </a:ext>
                  </a:extLst>
                </a:hlinkClick>
              </a:rPr>
              <a:t>Presentation template by</a:t>
            </a:r>
            <a:endParaRPr sz="800" u="none">
              <a:solidFill>
                <a:schemeClr val="dk1"/>
              </a:solidFill>
              <a:latin typeface="Arial"/>
              <a:ea typeface="Arial"/>
              <a:cs typeface="Arial"/>
              <a:sym typeface="Arial"/>
            </a:endParaRPr>
          </a:p>
        </p:txBody>
      </p:sp>
    </p:spTree>
  </p:cSld>
  <p:clrMapOvr>
    <a:masterClrMapping/>
  </p:clrMapOvr>
  <p:extLst>
    <p:ext uri="{DCECCB84-F9BA-43D5-87BE-67443E8EF086}">
      <p15:sldGuideLst>
        <p15:guide id="1" orient="horz" pos="1620">
          <p15:clr>
            <a:srgbClr val="FBAE40"/>
          </p15:clr>
        </p15:guide>
        <p15:guide id="2" pos="288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8_PPTMON slide">
  <p:cSld name="8_PPTMON slide">
    <p:spTree>
      <p:nvGrpSpPr>
        <p:cNvPr id="84" name="Shape 84"/>
        <p:cNvGrpSpPr/>
        <p:nvPr/>
      </p:nvGrpSpPr>
      <p:grpSpPr>
        <a:xfrm>
          <a:off x="0" y="0"/>
          <a:ext cx="0" cy="0"/>
          <a:chOff x="0" y="0"/>
          <a:chExt cx="0" cy="0"/>
        </a:xfrm>
      </p:grpSpPr>
      <p:sp>
        <p:nvSpPr>
          <p:cNvPr id="85" name="Google Shape;85;p20"/>
          <p:cNvSpPr/>
          <p:nvPr>
            <p:ph idx="2" type="pic"/>
          </p:nvPr>
        </p:nvSpPr>
        <p:spPr>
          <a:xfrm>
            <a:off x="1150109" y="710814"/>
            <a:ext cx="2790395" cy="3721872"/>
          </a:xfrm>
          <a:prstGeom prst="roundRect">
            <a:avLst>
              <a:gd fmla="val 1370" name="adj"/>
            </a:avLst>
          </a:prstGeom>
          <a:solidFill>
            <a:schemeClr val="lt1"/>
          </a:solidFill>
          <a:ln>
            <a:noFill/>
          </a:ln>
        </p:spPr>
      </p:sp>
      <p:pic>
        <p:nvPicPr>
          <p:cNvPr id="86" name="Google Shape;86;p20">
            <a:hlinkClick r:id="rId2"/>
          </p:cNvPr>
          <p:cNvPicPr preferRelativeResize="0"/>
          <p:nvPr/>
        </p:nvPicPr>
        <p:blipFill rotWithShape="1">
          <a:blip r:embed="rId3">
            <a:alphaModFix/>
          </a:blip>
          <a:srcRect b="0" l="29909" r="0" t="0"/>
          <a:stretch/>
        </p:blipFill>
        <p:spPr>
          <a:xfrm>
            <a:off x="4518422" y="5297943"/>
            <a:ext cx="1299346" cy="142875"/>
          </a:xfrm>
          <a:prstGeom prst="rect">
            <a:avLst/>
          </a:prstGeom>
          <a:noFill/>
          <a:ln>
            <a:noFill/>
          </a:ln>
        </p:spPr>
      </p:pic>
      <p:sp>
        <p:nvSpPr>
          <p:cNvPr id="87" name="Google Shape;87;p20">
            <a:hlinkClick r:id="rId4"/>
          </p:cNvPr>
          <p:cNvSpPr txBox="1"/>
          <p:nvPr/>
        </p:nvSpPr>
        <p:spPr>
          <a:xfrm>
            <a:off x="3326232" y="5297943"/>
            <a:ext cx="2017973" cy="184666"/>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ko" sz="800" u="sng">
                <a:solidFill>
                  <a:schemeClr val="dk1"/>
                </a:solidFill>
                <a:latin typeface="Arial"/>
                <a:ea typeface="Arial"/>
                <a:cs typeface="Arial"/>
                <a:sym typeface="Arial"/>
                <a:hlinkClick r:id="rId5">
                  <a:extLst>
                    <a:ext uri="{A12FA001-AC4F-418D-AE19-62706E023703}">
                      <ahyp:hlinkClr val="tx"/>
                    </a:ext>
                  </a:extLst>
                </a:hlinkClick>
              </a:rPr>
              <a:t>Presentation template by</a:t>
            </a:r>
            <a:endParaRPr sz="800" u="none">
              <a:solidFill>
                <a:schemeClr val="dk1"/>
              </a:solidFill>
              <a:latin typeface="Arial"/>
              <a:ea typeface="Arial"/>
              <a:cs typeface="Arial"/>
              <a:sym typeface="Arial"/>
            </a:endParaRPr>
          </a:p>
        </p:txBody>
      </p:sp>
    </p:spTree>
  </p:cSld>
  <p:clrMapOvr>
    <a:masterClrMapping/>
  </p:clrMapOvr>
  <p:extLst>
    <p:ext uri="{DCECCB84-F9BA-43D5-87BE-67443E8EF086}">
      <p15:sldGuideLst>
        <p15:guide id="1" orient="horz" pos="1620">
          <p15:clr>
            <a:srgbClr val="FBAE40"/>
          </p15:clr>
        </p15:guide>
        <p15:guide id="2" pos="288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9_PPTMON slide">
  <p:cSld name="9_PPTMON slide">
    <p:spTree>
      <p:nvGrpSpPr>
        <p:cNvPr id="88" name="Shape 88"/>
        <p:cNvGrpSpPr/>
        <p:nvPr/>
      </p:nvGrpSpPr>
      <p:grpSpPr>
        <a:xfrm>
          <a:off x="0" y="0"/>
          <a:ext cx="0" cy="0"/>
          <a:chOff x="0" y="0"/>
          <a:chExt cx="0" cy="0"/>
        </a:xfrm>
      </p:grpSpPr>
      <p:sp>
        <p:nvSpPr>
          <p:cNvPr id="89" name="Google Shape;89;p21"/>
          <p:cNvSpPr/>
          <p:nvPr>
            <p:ph idx="2" type="pic"/>
          </p:nvPr>
        </p:nvSpPr>
        <p:spPr>
          <a:xfrm>
            <a:off x="1347155" y="994083"/>
            <a:ext cx="3907074" cy="2417058"/>
          </a:xfrm>
          <a:prstGeom prst="rect">
            <a:avLst/>
          </a:prstGeom>
          <a:solidFill>
            <a:schemeClr val="lt1"/>
          </a:solidFill>
          <a:ln>
            <a:noFill/>
          </a:ln>
        </p:spPr>
      </p:sp>
      <p:pic>
        <p:nvPicPr>
          <p:cNvPr id="90" name="Google Shape;90;p21">
            <a:hlinkClick r:id="rId2"/>
          </p:cNvPr>
          <p:cNvPicPr preferRelativeResize="0"/>
          <p:nvPr/>
        </p:nvPicPr>
        <p:blipFill rotWithShape="1">
          <a:blip r:embed="rId3">
            <a:alphaModFix/>
          </a:blip>
          <a:srcRect b="0" l="29909" r="0" t="0"/>
          <a:stretch/>
        </p:blipFill>
        <p:spPr>
          <a:xfrm>
            <a:off x="4518422" y="5297943"/>
            <a:ext cx="1299346" cy="142875"/>
          </a:xfrm>
          <a:prstGeom prst="rect">
            <a:avLst/>
          </a:prstGeom>
          <a:noFill/>
          <a:ln>
            <a:noFill/>
          </a:ln>
        </p:spPr>
      </p:pic>
      <p:sp>
        <p:nvSpPr>
          <p:cNvPr id="91" name="Google Shape;91;p21">
            <a:hlinkClick r:id="rId4"/>
          </p:cNvPr>
          <p:cNvSpPr txBox="1"/>
          <p:nvPr/>
        </p:nvSpPr>
        <p:spPr>
          <a:xfrm>
            <a:off x="3326232" y="5297943"/>
            <a:ext cx="2017973" cy="184666"/>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ko" sz="800" u="sng">
                <a:solidFill>
                  <a:schemeClr val="dk1"/>
                </a:solidFill>
                <a:latin typeface="Arial"/>
                <a:ea typeface="Arial"/>
                <a:cs typeface="Arial"/>
                <a:sym typeface="Arial"/>
                <a:hlinkClick r:id="rId5">
                  <a:extLst>
                    <a:ext uri="{A12FA001-AC4F-418D-AE19-62706E023703}">
                      <ahyp:hlinkClr val="tx"/>
                    </a:ext>
                  </a:extLst>
                </a:hlinkClick>
              </a:rPr>
              <a:t>Presentation template by</a:t>
            </a:r>
            <a:endParaRPr sz="800" u="none">
              <a:solidFill>
                <a:schemeClr val="dk1"/>
              </a:solidFill>
              <a:latin typeface="Arial"/>
              <a:ea typeface="Arial"/>
              <a:cs typeface="Arial"/>
              <a:sym typeface="Arial"/>
            </a:endParaRPr>
          </a:p>
        </p:txBody>
      </p:sp>
    </p:spTree>
  </p:cSld>
  <p:clrMapOvr>
    <a:masterClrMapping/>
  </p:clrMapOvr>
  <p:extLst>
    <p:ext uri="{DCECCB84-F9BA-43D5-87BE-67443E8EF086}">
      <p15:sldGuideLst>
        <p15:guide id="1" orient="horz" pos="1620">
          <p15:clr>
            <a:srgbClr val="FBAE40"/>
          </p15:clr>
        </p15:guide>
        <p15:guide id="2" pos="288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PTMON custom" showMasterSp="0">
  <p:cSld name="PPTMON custom">
    <p:bg>
      <p:bgPr>
        <a:solidFill>
          <a:schemeClr val="lt1"/>
        </a:solidFill>
      </p:bgPr>
    </p:bg>
    <p:spTree>
      <p:nvGrpSpPr>
        <p:cNvPr id="92" name="Shape 92"/>
        <p:cNvGrpSpPr/>
        <p:nvPr/>
      </p:nvGrpSpPr>
      <p:grpSpPr>
        <a:xfrm>
          <a:off x="0" y="0"/>
          <a:ext cx="0" cy="0"/>
          <a:chOff x="0" y="0"/>
          <a:chExt cx="0" cy="0"/>
        </a:xfrm>
      </p:grpSpPr>
      <p:pic>
        <p:nvPicPr>
          <p:cNvPr id="93" name="Google Shape;93;p22">
            <a:hlinkClick r:id="rId2"/>
          </p:cNvPr>
          <p:cNvPicPr preferRelativeResize="0"/>
          <p:nvPr/>
        </p:nvPicPr>
        <p:blipFill rotWithShape="1">
          <a:blip r:embed="rId3">
            <a:alphaModFix/>
          </a:blip>
          <a:srcRect b="0" l="29909" r="0" t="0"/>
          <a:stretch/>
        </p:blipFill>
        <p:spPr>
          <a:xfrm>
            <a:off x="4518422" y="5297943"/>
            <a:ext cx="1299346" cy="142875"/>
          </a:xfrm>
          <a:prstGeom prst="rect">
            <a:avLst/>
          </a:prstGeom>
          <a:noFill/>
          <a:ln>
            <a:noFill/>
          </a:ln>
        </p:spPr>
      </p:pic>
      <p:sp>
        <p:nvSpPr>
          <p:cNvPr id="94" name="Google Shape;94;p22">
            <a:hlinkClick r:id="rId4"/>
          </p:cNvPr>
          <p:cNvSpPr txBox="1"/>
          <p:nvPr/>
        </p:nvSpPr>
        <p:spPr>
          <a:xfrm>
            <a:off x="3326232" y="5297943"/>
            <a:ext cx="2017973" cy="184666"/>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ko" sz="800" u="sng">
                <a:solidFill>
                  <a:schemeClr val="dk1"/>
                </a:solidFill>
                <a:latin typeface="Arial"/>
                <a:ea typeface="Arial"/>
                <a:cs typeface="Arial"/>
                <a:sym typeface="Arial"/>
                <a:hlinkClick r:id="rId5">
                  <a:extLst>
                    <a:ext uri="{A12FA001-AC4F-418D-AE19-62706E023703}">
                      <ahyp:hlinkClr val="tx"/>
                    </a:ext>
                  </a:extLst>
                </a:hlinkClick>
              </a:rPr>
              <a:t>Presentation template by</a:t>
            </a:r>
            <a:endParaRPr sz="800" u="none">
              <a:solidFill>
                <a:schemeClr val="dk1"/>
              </a:solidFill>
              <a:latin typeface="Arial"/>
              <a:ea typeface="Arial"/>
              <a:cs typeface="Arial"/>
              <a:sym typeface="Arial"/>
            </a:endParaRPr>
          </a:p>
        </p:txBody>
      </p:sp>
    </p:spTree>
  </p:cSld>
  <p:clrMapOvr>
    <a:masterClrMapping/>
  </p:clrMapOvr>
  <p:extLst>
    <p:ext uri="{DCECCB84-F9BA-43D5-87BE-67443E8EF086}">
      <p15:sldGuideLst>
        <p15:guide id="1" orient="horz" pos="1620">
          <p15:clr>
            <a:srgbClr val="FBAE40"/>
          </p15:clr>
        </p15:guide>
        <p15:guide id="2" pos="288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_PPTMON slide">
  <p:cSld name="5_PPTMON slide">
    <p:spTree>
      <p:nvGrpSpPr>
        <p:cNvPr id="95" name="Shape 95"/>
        <p:cNvGrpSpPr/>
        <p:nvPr/>
      </p:nvGrpSpPr>
      <p:grpSpPr>
        <a:xfrm>
          <a:off x="0" y="0"/>
          <a:ext cx="0" cy="0"/>
          <a:chOff x="0" y="0"/>
          <a:chExt cx="0" cy="0"/>
        </a:xfrm>
      </p:grpSpPr>
      <p:sp>
        <p:nvSpPr>
          <p:cNvPr id="96" name="Google Shape;96;p23"/>
          <p:cNvSpPr/>
          <p:nvPr>
            <p:ph idx="2" type="pic"/>
          </p:nvPr>
        </p:nvSpPr>
        <p:spPr>
          <a:xfrm>
            <a:off x="5179898" y="1505256"/>
            <a:ext cx="3406889" cy="2132988"/>
          </a:xfrm>
          <a:prstGeom prst="roundRect">
            <a:avLst>
              <a:gd fmla="val 4610" name="adj"/>
            </a:avLst>
          </a:prstGeom>
          <a:solidFill>
            <a:srgbClr val="F2F2F2"/>
          </a:solidFill>
          <a:ln>
            <a:noFill/>
          </a:ln>
        </p:spPr>
      </p:sp>
      <p:pic>
        <p:nvPicPr>
          <p:cNvPr id="97" name="Google Shape;97;p23">
            <a:hlinkClick r:id="rId2"/>
          </p:cNvPr>
          <p:cNvPicPr preferRelativeResize="0"/>
          <p:nvPr/>
        </p:nvPicPr>
        <p:blipFill rotWithShape="1">
          <a:blip r:embed="rId3">
            <a:alphaModFix/>
          </a:blip>
          <a:srcRect b="0" l="29909" r="0" t="0"/>
          <a:stretch/>
        </p:blipFill>
        <p:spPr>
          <a:xfrm>
            <a:off x="4518422" y="5297943"/>
            <a:ext cx="1299346" cy="142875"/>
          </a:xfrm>
          <a:prstGeom prst="rect">
            <a:avLst/>
          </a:prstGeom>
          <a:noFill/>
          <a:ln>
            <a:noFill/>
          </a:ln>
        </p:spPr>
      </p:pic>
      <p:sp>
        <p:nvSpPr>
          <p:cNvPr id="98" name="Google Shape;98;p23">
            <a:hlinkClick r:id="rId4"/>
          </p:cNvPr>
          <p:cNvSpPr txBox="1"/>
          <p:nvPr/>
        </p:nvSpPr>
        <p:spPr>
          <a:xfrm>
            <a:off x="3326232" y="5297943"/>
            <a:ext cx="2017973" cy="184666"/>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ko" sz="800" u="sng">
                <a:solidFill>
                  <a:schemeClr val="dk1"/>
                </a:solidFill>
                <a:latin typeface="Arial"/>
                <a:ea typeface="Arial"/>
                <a:cs typeface="Arial"/>
                <a:sym typeface="Arial"/>
                <a:hlinkClick r:id="rId5">
                  <a:extLst>
                    <a:ext uri="{A12FA001-AC4F-418D-AE19-62706E023703}">
                      <ahyp:hlinkClr val="tx"/>
                    </a:ext>
                  </a:extLst>
                </a:hlinkClick>
              </a:rPr>
              <a:t>Presentation template by</a:t>
            </a:r>
            <a:endParaRPr sz="800" u="none">
              <a:solidFill>
                <a:schemeClr val="dk1"/>
              </a:solidFill>
              <a:latin typeface="Arial"/>
              <a:ea typeface="Arial"/>
              <a:cs typeface="Arial"/>
              <a:sym typeface="Arial"/>
            </a:endParaRPr>
          </a:p>
        </p:txBody>
      </p:sp>
    </p:spTree>
  </p:cSld>
  <p:clrMapOvr>
    <a:masterClrMapping/>
  </p:clrMapOvr>
  <p:extLst>
    <p:ext uri="{DCECCB84-F9BA-43D5-87BE-67443E8EF086}">
      <p15:sldGuideLst>
        <p15:guide id="1" orient="horz" pos="1620">
          <p15:clr>
            <a:srgbClr val="FBAE40"/>
          </p15:clr>
        </p15:guide>
        <p15:guide id="2" pos="2880">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6_PPTMON slide">
  <p:cSld name="6_PPTMON slide">
    <p:spTree>
      <p:nvGrpSpPr>
        <p:cNvPr id="99" name="Shape 99"/>
        <p:cNvGrpSpPr/>
        <p:nvPr/>
      </p:nvGrpSpPr>
      <p:grpSpPr>
        <a:xfrm>
          <a:off x="0" y="0"/>
          <a:ext cx="0" cy="0"/>
          <a:chOff x="0" y="0"/>
          <a:chExt cx="0" cy="0"/>
        </a:xfrm>
      </p:grpSpPr>
      <p:sp>
        <p:nvSpPr>
          <p:cNvPr id="100" name="Google Shape;100;p24"/>
          <p:cNvSpPr/>
          <p:nvPr>
            <p:ph idx="2" type="pic"/>
          </p:nvPr>
        </p:nvSpPr>
        <p:spPr>
          <a:xfrm>
            <a:off x="539550" y="2490647"/>
            <a:ext cx="8064900" cy="2112853"/>
          </a:xfrm>
          <a:prstGeom prst="roundRect">
            <a:avLst>
              <a:gd fmla="val 7200" name="adj"/>
            </a:avLst>
          </a:prstGeom>
          <a:solidFill>
            <a:srgbClr val="F2F2F2"/>
          </a:solidFill>
          <a:ln>
            <a:noFill/>
          </a:ln>
        </p:spPr>
      </p:sp>
      <p:pic>
        <p:nvPicPr>
          <p:cNvPr id="101" name="Google Shape;101;p24">
            <a:hlinkClick r:id="rId2"/>
          </p:cNvPr>
          <p:cNvPicPr preferRelativeResize="0"/>
          <p:nvPr/>
        </p:nvPicPr>
        <p:blipFill rotWithShape="1">
          <a:blip r:embed="rId3">
            <a:alphaModFix/>
          </a:blip>
          <a:srcRect b="0" l="29909" r="0" t="0"/>
          <a:stretch/>
        </p:blipFill>
        <p:spPr>
          <a:xfrm>
            <a:off x="4518422" y="5297943"/>
            <a:ext cx="1299346" cy="142875"/>
          </a:xfrm>
          <a:prstGeom prst="rect">
            <a:avLst/>
          </a:prstGeom>
          <a:noFill/>
          <a:ln>
            <a:noFill/>
          </a:ln>
        </p:spPr>
      </p:pic>
      <p:sp>
        <p:nvSpPr>
          <p:cNvPr id="102" name="Google Shape;102;p24">
            <a:hlinkClick r:id="rId4"/>
          </p:cNvPr>
          <p:cNvSpPr txBox="1"/>
          <p:nvPr/>
        </p:nvSpPr>
        <p:spPr>
          <a:xfrm>
            <a:off x="3326232" y="5297943"/>
            <a:ext cx="2017973" cy="184666"/>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ko" sz="800" u="sng">
                <a:solidFill>
                  <a:schemeClr val="dk1"/>
                </a:solidFill>
                <a:latin typeface="Arial"/>
                <a:ea typeface="Arial"/>
                <a:cs typeface="Arial"/>
                <a:sym typeface="Arial"/>
                <a:hlinkClick r:id="rId5">
                  <a:extLst>
                    <a:ext uri="{A12FA001-AC4F-418D-AE19-62706E023703}">
                      <ahyp:hlinkClr val="tx"/>
                    </a:ext>
                  </a:extLst>
                </a:hlinkClick>
              </a:rPr>
              <a:t>Presentation template by</a:t>
            </a:r>
            <a:endParaRPr sz="800" u="none">
              <a:solidFill>
                <a:schemeClr val="dk1"/>
              </a:solidFill>
              <a:latin typeface="Arial"/>
              <a:ea typeface="Arial"/>
              <a:cs typeface="Arial"/>
              <a:sym typeface="Arial"/>
            </a:endParaRPr>
          </a:p>
        </p:txBody>
      </p:sp>
    </p:spTree>
  </p:cSld>
  <p:clrMapOvr>
    <a:masterClrMapping/>
  </p:clrMapOvr>
  <p:extLst>
    <p:ext uri="{DCECCB84-F9BA-43D5-87BE-67443E8EF086}">
      <p15:sldGuideLst>
        <p15:guide id="1" orient="horz" pos="1620">
          <p15:clr>
            <a:srgbClr val="FBAE40"/>
          </p15:clr>
        </p15:guide>
        <p15:guide id="2" pos="2880">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PTMON slide">
  <p:cSld name="PPTMON slide">
    <p:spTree>
      <p:nvGrpSpPr>
        <p:cNvPr id="103" name="Shape 103"/>
        <p:cNvGrpSpPr/>
        <p:nvPr/>
      </p:nvGrpSpPr>
      <p:grpSpPr>
        <a:xfrm>
          <a:off x="0" y="0"/>
          <a:ext cx="0" cy="0"/>
          <a:chOff x="0" y="0"/>
          <a:chExt cx="0" cy="0"/>
        </a:xfrm>
      </p:grpSpPr>
      <p:pic>
        <p:nvPicPr>
          <p:cNvPr id="104" name="Google Shape;104;p25">
            <a:hlinkClick r:id="rId2"/>
          </p:cNvPr>
          <p:cNvPicPr preferRelativeResize="0"/>
          <p:nvPr/>
        </p:nvPicPr>
        <p:blipFill rotWithShape="1">
          <a:blip r:embed="rId3">
            <a:alphaModFix/>
          </a:blip>
          <a:srcRect b="0" l="29909" r="0" t="0"/>
          <a:stretch/>
        </p:blipFill>
        <p:spPr>
          <a:xfrm>
            <a:off x="4518422" y="5297943"/>
            <a:ext cx="1299346" cy="142875"/>
          </a:xfrm>
          <a:prstGeom prst="rect">
            <a:avLst/>
          </a:prstGeom>
          <a:noFill/>
          <a:ln>
            <a:noFill/>
          </a:ln>
        </p:spPr>
      </p:pic>
      <p:sp>
        <p:nvSpPr>
          <p:cNvPr id="105" name="Google Shape;105;p25">
            <a:hlinkClick r:id="rId4"/>
          </p:cNvPr>
          <p:cNvSpPr txBox="1"/>
          <p:nvPr/>
        </p:nvSpPr>
        <p:spPr>
          <a:xfrm>
            <a:off x="3326232" y="5297943"/>
            <a:ext cx="2017973" cy="184666"/>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ko" sz="800" u="sng">
                <a:solidFill>
                  <a:schemeClr val="dk1"/>
                </a:solidFill>
                <a:latin typeface="Arial"/>
                <a:ea typeface="Arial"/>
                <a:cs typeface="Arial"/>
                <a:sym typeface="Arial"/>
                <a:hlinkClick r:id="rId5">
                  <a:extLst>
                    <a:ext uri="{A12FA001-AC4F-418D-AE19-62706E023703}">
                      <ahyp:hlinkClr val="tx"/>
                    </a:ext>
                  </a:extLst>
                </a:hlinkClick>
              </a:rPr>
              <a:t>Presentation template by</a:t>
            </a:r>
            <a:endParaRPr sz="800" u="none">
              <a:solidFill>
                <a:schemeClr val="dk1"/>
              </a:solidFill>
              <a:latin typeface="Arial"/>
              <a:ea typeface="Arial"/>
              <a:cs typeface="Arial"/>
              <a:sym typeface="Arial"/>
            </a:endParaRPr>
          </a:p>
        </p:txBody>
      </p:sp>
    </p:spTree>
  </p:cSld>
  <p:clrMapOvr>
    <a:masterClrMapping/>
  </p:clrMapOvr>
  <p:extLst>
    <p:ext uri="{DCECCB84-F9BA-43D5-87BE-67443E8EF086}">
      <p15:sldGuideLst>
        <p15:guide id="1" orient="horz" pos="1620">
          <p15:clr>
            <a:srgbClr val="FBAE40"/>
          </p15:clr>
        </p15:guide>
        <p15:guide id="2" pos="288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1.xml"/><Relationship Id="rId10" Type="http://schemas.openxmlformats.org/officeDocument/2006/relationships/slideLayout" Target="../slideLayouts/slideLayout20.xml"/><Relationship Id="rId13" Type="http://schemas.openxmlformats.org/officeDocument/2006/relationships/slideLayout" Target="../slideLayouts/slideLayout23.xml"/><Relationship Id="rId12" Type="http://schemas.openxmlformats.org/officeDocument/2006/relationships/slideLayout" Target="../slideLayouts/slideLayout22.xml"/><Relationship Id="rId1" Type="http://schemas.openxmlformats.org/officeDocument/2006/relationships/image" Target="../media/image1.png"/><Relationship Id="rId2" Type="http://schemas.openxmlformats.org/officeDocument/2006/relationships/slideLayout" Target="../slideLayouts/slideLayout12.xml"/><Relationship Id="rId3" Type="http://schemas.openxmlformats.org/officeDocument/2006/relationships/slideLayout" Target="../slideLayouts/slideLayout13.xml"/><Relationship Id="rId4" Type="http://schemas.openxmlformats.org/officeDocument/2006/relationships/slideLayout" Target="../slideLayouts/slideLayout14.xml"/><Relationship Id="rId9" Type="http://schemas.openxmlformats.org/officeDocument/2006/relationships/slideLayout" Target="../slideLayouts/slideLayout19.xml"/><Relationship Id="rId14" Type="http://schemas.openxmlformats.org/officeDocument/2006/relationships/theme" Target="../theme/theme2.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ko"/>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CD2EF"/>
        </a:solidFill>
      </p:bgPr>
    </p:bg>
    <p:spTree>
      <p:nvGrpSpPr>
        <p:cNvPr id="50" name="Shape 50"/>
        <p:cNvGrpSpPr/>
        <p:nvPr/>
      </p:nvGrpSpPr>
      <p:grpSpPr>
        <a:xfrm>
          <a:off x="0" y="0"/>
          <a:ext cx="0" cy="0"/>
          <a:chOff x="0" y="0"/>
          <a:chExt cx="0" cy="0"/>
        </a:xfrm>
      </p:grpSpPr>
      <p:pic>
        <p:nvPicPr>
          <p:cNvPr id="51" name="Google Shape;51;p13"/>
          <p:cNvPicPr preferRelativeResize="0"/>
          <p:nvPr/>
        </p:nvPicPr>
        <p:blipFill rotWithShape="1">
          <a:blip r:embed="rId1">
            <a:alphaModFix/>
          </a:blip>
          <a:srcRect b="0" l="0" r="0" t="0"/>
          <a:stretch/>
        </p:blipFill>
        <p:spPr>
          <a:xfrm>
            <a:off x="-1" y="1"/>
            <a:ext cx="2568106" cy="1066799"/>
          </a:xfrm>
          <a:prstGeom prst="rect">
            <a:avLst/>
          </a:prstGeom>
          <a:noFill/>
          <a:ln>
            <a:noFill/>
          </a:ln>
        </p:spPr>
      </p:pic>
      <p:pic>
        <p:nvPicPr>
          <p:cNvPr id="52" name="Google Shape;52;p13"/>
          <p:cNvPicPr preferRelativeResize="0"/>
          <p:nvPr/>
        </p:nvPicPr>
        <p:blipFill rotWithShape="1">
          <a:blip r:embed="rId1">
            <a:alphaModFix/>
          </a:blip>
          <a:srcRect b="0" l="0" r="0" t="0"/>
          <a:stretch/>
        </p:blipFill>
        <p:spPr>
          <a:xfrm rot="10800000">
            <a:off x="6575894" y="4076701"/>
            <a:ext cx="2568106" cy="1066799"/>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 id="214748367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 Id="rId3" Type="http://schemas.openxmlformats.org/officeDocument/2006/relationships/image" Target="../media/image3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 Id="rId3" Type="http://schemas.openxmlformats.org/officeDocument/2006/relationships/image" Target="../media/image5.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 Id="rId3"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 Id="rId3" Type="http://schemas.openxmlformats.org/officeDocument/2006/relationships/image" Target="../media/image3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 Id="rId3" Type="http://schemas.openxmlformats.org/officeDocument/2006/relationships/image" Target="../media/image2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 Id="rId3" Type="http://schemas.openxmlformats.org/officeDocument/2006/relationships/image" Target="../media/image2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6.xml"/><Relationship Id="rId3" Type="http://schemas.openxmlformats.org/officeDocument/2006/relationships/image" Target="../media/image2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7.xml"/><Relationship Id="rId3" Type="http://schemas.openxmlformats.org/officeDocument/2006/relationships/image" Target="../media/image2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8.xml"/><Relationship Id="rId3" Type="http://schemas.openxmlformats.org/officeDocument/2006/relationships/image" Target="../media/image2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9.xml"/><Relationship Id="rId3" Type="http://schemas.openxmlformats.org/officeDocument/2006/relationships/image" Target="../media/image2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0.xml"/><Relationship Id="rId3" Type="http://schemas.openxmlformats.org/officeDocument/2006/relationships/image" Target="../media/image3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2.xml"/><Relationship Id="rId3" Type="http://schemas.openxmlformats.org/officeDocument/2006/relationships/image" Target="../media/image1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3.xml"/><Relationship Id="rId3" Type="http://schemas.openxmlformats.org/officeDocument/2006/relationships/image" Target="../media/image2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4.xml"/><Relationship Id="rId3" Type="http://schemas.openxmlformats.org/officeDocument/2006/relationships/image" Target="../media/image1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5.xml"/><Relationship Id="rId3" Type="http://schemas.openxmlformats.org/officeDocument/2006/relationships/image" Target="../media/image19.png"/><Relationship Id="rId4" Type="http://schemas.openxmlformats.org/officeDocument/2006/relationships/image" Target="../media/image1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6.xml"/><Relationship Id="rId3" Type="http://schemas.openxmlformats.org/officeDocument/2006/relationships/image" Target="../media/image1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7.xml"/><Relationship Id="rId3" Type="http://schemas.openxmlformats.org/officeDocument/2006/relationships/image" Target="../media/image2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8.xml"/><Relationship Id="rId3" Type="http://schemas.openxmlformats.org/officeDocument/2006/relationships/image" Target="../media/image1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 Id="rId3" Type="http://schemas.openxmlformats.org/officeDocument/2006/relationships/image" Target="../media/image5.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1.xml"/><Relationship Id="rId3" Type="http://schemas.openxmlformats.org/officeDocument/2006/relationships/image" Target="../media/image22.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 Id="rId3" Type="http://schemas.openxmlformats.org/officeDocument/2006/relationships/image" Target="../media/image2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 Id="rId3" Type="http://schemas.openxmlformats.org/officeDocument/2006/relationships/image" Target="../media/image2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 Id="rId3" Type="http://schemas.openxmlformats.org/officeDocument/2006/relationships/image" Target="../media/image12.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 Id="rId3"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6"/>
          <p:cNvSpPr txBox="1"/>
          <p:nvPr/>
        </p:nvSpPr>
        <p:spPr>
          <a:xfrm>
            <a:off x="530544" y="1575309"/>
            <a:ext cx="4225800" cy="26553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ko" sz="2800">
                <a:solidFill>
                  <a:srgbClr val="020E50"/>
                </a:solidFill>
                <a:latin typeface="Poppins SemiBold"/>
                <a:ea typeface="Poppins SemiBold"/>
                <a:cs typeface="Poppins SemiBold"/>
                <a:sym typeface="Poppins SemiBold"/>
              </a:rPr>
              <a:t>Fake Product Review Monitoring and Removal for </a:t>
            </a:r>
            <a:r>
              <a:rPr lang="ko" sz="2800">
                <a:solidFill>
                  <a:srgbClr val="020E50"/>
                </a:solidFill>
                <a:latin typeface="Poppins SemiBold"/>
                <a:ea typeface="Poppins SemiBold"/>
                <a:cs typeface="Poppins SemiBold"/>
                <a:sym typeface="Poppins SemiBold"/>
              </a:rPr>
              <a:t>Genuine</a:t>
            </a:r>
            <a:r>
              <a:rPr lang="ko" sz="2800">
                <a:solidFill>
                  <a:srgbClr val="020E50"/>
                </a:solidFill>
                <a:latin typeface="Poppins SemiBold"/>
                <a:ea typeface="Poppins SemiBold"/>
                <a:cs typeface="Poppins SemiBold"/>
                <a:sym typeface="Poppins SemiBold"/>
              </a:rPr>
              <a:t> Online Product Reviews Using Opinion Mining</a:t>
            </a:r>
            <a:endParaRPr sz="1000">
              <a:solidFill>
                <a:srgbClr val="020E50"/>
              </a:solidFill>
              <a:latin typeface="Poppins SemiBold"/>
              <a:ea typeface="Poppins SemiBold"/>
              <a:cs typeface="Poppins SemiBold"/>
              <a:sym typeface="Poppins SemiBo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35"/>
          <p:cNvSpPr txBox="1"/>
          <p:nvPr/>
        </p:nvSpPr>
        <p:spPr>
          <a:xfrm>
            <a:off x="718425" y="168000"/>
            <a:ext cx="4942800" cy="4386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ko" sz="2400">
                <a:solidFill>
                  <a:srgbClr val="020E50"/>
                </a:solidFill>
                <a:latin typeface="Poppins SemiBold"/>
                <a:ea typeface="Poppins SemiBold"/>
                <a:cs typeface="Poppins SemiBold"/>
                <a:sym typeface="Poppins SemiBold"/>
              </a:rPr>
              <a:t>Sentiment classification:</a:t>
            </a:r>
            <a:endParaRPr sz="1100"/>
          </a:p>
        </p:txBody>
      </p:sp>
      <p:sp>
        <p:nvSpPr>
          <p:cNvPr id="180" name="Google Shape;180;p35"/>
          <p:cNvSpPr txBox="1"/>
          <p:nvPr/>
        </p:nvSpPr>
        <p:spPr>
          <a:xfrm>
            <a:off x="718425" y="961275"/>
            <a:ext cx="4500000" cy="3624900"/>
          </a:xfrm>
          <a:prstGeom prst="rect">
            <a:avLst/>
          </a:prstGeom>
          <a:noFill/>
          <a:ln>
            <a:noFill/>
          </a:ln>
        </p:spPr>
        <p:txBody>
          <a:bodyPr anchorCtr="0" anchor="t" bIns="34275" lIns="68575" spcFirstLastPara="1" rIns="68575" wrap="square" tIns="34275">
            <a:spAutoFit/>
          </a:bodyPr>
          <a:lstStyle/>
          <a:p>
            <a:pPr indent="0" lvl="0" marL="0" rtl="0" algn="l">
              <a:spcBef>
                <a:spcPts val="0"/>
              </a:spcBef>
              <a:spcAft>
                <a:spcPts val="0"/>
              </a:spcAft>
              <a:buNone/>
            </a:pPr>
            <a:r>
              <a:rPr b="1" lang="ko" sz="1100">
                <a:solidFill>
                  <a:srgbClr val="020E50"/>
                </a:solidFill>
                <a:latin typeface="Poppins"/>
                <a:ea typeface="Poppins"/>
                <a:cs typeface="Poppins"/>
                <a:sym typeface="Poppins"/>
              </a:rPr>
              <a:t>Data Preparation:</a:t>
            </a:r>
            <a:endParaRPr b="1" sz="1100">
              <a:solidFill>
                <a:srgbClr val="020E50"/>
              </a:solidFill>
              <a:latin typeface="Poppins"/>
              <a:ea typeface="Poppins"/>
              <a:cs typeface="Poppins"/>
              <a:sym typeface="Poppins"/>
            </a:endParaRPr>
          </a:p>
          <a:p>
            <a:pPr indent="-298450" lvl="0" marL="457200" rtl="0" algn="l">
              <a:spcBef>
                <a:spcPts val="0"/>
              </a:spcBef>
              <a:spcAft>
                <a:spcPts val="0"/>
              </a:spcAft>
              <a:buClr>
                <a:srgbClr val="020E50"/>
              </a:buClr>
              <a:buSzPts val="1100"/>
              <a:buFont typeface="Poppins Light"/>
              <a:buChar char="▪"/>
            </a:pPr>
            <a:r>
              <a:rPr lang="ko" sz="1100">
                <a:solidFill>
                  <a:srgbClr val="020E50"/>
                </a:solidFill>
                <a:latin typeface="Poppins Light"/>
                <a:ea typeface="Poppins Light"/>
                <a:cs typeface="Poppins Light"/>
                <a:sym typeface="Poppins Light"/>
              </a:rPr>
              <a:t>sample_texts: contains a small set of review texts.</a:t>
            </a:r>
            <a:endParaRPr sz="1100">
              <a:solidFill>
                <a:srgbClr val="020E50"/>
              </a:solidFill>
              <a:latin typeface="Poppins Light"/>
              <a:ea typeface="Poppins Light"/>
              <a:cs typeface="Poppins Light"/>
              <a:sym typeface="Poppins Light"/>
            </a:endParaRPr>
          </a:p>
          <a:p>
            <a:pPr indent="-298450" lvl="0" marL="457200" rtl="0" algn="l">
              <a:spcBef>
                <a:spcPts val="0"/>
              </a:spcBef>
              <a:spcAft>
                <a:spcPts val="0"/>
              </a:spcAft>
              <a:buClr>
                <a:srgbClr val="020E50"/>
              </a:buClr>
              <a:buSzPts val="1100"/>
              <a:buFont typeface="Poppins Light"/>
              <a:buChar char="▪"/>
            </a:pPr>
            <a:r>
              <a:rPr lang="ko" sz="1100">
                <a:solidFill>
                  <a:srgbClr val="020E50"/>
                </a:solidFill>
                <a:latin typeface="Poppins Light"/>
                <a:ea typeface="Poppins Light"/>
                <a:cs typeface="Poppins Light"/>
                <a:sym typeface="Poppins Light"/>
              </a:rPr>
              <a:t>sample_labels: represents binary sentiment labels for the texts, where '1' indicates a positive sentiment and '0' indicates a negative sentiment.</a:t>
            </a:r>
            <a:endParaRPr sz="1100">
              <a:solidFill>
                <a:srgbClr val="020E50"/>
              </a:solidFill>
              <a:latin typeface="Poppins Light"/>
              <a:ea typeface="Poppins Light"/>
              <a:cs typeface="Poppins Light"/>
              <a:sym typeface="Poppins Light"/>
            </a:endParaRPr>
          </a:p>
          <a:p>
            <a:pPr indent="0" lvl="0" marL="0" rtl="0" algn="l">
              <a:spcBef>
                <a:spcPts val="0"/>
              </a:spcBef>
              <a:spcAft>
                <a:spcPts val="0"/>
              </a:spcAft>
              <a:buNone/>
            </a:pPr>
            <a:r>
              <a:rPr b="1" lang="ko" sz="1100">
                <a:solidFill>
                  <a:srgbClr val="020E50"/>
                </a:solidFill>
                <a:latin typeface="Poppins"/>
                <a:ea typeface="Poppins"/>
                <a:cs typeface="Poppins"/>
                <a:sym typeface="Poppins"/>
              </a:rPr>
              <a:t>Logistic Regression Classifier:</a:t>
            </a:r>
            <a:endParaRPr b="1" sz="1100">
              <a:solidFill>
                <a:srgbClr val="020E50"/>
              </a:solidFill>
              <a:latin typeface="Poppins"/>
              <a:ea typeface="Poppins"/>
              <a:cs typeface="Poppins"/>
              <a:sym typeface="Poppins"/>
            </a:endParaRPr>
          </a:p>
          <a:p>
            <a:pPr indent="-298450" lvl="0" marL="457200" rtl="0" algn="l">
              <a:spcBef>
                <a:spcPts val="0"/>
              </a:spcBef>
              <a:spcAft>
                <a:spcPts val="0"/>
              </a:spcAft>
              <a:buClr>
                <a:srgbClr val="020E50"/>
              </a:buClr>
              <a:buSzPts val="1100"/>
              <a:buFont typeface="Poppins Light"/>
              <a:buChar char="▪"/>
            </a:pPr>
            <a:r>
              <a:rPr lang="ko" sz="1100">
                <a:solidFill>
                  <a:srgbClr val="020E50"/>
                </a:solidFill>
                <a:latin typeface="Poppins Light"/>
                <a:ea typeface="Poppins Light"/>
                <a:cs typeface="Poppins Light"/>
                <a:sym typeface="Poppins Light"/>
              </a:rPr>
              <a:t>A logistic regression model is initialized and trained using the vector representations of the sample_texts produced by the TF-IDF vectorizer.</a:t>
            </a:r>
            <a:endParaRPr sz="1100">
              <a:solidFill>
                <a:srgbClr val="020E50"/>
              </a:solidFill>
              <a:latin typeface="Poppins Light"/>
              <a:ea typeface="Poppins Light"/>
              <a:cs typeface="Poppins Light"/>
              <a:sym typeface="Poppins Light"/>
            </a:endParaRPr>
          </a:p>
          <a:p>
            <a:pPr indent="-298450" lvl="0" marL="457200" rtl="0" algn="l">
              <a:spcBef>
                <a:spcPts val="0"/>
              </a:spcBef>
              <a:spcAft>
                <a:spcPts val="0"/>
              </a:spcAft>
              <a:buClr>
                <a:srgbClr val="020E50"/>
              </a:buClr>
              <a:buSzPts val="1100"/>
              <a:buFont typeface="Poppins Light"/>
              <a:buChar char="▪"/>
            </a:pPr>
            <a:r>
              <a:rPr lang="ko" sz="1100">
                <a:solidFill>
                  <a:srgbClr val="020E50"/>
                </a:solidFill>
                <a:latin typeface="Poppins Light"/>
                <a:ea typeface="Poppins Light"/>
                <a:cs typeface="Poppins Light"/>
                <a:sym typeface="Poppins Light"/>
              </a:rPr>
              <a:t>This model is used to predict the sentiment based on the vectorized form of any input text.</a:t>
            </a:r>
            <a:endParaRPr sz="1100">
              <a:solidFill>
                <a:srgbClr val="020E50"/>
              </a:solidFill>
              <a:latin typeface="Poppins Light"/>
              <a:ea typeface="Poppins Light"/>
              <a:cs typeface="Poppins Light"/>
              <a:sym typeface="Poppins Light"/>
            </a:endParaRPr>
          </a:p>
          <a:p>
            <a:pPr indent="0" lvl="0" marL="0" rtl="0" algn="l">
              <a:spcBef>
                <a:spcPts val="0"/>
              </a:spcBef>
              <a:spcAft>
                <a:spcPts val="0"/>
              </a:spcAft>
              <a:buNone/>
            </a:pPr>
            <a:r>
              <a:rPr b="1" lang="ko" sz="1100">
                <a:solidFill>
                  <a:srgbClr val="020E50"/>
                </a:solidFill>
                <a:latin typeface="Poppins"/>
                <a:ea typeface="Poppins"/>
                <a:cs typeface="Poppins"/>
                <a:sym typeface="Poppins"/>
              </a:rPr>
              <a:t>Text Preprocessing Function (getSentiment):</a:t>
            </a:r>
            <a:endParaRPr b="1" sz="1100">
              <a:solidFill>
                <a:srgbClr val="020E50"/>
              </a:solidFill>
              <a:latin typeface="Poppins"/>
              <a:ea typeface="Poppins"/>
              <a:cs typeface="Poppins"/>
              <a:sym typeface="Poppins"/>
            </a:endParaRPr>
          </a:p>
          <a:p>
            <a:pPr indent="-298450" lvl="0" marL="457200" rtl="0" algn="l">
              <a:spcBef>
                <a:spcPts val="0"/>
              </a:spcBef>
              <a:spcAft>
                <a:spcPts val="0"/>
              </a:spcAft>
              <a:buClr>
                <a:srgbClr val="020E50"/>
              </a:buClr>
              <a:buSzPts val="1100"/>
              <a:buFont typeface="Poppins Light"/>
              <a:buChar char="▪"/>
            </a:pPr>
            <a:r>
              <a:rPr lang="ko" sz="1100">
                <a:solidFill>
                  <a:srgbClr val="020E50"/>
                </a:solidFill>
                <a:latin typeface="Poppins Light"/>
                <a:ea typeface="Poppins Light"/>
                <a:cs typeface="Poppins Light"/>
                <a:sym typeface="Poppins Light"/>
              </a:rPr>
              <a:t>The function preprocesses input texts by converting them to lowercase, expanding contractions (like changing "I'm" to "I am"), and removing non-word characters and digits.</a:t>
            </a:r>
            <a:endParaRPr sz="1100">
              <a:solidFill>
                <a:srgbClr val="020E50"/>
              </a:solidFill>
              <a:latin typeface="Poppins Light"/>
              <a:ea typeface="Poppins Light"/>
              <a:cs typeface="Poppins Light"/>
              <a:sym typeface="Poppins Light"/>
            </a:endParaRPr>
          </a:p>
          <a:p>
            <a:pPr indent="-298450" lvl="0" marL="457200" rtl="0" algn="l">
              <a:spcBef>
                <a:spcPts val="0"/>
              </a:spcBef>
              <a:spcAft>
                <a:spcPts val="0"/>
              </a:spcAft>
              <a:buClr>
                <a:srgbClr val="020E50"/>
              </a:buClr>
              <a:buSzPts val="1100"/>
              <a:buFont typeface="Poppins Light"/>
              <a:buChar char="▪"/>
            </a:pPr>
            <a:r>
              <a:rPr lang="ko" sz="1100">
                <a:solidFill>
                  <a:srgbClr val="020E50"/>
                </a:solidFill>
                <a:latin typeface="Poppins Light"/>
                <a:ea typeface="Poppins Light"/>
                <a:cs typeface="Poppins Light"/>
                <a:sym typeface="Poppins Light"/>
              </a:rPr>
              <a:t>The output of the function is the predicted sentiment label ('1' for positive, '0' for negative).</a:t>
            </a:r>
            <a:endParaRPr sz="1100">
              <a:solidFill>
                <a:srgbClr val="020E50"/>
              </a:solidFill>
              <a:latin typeface="Poppins Light"/>
              <a:ea typeface="Poppins Light"/>
              <a:cs typeface="Poppins Light"/>
              <a:sym typeface="Poppins Light"/>
            </a:endParaRPr>
          </a:p>
          <a:p>
            <a:pPr indent="0" lvl="0" marL="0" rtl="0" algn="l">
              <a:spcBef>
                <a:spcPts val="0"/>
              </a:spcBef>
              <a:spcAft>
                <a:spcPts val="0"/>
              </a:spcAft>
              <a:buNone/>
            </a:pPr>
            <a:r>
              <a:rPr b="1" lang="ko" sz="1100">
                <a:solidFill>
                  <a:srgbClr val="020E50"/>
                </a:solidFill>
                <a:latin typeface="Poppins"/>
                <a:ea typeface="Poppins"/>
                <a:cs typeface="Poppins"/>
                <a:sym typeface="Poppins"/>
              </a:rPr>
              <a:t>Regular Expressions:</a:t>
            </a:r>
            <a:endParaRPr b="1" sz="1100">
              <a:solidFill>
                <a:srgbClr val="020E50"/>
              </a:solidFill>
              <a:latin typeface="Poppins"/>
              <a:ea typeface="Poppins"/>
              <a:cs typeface="Poppins"/>
              <a:sym typeface="Poppins"/>
            </a:endParaRPr>
          </a:p>
          <a:p>
            <a:pPr indent="-298450" lvl="0" marL="457200" rtl="0" algn="l">
              <a:spcBef>
                <a:spcPts val="0"/>
              </a:spcBef>
              <a:spcAft>
                <a:spcPts val="0"/>
              </a:spcAft>
              <a:buClr>
                <a:srgbClr val="020E50"/>
              </a:buClr>
              <a:buSzPts val="1100"/>
              <a:buFont typeface="Poppins Light"/>
              <a:buChar char="▪"/>
            </a:pPr>
            <a:r>
              <a:rPr lang="ko" sz="1100">
                <a:solidFill>
                  <a:srgbClr val="020E50"/>
                </a:solidFill>
                <a:latin typeface="Poppins Light"/>
                <a:ea typeface="Poppins Light"/>
                <a:cs typeface="Poppins Light"/>
                <a:sym typeface="Poppins Light"/>
              </a:rPr>
              <a:t>This includes handling contractions, removing non-alphabetic characters, and trimming extra spaces.</a:t>
            </a:r>
            <a:endParaRPr sz="1100">
              <a:solidFill>
                <a:srgbClr val="020E50"/>
              </a:solidFill>
              <a:latin typeface="Poppins Light"/>
              <a:ea typeface="Poppins Light"/>
              <a:cs typeface="Poppins Light"/>
              <a:sym typeface="Poppins Light"/>
            </a:endParaRPr>
          </a:p>
        </p:txBody>
      </p:sp>
      <p:pic>
        <p:nvPicPr>
          <p:cNvPr id="181" name="Google Shape;181;p35"/>
          <p:cNvPicPr preferRelativeResize="0"/>
          <p:nvPr/>
        </p:nvPicPr>
        <p:blipFill>
          <a:blip r:embed="rId3">
            <a:alphaModFix/>
          </a:blip>
          <a:stretch>
            <a:fillRect/>
          </a:stretch>
        </p:blipFill>
        <p:spPr>
          <a:xfrm>
            <a:off x="5601950" y="331950"/>
            <a:ext cx="3177975" cy="4479592"/>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36"/>
          <p:cNvSpPr txBox="1"/>
          <p:nvPr/>
        </p:nvSpPr>
        <p:spPr>
          <a:xfrm>
            <a:off x="718425" y="240275"/>
            <a:ext cx="6838200" cy="8082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ko" sz="2400">
                <a:solidFill>
                  <a:srgbClr val="020E50"/>
                </a:solidFill>
                <a:latin typeface="Poppins SemiBold"/>
                <a:ea typeface="Poppins SemiBold"/>
                <a:cs typeface="Poppins SemiBold"/>
                <a:sym typeface="Poppins SemiBold"/>
              </a:rPr>
              <a:t>Post Processing Analysis - Methods used to determine Fake Reviews</a:t>
            </a:r>
            <a:endParaRPr sz="1100"/>
          </a:p>
        </p:txBody>
      </p:sp>
      <p:sp>
        <p:nvSpPr>
          <p:cNvPr id="187" name="Google Shape;187;p36"/>
          <p:cNvSpPr txBox="1"/>
          <p:nvPr/>
        </p:nvSpPr>
        <p:spPr>
          <a:xfrm>
            <a:off x="1247600" y="1190325"/>
            <a:ext cx="3239700" cy="31170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t/>
            </a:r>
            <a:endParaRPr sz="1100">
              <a:solidFill>
                <a:srgbClr val="020E50"/>
              </a:solidFill>
              <a:latin typeface="Poppins Light"/>
              <a:ea typeface="Poppins Light"/>
              <a:cs typeface="Poppins Light"/>
              <a:sym typeface="Poppins Light"/>
            </a:endParaRPr>
          </a:p>
          <a:p>
            <a:pPr indent="-298450" lvl="0" marL="457200" rtl="0" algn="l">
              <a:spcBef>
                <a:spcPts val="0"/>
              </a:spcBef>
              <a:spcAft>
                <a:spcPts val="0"/>
              </a:spcAft>
              <a:buClr>
                <a:srgbClr val="020E50"/>
              </a:buClr>
              <a:buSzPts val="1100"/>
              <a:buFont typeface="Poppins Light"/>
              <a:buAutoNum type="arabicPeriod"/>
            </a:pPr>
            <a:r>
              <a:rPr lang="ko" sz="1100">
                <a:solidFill>
                  <a:srgbClr val="020E50"/>
                </a:solidFill>
                <a:latin typeface="Poppins Light"/>
                <a:ea typeface="Poppins Light"/>
                <a:cs typeface="Poppins Light"/>
                <a:sym typeface="Poppins Light"/>
              </a:rPr>
              <a:t>Reviews with Conflicting Views</a:t>
            </a:r>
            <a:br>
              <a:rPr lang="ko" sz="1100">
                <a:solidFill>
                  <a:srgbClr val="020E50"/>
                </a:solidFill>
                <a:latin typeface="Poppins Light"/>
                <a:ea typeface="Poppins Light"/>
                <a:cs typeface="Poppins Light"/>
                <a:sym typeface="Poppins Light"/>
              </a:rPr>
            </a:br>
            <a:endParaRPr sz="1100">
              <a:solidFill>
                <a:srgbClr val="020E50"/>
              </a:solidFill>
              <a:latin typeface="Poppins Light"/>
              <a:ea typeface="Poppins Light"/>
              <a:cs typeface="Poppins Light"/>
              <a:sym typeface="Poppins Light"/>
            </a:endParaRPr>
          </a:p>
          <a:p>
            <a:pPr indent="-298450" lvl="0" marL="457200" rtl="0" algn="l">
              <a:spcBef>
                <a:spcPts val="0"/>
              </a:spcBef>
              <a:spcAft>
                <a:spcPts val="0"/>
              </a:spcAft>
              <a:buClr>
                <a:srgbClr val="020E50"/>
              </a:buClr>
              <a:buSzPts val="1100"/>
              <a:buFont typeface="Poppins Light"/>
              <a:buAutoNum type="arabicPeriod"/>
            </a:pPr>
            <a:r>
              <a:rPr lang="ko" sz="1100">
                <a:solidFill>
                  <a:srgbClr val="020E50"/>
                </a:solidFill>
                <a:latin typeface="Poppins Light"/>
                <a:ea typeface="Poppins Light"/>
                <a:cs typeface="Poppins Light"/>
                <a:sym typeface="Poppins Light"/>
              </a:rPr>
              <a:t>Brand Bias by Individual Users</a:t>
            </a:r>
            <a:br>
              <a:rPr lang="ko" sz="1100">
                <a:solidFill>
                  <a:srgbClr val="020E50"/>
                </a:solidFill>
                <a:latin typeface="Poppins Light"/>
                <a:ea typeface="Poppins Light"/>
                <a:cs typeface="Poppins Light"/>
                <a:sym typeface="Poppins Light"/>
              </a:rPr>
            </a:br>
            <a:endParaRPr sz="1100">
              <a:solidFill>
                <a:srgbClr val="020E50"/>
              </a:solidFill>
              <a:latin typeface="Poppins Light"/>
              <a:ea typeface="Poppins Light"/>
              <a:cs typeface="Poppins Light"/>
              <a:sym typeface="Poppins Light"/>
            </a:endParaRPr>
          </a:p>
          <a:p>
            <a:pPr indent="-298450" lvl="0" marL="457200" rtl="0" algn="l">
              <a:spcBef>
                <a:spcPts val="0"/>
              </a:spcBef>
              <a:spcAft>
                <a:spcPts val="0"/>
              </a:spcAft>
              <a:buClr>
                <a:srgbClr val="020E50"/>
              </a:buClr>
              <a:buSzPts val="1100"/>
              <a:buFont typeface="Poppins Light"/>
              <a:buAutoNum type="arabicPeriod"/>
            </a:pPr>
            <a:r>
              <a:rPr lang="ko" sz="1100">
                <a:solidFill>
                  <a:srgbClr val="020E50"/>
                </a:solidFill>
                <a:latin typeface="Poppins Light"/>
                <a:ea typeface="Poppins Light"/>
                <a:cs typeface="Poppins Light"/>
                <a:sym typeface="Poppins Light"/>
              </a:rPr>
              <a:t>Brand Bias from the Same IP Address</a:t>
            </a:r>
            <a:br>
              <a:rPr lang="ko" sz="1100">
                <a:solidFill>
                  <a:srgbClr val="020E50"/>
                </a:solidFill>
                <a:latin typeface="Poppins Light"/>
                <a:ea typeface="Poppins Light"/>
                <a:cs typeface="Poppins Light"/>
                <a:sym typeface="Poppins Light"/>
              </a:rPr>
            </a:br>
            <a:endParaRPr sz="1100">
              <a:solidFill>
                <a:srgbClr val="020E50"/>
              </a:solidFill>
              <a:latin typeface="Poppins Light"/>
              <a:ea typeface="Poppins Light"/>
              <a:cs typeface="Poppins Light"/>
              <a:sym typeface="Poppins Light"/>
            </a:endParaRPr>
          </a:p>
          <a:p>
            <a:pPr indent="-298450" lvl="0" marL="457200" rtl="0" algn="l">
              <a:spcBef>
                <a:spcPts val="0"/>
              </a:spcBef>
              <a:spcAft>
                <a:spcPts val="0"/>
              </a:spcAft>
              <a:buClr>
                <a:srgbClr val="020E50"/>
              </a:buClr>
              <a:buSzPts val="1100"/>
              <a:buFont typeface="Poppins Light"/>
              <a:buAutoNum type="arabicPeriod"/>
            </a:pPr>
            <a:r>
              <a:rPr lang="ko" sz="1100">
                <a:solidFill>
                  <a:srgbClr val="020E50"/>
                </a:solidFill>
                <a:latin typeface="Poppins Light"/>
                <a:ea typeface="Poppins Light"/>
                <a:cs typeface="Poppins Light"/>
                <a:sym typeface="Poppins Light"/>
              </a:rPr>
              <a:t>Review Flooding by a Single User</a:t>
            </a:r>
            <a:br>
              <a:rPr lang="ko" sz="1100">
                <a:solidFill>
                  <a:srgbClr val="020E50"/>
                </a:solidFill>
                <a:latin typeface="Poppins Light"/>
                <a:ea typeface="Poppins Light"/>
                <a:cs typeface="Poppins Light"/>
                <a:sym typeface="Poppins Light"/>
              </a:rPr>
            </a:br>
            <a:endParaRPr sz="1100">
              <a:solidFill>
                <a:srgbClr val="020E50"/>
              </a:solidFill>
              <a:latin typeface="Poppins Light"/>
              <a:ea typeface="Poppins Light"/>
              <a:cs typeface="Poppins Light"/>
              <a:sym typeface="Poppins Light"/>
            </a:endParaRPr>
          </a:p>
          <a:p>
            <a:pPr indent="-298450" lvl="0" marL="457200" rtl="0" algn="l">
              <a:spcBef>
                <a:spcPts val="0"/>
              </a:spcBef>
              <a:spcAft>
                <a:spcPts val="0"/>
              </a:spcAft>
              <a:buClr>
                <a:srgbClr val="020E50"/>
              </a:buClr>
              <a:buSzPts val="1100"/>
              <a:buFont typeface="Poppins Light"/>
              <a:buAutoNum type="arabicPeriod"/>
            </a:pPr>
            <a:r>
              <a:rPr lang="ko" sz="1100">
                <a:solidFill>
                  <a:srgbClr val="020E50"/>
                </a:solidFill>
                <a:latin typeface="Poppins Light"/>
                <a:ea typeface="Poppins Light"/>
                <a:cs typeface="Poppins Light"/>
                <a:sym typeface="Poppins Light"/>
              </a:rPr>
              <a:t>Mass Posting from a Single IP Address</a:t>
            </a:r>
            <a:br>
              <a:rPr lang="ko" sz="1100">
                <a:solidFill>
                  <a:srgbClr val="020E50"/>
                </a:solidFill>
                <a:latin typeface="Poppins Light"/>
                <a:ea typeface="Poppins Light"/>
                <a:cs typeface="Poppins Light"/>
                <a:sym typeface="Poppins Light"/>
              </a:rPr>
            </a:br>
            <a:endParaRPr sz="1100">
              <a:solidFill>
                <a:srgbClr val="020E50"/>
              </a:solidFill>
              <a:latin typeface="Poppins Light"/>
              <a:ea typeface="Poppins Light"/>
              <a:cs typeface="Poppins Light"/>
              <a:sym typeface="Poppins Light"/>
            </a:endParaRPr>
          </a:p>
          <a:p>
            <a:pPr indent="-298450" lvl="0" marL="457200" rtl="0" algn="l">
              <a:spcBef>
                <a:spcPts val="0"/>
              </a:spcBef>
              <a:spcAft>
                <a:spcPts val="0"/>
              </a:spcAft>
              <a:buClr>
                <a:srgbClr val="020E50"/>
              </a:buClr>
              <a:buSzPts val="1100"/>
              <a:buFont typeface="Poppins Light"/>
              <a:buAutoNum type="arabicPeriod"/>
            </a:pPr>
            <a:r>
              <a:rPr lang="ko" sz="1100">
                <a:solidFill>
                  <a:srgbClr val="020E50"/>
                </a:solidFill>
                <a:latin typeface="Poppins Light"/>
                <a:ea typeface="Poppins Light"/>
                <a:cs typeface="Poppins Light"/>
                <a:sym typeface="Poppins Light"/>
              </a:rPr>
              <a:t>Simultaneous Similar Reviews</a:t>
            </a:r>
            <a:br>
              <a:rPr lang="ko" sz="1100">
                <a:solidFill>
                  <a:srgbClr val="020E50"/>
                </a:solidFill>
                <a:latin typeface="Poppins Light"/>
                <a:ea typeface="Poppins Light"/>
                <a:cs typeface="Poppins Light"/>
                <a:sym typeface="Poppins Light"/>
              </a:rPr>
            </a:br>
            <a:endParaRPr sz="1100">
              <a:solidFill>
                <a:srgbClr val="020E50"/>
              </a:solidFill>
              <a:latin typeface="Poppins Light"/>
              <a:ea typeface="Poppins Light"/>
              <a:cs typeface="Poppins Light"/>
              <a:sym typeface="Poppins Light"/>
            </a:endParaRPr>
          </a:p>
          <a:p>
            <a:pPr indent="-298450" lvl="0" marL="457200" rtl="0" algn="l">
              <a:spcBef>
                <a:spcPts val="0"/>
              </a:spcBef>
              <a:spcAft>
                <a:spcPts val="0"/>
              </a:spcAft>
              <a:buClr>
                <a:srgbClr val="020E50"/>
              </a:buClr>
              <a:buSzPts val="1100"/>
              <a:buFont typeface="Poppins Light"/>
              <a:buAutoNum type="arabicPeriod"/>
            </a:pPr>
            <a:r>
              <a:rPr lang="ko" sz="1100">
                <a:solidFill>
                  <a:srgbClr val="020E50"/>
                </a:solidFill>
                <a:latin typeface="Poppins Light"/>
                <a:ea typeface="Poppins Light"/>
                <a:cs typeface="Poppins Light"/>
                <a:sym typeface="Poppins Light"/>
              </a:rPr>
              <a:t>Reviews with Coercive Language</a:t>
            </a:r>
            <a:br>
              <a:rPr lang="ko" sz="1100">
                <a:solidFill>
                  <a:srgbClr val="020E50"/>
                </a:solidFill>
                <a:latin typeface="Poppins Light"/>
                <a:ea typeface="Poppins Light"/>
                <a:cs typeface="Poppins Light"/>
                <a:sym typeface="Poppins Light"/>
              </a:rPr>
            </a:br>
            <a:endParaRPr sz="1100">
              <a:solidFill>
                <a:srgbClr val="020E50"/>
              </a:solidFill>
              <a:latin typeface="Poppins Light"/>
              <a:ea typeface="Poppins Light"/>
              <a:cs typeface="Poppins Light"/>
              <a:sym typeface="Poppins Light"/>
            </a:endParaRPr>
          </a:p>
          <a:p>
            <a:pPr indent="-298450" lvl="0" marL="457200" rtl="0" algn="l">
              <a:spcBef>
                <a:spcPts val="0"/>
              </a:spcBef>
              <a:spcAft>
                <a:spcPts val="0"/>
              </a:spcAft>
              <a:buClr>
                <a:srgbClr val="020E50"/>
              </a:buClr>
              <a:buSzPts val="1100"/>
              <a:buFont typeface="Poppins Light"/>
              <a:buAutoNum type="arabicPeriod"/>
            </a:pPr>
            <a:r>
              <a:rPr lang="ko" sz="1100">
                <a:solidFill>
                  <a:srgbClr val="020E50"/>
                </a:solidFill>
                <a:latin typeface="Poppins Light"/>
                <a:ea typeface="Poppins Light"/>
                <a:cs typeface="Poppins Light"/>
                <a:sym typeface="Poppins Light"/>
              </a:rPr>
              <a:t>Personal Narratives in Reviews</a:t>
            </a:r>
            <a:br>
              <a:rPr lang="ko" sz="1100">
                <a:solidFill>
                  <a:srgbClr val="020E50"/>
                </a:solidFill>
                <a:latin typeface="Poppins Light"/>
                <a:ea typeface="Poppins Light"/>
                <a:cs typeface="Poppins Light"/>
                <a:sym typeface="Poppins Light"/>
              </a:rPr>
            </a:br>
            <a:endParaRPr sz="1100">
              <a:solidFill>
                <a:srgbClr val="020E50"/>
              </a:solidFill>
              <a:latin typeface="Poppins Light"/>
              <a:ea typeface="Poppins Light"/>
              <a:cs typeface="Poppins Light"/>
              <a:sym typeface="Poppins Light"/>
            </a:endParaRPr>
          </a:p>
          <a:p>
            <a:pPr indent="-298450" lvl="0" marL="457200" rtl="0" algn="l">
              <a:spcBef>
                <a:spcPts val="0"/>
              </a:spcBef>
              <a:spcAft>
                <a:spcPts val="0"/>
              </a:spcAft>
              <a:buClr>
                <a:srgbClr val="020E50"/>
              </a:buClr>
              <a:buSzPts val="1100"/>
              <a:buFont typeface="Poppins Light"/>
              <a:buAutoNum type="arabicPeriod"/>
            </a:pPr>
            <a:r>
              <a:rPr lang="ko" sz="1100">
                <a:solidFill>
                  <a:srgbClr val="020E50"/>
                </a:solidFill>
                <a:latin typeface="Poppins Light"/>
                <a:ea typeface="Poppins Light"/>
                <a:cs typeface="Poppins Light"/>
                <a:sym typeface="Poppins Light"/>
              </a:rPr>
              <a:t>Nonsensical Text in Reviews</a:t>
            </a:r>
            <a:endParaRPr sz="1100">
              <a:solidFill>
                <a:srgbClr val="020E50"/>
              </a:solidFill>
              <a:latin typeface="Poppins Light"/>
              <a:ea typeface="Poppins Light"/>
              <a:cs typeface="Poppins Light"/>
              <a:sym typeface="Poppins Light"/>
            </a:endParaRPr>
          </a:p>
        </p:txBody>
      </p:sp>
      <p:pic>
        <p:nvPicPr>
          <p:cNvPr id="188" name="Google Shape;188;p36"/>
          <p:cNvPicPr preferRelativeResize="0"/>
          <p:nvPr>
            <p:ph idx="2" type="pic"/>
          </p:nvPr>
        </p:nvPicPr>
        <p:blipFill rotWithShape="1">
          <a:blip r:embed="rId3">
            <a:alphaModFix/>
          </a:blip>
          <a:srcRect b="0" l="2794" r="2794" t="0"/>
          <a:stretch/>
        </p:blipFill>
        <p:spPr>
          <a:xfrm rot="-296">
            <a:off x="5501650" y="832885"/>
            <a:ext cx="3486900" cy="2921100"/>
          </a:xfrm>
          <a:prstGeom prst="roundRect">
            <a:avLst>
              <a:gd fmla="val 8416" name="adj"/>
            </a:avLst>
          </a:prstGeom>
          <a:solidFill>
            <a:srgbClr val="F2F2F2"/>
          </a:solidFill>
          <a:ln>
            <a:noFill/>
          </a:ln>
          <a:effectLst>
            <a:outerShdw blurRad="57150" rotWithShape="0" algn="bl" dir="5400000" dist="19050">
              <a:srgbClr val="000000">
                <a:alpha val="50000"/>
              </a:srgbClr>
            </a:outerShdw>
            <a:reflection blurRad="0" dir="5400000" dist="38100" endA="0" endPos="30000" fadeDir="5400012" kx="0" rotWithShape="0" algn="bl" stPos="0" sy="-100000" ky="0"/>
          </a:effectLst>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7"/>
          <p:cNvSpPr txBox="1"/>
          <p:nvPr/>
        </p:nvSpPr>
        <p:spPr>
          <a:xfrm>
            <a:off x="718425" y="240275"/>
            <a:ext cx="5673900" cy="4386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ko" sz="2400">
                <a:solidFill>
                  <a:srgbClr val="020E50"/>
                </a:solidFill>
                <a:latin typeface="Poppins SemiBold"/>
                <a:ea typeface="Poppins SemiBold"/>
                <a:cs typeface="Poppins SemiBold"/>
                <a:sym typeface="Poppins SemiBold"/>
              </a:rPr>
              <a:t>Reviews with Conflicting Views</a:t>
            </a:r>
            <a:endParaRPr sz="1100"/>
          </a:p>
        </p:txBody>
      </p:sp>
      <p:sp>
        <p:nvSpPr>
          <p:cNvPr id="194" name="Google Shape;194;p37"/>
          <p:cNvSpPr txBox="1"/>
          <p:nvPr/>
        </p:nvSpPr>
        <p:spPr>
          <a:xfrm>
            <a:off x="792500" y="1052750"/>
            <a:ext cx="4160400" cy="3117000"/>
          </a:xfrm>
          <a:prstGeom prst="rect">
            <a:avLst/>
          </a:prstGeom>
          <a:noFill/>
          <a:ln>
            <a:noFill/>
          </a:ln>
        </p:spPr>
        <p:txBody>
          <a:bodyPr anchorCtr="0" anchor="t" bIns="34275" lIns="68575" spcFirstLastPara="1" rIns="68575" wrap="square" tIns="34275">
            <a:spAutoFit/>
          </a:bodyPr>
          <a:lstStyle/>
          <a:p>
            <a:pPr indent="-133350" lvl="0" marL="127000" marR="0" rtl="0" algn="l">
              <a:spcBef>
                <a:spcPts val="0"/>
              </a:spcBef>
              <a:spcAft>
                <a:spcPts val="0"/>
              </a:spcAft>
              <a:buClr>
                <a:srgbClr val="020E50"/>
              </a:buClr>
              <a:buSzPts val="1100"/>
              <a:buFont typeface="Noto Sans Symbols"/>
              <a:buChar char="▪"/>
            </a:pPr>
            <a:r>
              <a:rPr lang="ko" sz="1100">
                <a:solidFill>
                  <a:srgbClr val="020E50"/>
                </a:solidFill>
                <a:latin typeface="Poppins Light"/>
                <a:ea typeface="Poppins Light"/>
                <a:cs typeface="Poppins Light"/>
                <a:sym typeface="Poppins Light"/>
              </a:rPr>
              <a:t>For each review, it compares the sentiment of the review_headline to the sentiment of the review_body using a function called getSentiment. This function is presumed to analyze the text and return its sentiment.</a:t>
            </a:r>
            <a:br>
              <a:rPr lang="ko" sz="1100">
                <a:solidFill>
                  <a:srgbClr val="020E50"/>
                </a:solidFill>
                <a:latin typeface="Poppins Light"/>
                <a:ea typeface="Poppins Light"/>
                <a:cs typeface="Poppins Light"/>
                <a:sym typeface="Poppins Light"/>
              </a:rPr>
            </a:br>
            <a:endParaRPr sz="1100">
              <a:solidFill>
                <a:srgbClr val="020E50"/>
              </a:solidFill>
              <a:latin typeface="Poppins Light"/>
              <a:ea typeface="Poppins Light"/>
              <a:cs typeface="Poppins Light"/>
              <a:sym typeface="Poppins Light"/>
            </a:endParaRPr>
          </a:p>
          <a:p>
            <a:pPr indent="-133350" lvl="0" marL="127000" marR="0" rtl="0" algn="l">
              <a:spcBef>
                <a:spcPts val="0"/>
              </a:spcBef>
              <a:spcAft>
                <a:spcPts val="0"/>
              </a:spcAft>
              <a:buClr>
                <a:srgbClr val="020E50"/>
              </a:buClr>
              <a:buSzPts val="1100"/>
              <a:buFont typeface="Poppins Light"/>
              <a:buChar char="▪"/>
            </a:pPr>
            <a:r>
              <a:rPr lang="ko" sz="1100">
                <a:solidFill>
                  <a:srgbClr val="020E50"/>
                </a:solidFill>
                <a:latin typeface="Poppins Light"/>
                <a:ea typeface="Poppins Light"/>
                <a:cs typeface="Poppins Light"/>
                <a:sym typeface="Poppins Light"/>
              </a:rPr>
              <a:t> Directly marks the dataset by adding in the  column Target with the value 'Fake' for reviews where the sentiments conflict.</a:t>
            </a:r>
            <a:br>
              <a:rPr lang="ko" sz="1100">
                <a:solidFill>
                  <a:srgbClr val="020E50"/>
                </a:solidFill>
                <a:latin typeface="Poppins Light"/>
                <a:ea typeface="Poppins Light"/>
                <a:cs typeface="Poppins Light"/>
                <a:sym typeface="Poppins Light"/>
              </a:rPr>
            </a:br>
            <a:endParaRPr sz="1100">
              <a:solidFill>
                <a:srgbClr val="020E50"/>
              </a:solidFill>
              <a:latin typeface="Poppins Light"/>
              <a:ea typeface="Poppins Light"/>
              <a:cs typeface="Poppins Light"/>
              <a:sym typeface="Poppins Light"/>
            </a:endParaRPr>
          </a:p>
          <a:p>
            <a:pPr indent="0" lvl="0" marL="0" marR="0" rtl="0" algn="l">
              <a:spcBef>
                <a:spcPts val="0"/>
              </a:spcBef>
              <a:spcAft>
                <a:spcPts val="0"/>
              </a:spcAft>
              <a:buNone/>
            </a:pPr>
            <a:r>
              <a:t/>
            </a:r>
            <a:endParaRPr sz="1100">
              <a:solidFill>
                <a:srgbClr val="020E50"/>
              </a:solidFill>
              <a:latin typeface="Poppins Light"/>
              <a:ea typeface="Poppins Light"/>
              <a:cs typeface="Poppins Light"/>
              <a:sym typeface="Poppins Light"/>
            </a:endParaRPr>
          </a:p>
          <a:p>
            <a:pPr indent="0" lvl="0" marL="0" marR="0" rtl="0" algn="l">
              <a:spcBef>
                <a:spcPts val="0"/>
              </a:spcBef>
              <a:spcAft>
                <a:spcPts val="0"/>
              </a:spcAft>
              <a:buNone/>
            </a:pPr>
            <a:r>
              <a:t/>
            </a:r>
            <a:endParaRPr sz="1100">
              <a:solidFill>
                <a:srgbClr val="020E50"/>
              </a:solidFill>
              <a:latin typeface="Poppins Light"/>
              <a:ea typeface="Poppins Light"/>
              <a:cs typeface="Poppins Light"/>
              <a:sym typeface="Poppins Light"/>
            </a:endParaRPr>
          </a:p>
          <a:p>
            <a:pPr indent="0" lvl="0" marL="0" marR="0" rtl="0" algn="l">
              <a:spcBef>
                <a:spcPts val="0"/>
              </a:spcBef>
              <a:spcAft>
                <a:spcPts val="0"/>
              </a:spcAft>
              <a:buNone/>
            </a:pPr>
            <a:r>
              <a:t/>
            </a:r>
            <a:endParaRPr sz="1100">
              <a:solidFill>
                <a:srgbClr val="020E50"/>
              </a:solidFill>
              <a:latin typeface="Poppins Light"/>
              <a:ea typeface="Poppins Light"/>
              <a:cs typeface="Poppins Light"/>
              <a:sym typeface="Poppins Light"/>
            </a:endParaRPr>
          </a:p>
          <a:p>
            <a:pPr indent="0" lvl="0" marL="0" marR="0" rtl="0" algn="l">
              <a:spcBef>
                <a:spcPts val="0"/>
              </a:spcBef>
              <a:spcAft>
                <a:spcPts val="0"/>
              </a:spcAft>
              <a:buNone/>
            </a:pPr>
            <a:r>
              <a:t/>
            </a:r>
            <a:endParaRPr sz="1100">
              <a:solidFill>
                <a:srgbClr val="020E50"/>
              </a:solidFill>
              <a:latin typeface="Poppins Light"/>
              <a:ea typeface="Poppins Light"/>
              <a:cs typeface="Poppins Light"/>
              <a:sym typeface="Poppins Light"/>
            </a:endParaRPr>
          </a:p>
          <a:p>
            <a:pPr indent="0" lvl="0" marL="0" marR="0" rtl="0" algn="l">
              <a:spcBef>
                <a:spcPts val="0"/>
              </a:spcBef>
              <a:spcAft>
                <a:spcPts val="0"/>
              </a:spcAft>
              <a:buNone/>
            </a:pPr>
            <a:r>
              <a:t/>
            </a:r>
            <a:endParaRPr sz="1100">
              <a:solidFill>
                <a:srgbClr val="020E50"/>
              </a:solidFill>
              <a:latin typeface="Poppins Light"/>
              <a:ea typeface="Poppins Light"/>
              <a:cs typeface="Poppins Light"/>
              <a:sym typeface="Poppins Light"/>
            </a:endParaRPr>
          </a:p>
          <a:p>
            <a:pPr indent="0" lvl="0" marL="0" marR="0" rtl="0" algn="l">
              <a:spcBef>
                <a:spcPts val="0"/>
              </a:spcBef>
              <a:spcAft>
                <a:spcPts val="0"/>
              </a:spcAft>
              <a:buNone/>
            </a:pPr>
            <a:r>
              <a:t/>
            </a:r>
            <a:endParaRPr sz="1100">
              <a:solidFill>
                <a:srgbClr val="020E50"/>
              </a:solidFill>
              <a:latin typeface="Poppins Light"/>
              <a:ea typeface="Poppins Light"/>
              <a:cs typeface="Poppins Light"/>
              <a:sym typeface="Poppins Light"/>
            </a:endParaRPr>
          </a:p>
          <a:p>
            <a:pPr indent="0" lvl="0" marL="0" marR="0" rtl="0" algn="l">
              <a:spcBef>
                <a:spcPts val="0"/>
              </a:spcBef>
              <a:spcAft>
                <a:spcPts val="0"/>
              </a:spcAft>
              <a:buNone/>
            </a:pPr>
            <a:r>
              <a:t/>
            </a:r>
            <a:endParaRPr sz="1100">
              <a:solidFill>
                <a:srgbClr val="020E50"/>
              </a:solidFill>
              <a:latin typeface="Poppins Light"/>
              <a:ea typeface="Poppins Light"/>
              <a:cs typeface="Poppins Light"/>
              <a:sym typeface="Poppins Light"/>
            </a:endParaRPr>
          </a:p>
          <a:p>
            <a:pPr indent="0" lvl="0" marL="0" marR="0" rtl="0" algn="l">
              <a:spcBef>
                <a:spcPts val="0"/>
              </a:spcBef>
              <a:spcAft>
                <a:spcPts val="0"/>
              </a:spcAft>
              <a:buNone/>
            </a:pPr>
            <a:r>
              <a:t/>
            </a:r>
            <a:endParaRPr sz="1100">
              <a:solidFill>
                <a:srgbClr val="020E50"/>
              </a:solidFill>
              <a:latin typeface="Poppins Light"/>
              <a:ea typeface="Poppins Light"/>
              <a:cs typeface="Poppins Light"/>
              <a:sym typeface="Poppins Light"/>
            </a:endParaRPr>
          </a:p>
          <a:p>
            <a:pPr indent="-133350" lvl="0" marL="127000" marR="0" rtl="0" algn="l">
              <a:spcBef>
                <a:spcPts val="0"/>
              </a:spcBef>
              <a:spcAft>
                <a:spcPts val="0"/>
              </a:spcAft>
              <a:buClr>
                <a:srgbClr val="020E50"/>
              </a:buClr>
              <a:buSzPts val="1100"/>
              <a:buFont typeface="Poppins Light"/>
              <a:buChar char="▪"/>
            </a:pPr>
            <a:r>
              <a:rPr lang="ko" sz="1100">
                <a:solidFill>
                  <a:srgbClr val="020E50"/>
                </a:solidFill>
                <a:latin typeface="Poppins Light"/>
                <a:ea typeface="Poppins Light"/>
                <a:cs typeface="Poppins Light"/>
                <a:sym typeface="Poppins Light"/>
              </a:rPr>
              <a:t>Number of reviews found Fake: </a:t>
            </a:r>
            <a:r>
              <a:rPr b="1" lang="ko" sz="1100">
                <a:solidFill>
                  <a:srgbClr val="020E50"/>
                </a:solidFill>
                <a:latin typeface="Poppins"/>
                <a:ea typeface="Poppins"/>
                <a:cs typeface="Poppins"/>
                <a:sym typeface="Poppins"/>
              </a:rPr>
              <a:t>23417</a:t>
            </a:r>
            <a:endParaRPr b="1" sz="1100">
              <a:solidFill>
                <a:srgbClr val="020E50"/>
              </a:solidFill>
              <a:latin typeface="Poppins"/>
              <a:ea typeface="Poppins"/>
              <a:cs typeface="Poppins"/>
              <a:sym typeface="Poppins"/>
            </a:endParaRPr>
          </a:p>
        </p:txBody>
      </p:sp>
      <p:pic>
        <p:nvPicPr>
          <p:cNvPr id="195" name="Google Shape;195;p37"/>
          <p:cNvPicPr preferRelativeResize="0"/>
          <p:nvPr/>
        </p:nvPicPr>
        <p:blipFill>
          <a:blip r:embed="rId3">
            <a:alphaModFix/>
          </a:blip>
          <a:stretch>
            <a:fillRect/>
          </a:stretch>
        </p:blipFill>
        <p:spPr>
          <a:xfrm>
            <a:off x="792500" y="2625925"/>
            <a:ext cx="6673850" cy="8750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8"/>
          <p:cNvSpPr txBox="1"/>
          <p:nvPr/>
        </p:nvSpPr>
        <p:spPr>
          <a:xfrm>
            <a:off x="718425" y="176800"/>
            <a:ext cx="5102400" cy="4386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ko" sz="2400">
                <a:solidFill>
                  <a:srgbClr val="020E50"/>
                </a:solidFill>
                <a:latin typeface="Poppins SemiBold"/>
                <a:ea typeface="Poppins SemiBold"/>
                <a:cs typeface="Poppins SemiBold"/>
                <a:sym typeface="Poppins SemiBold"/>
              </a:rPr>
              <a:t>Brand Bias by Individual Users</a:t>
            </a:r>
            <a:endParaRPr sz="1100"/>
          </a:p>
        </p:txBody>
      </p:sp>
      <p:sp>
        <p:nvSpPr>
          <p:cNvPr id="201" name="Google Shape;201;p38"/>
          <p:cNvSpPr txBox="1"/>
          <p:nvPr/>
        </p:nvSpPr>
        <p:spPr>
          <a:xfrm>
            <a:off x="718425" y="1020975"/>
            <a:ext cx="3642000" cy="2270400"/>
          </a:xfrm>
          <a:prstGeom prst="rect">
            <a:avLst/>
          </a:prstGeom>
          <a:noFill/>
          <a:ln>
            <a:noFill/>
          </a:ln>
        </p:spPr>
        <p:txBody>
          <a:bodyPr anchorCtr="0" anchor="t" bIns="34275" lIns="68575" spcFirstLastPara="1" rIns="68575" wrap="square" tIns="34275">
            <a:spAutoFit/>
          </a:bodyPr>
          <a:lstStyle/>
          <a:p>
            <a:pPr indent="-133350" lvl="0" marL="127000" marR="0" rtl="0" algn="l">
              <a:spcBef>
                <a:spcPts val="0"/>
              </a:spcBef>
              <a:spcAft>
                <a:spcPts val="0"/>
              </a:spcAft>
              <a:buClr>
                <a:srgbClr val="020E50"/>
              </a:buClr>
              <a:buSzPts val="1100"/>
              <a:buFont typeface="Noto Sans Symbols"/>
              <a:buChar char="▪"/>
            </a:pPr>
            <a:r>
              <a:rPr lang="ko" sz="1100">
                <a:solidFill>
                  <a:srgbClr val="020E50"/>
                </a:solidFill>
                <a:latin typeface="Poppins Light"/>
                <a:ea typeface="Poppins Light"/>
                <a:cs typeface="Poppins Light"/>
                <a:sym typeface="Poppins Light"/>
              </a:rPr>
              <a:t>A</a:t>
            </a:r>
            <a:r>
              <a:rPr lang="ko" sz="1100">
                <a:solidFill>
                  <a:srgbClr val="020E50"/>
                </a:solidFill>
                <a:latin typeface="Poppins Light"/>
                <a:ea typeface="Poppins Light"/>
                <a:cs typeface="Poppins Light"/>
                <a:sym typeface="Poppins Light"/>
              </a:rPr>
              <a:t> function “getSentiment” to analyze the sentiment of the first review’s text for a brand.</a:t>
            </a:r>
            <a:br>
              <a:rPr lang="ko" sz="1100">
                <a:solidFill>
                  <a:srgbClr val="020E50"/>
                </a:solidFill>
                <a:latin typeface="Poppins Light"/>
                <a:ea typeface="Poppins Light"/>
                <a:cs typeface="Poppins Light"/>
                <a:sym typeface="Poppins Light"/>
              </a:rPr>
            </a:br>
            <a:endParaRPr sz="1100">
              <a:solidFill>
                <a:srgbClr val="020E50"/>
              </a:solidFill>
              <a:latin typeface="Poppins Light"/>
              <a:ea typeface="Poppins Light"/>
              <a:cs typeface="Poppins Light"/>
              <a:sym typeface="Poppins Light"/>
            </a:endParaRPr>
          </a:p>
          <a:p>
            <a:pPr indent="-133350" lvl="0" marL="127000" marR="0" rtl="0" algn="l">
              <a:spcBef>
                <a:spcPts val="0"/>
              </a:spcBef>
              <a:spcAft>
                <a:spcPts val="0"/>
              </a:spcAft>
              <a:buClr>
                <a:srgbClr val="020E50"/>
              </a:buClr>
              <a:buSzPts val="1100"/>
              <a:buFont typeface="Poppins Light"/>
              <a:buChar char="▪"/>
            </a:pPr>
            <a:r>
              <a:rPr lang="ko" sz="1100">
                <a:solidFill>
                  <a:srgbClr val="020E50"/>
                </a:solidFill>
                <a:latin typeface="Poppins Light"/>
                <a:ea typeface="Poppins Light"/>
                <a:cs typeface="Poppins Light"/>
                <a:sym typeface="Poppins Light"/>
              </a:rPr>
              <a:t>It checks if all reviews for the </a:t>
            </a:r>
            <a:r>
              <a:rPr b="1" lang="ko" sz="1100">
                <a:solidFill>
                  <a:srgbClr val="020E50"/>
                </a:solidFill>
                <a:latin typeface="Poppins"/>
                <a:ea typeface="Poppins"/>
                <a:cs typeface="Poppins"/>
                <a:sym typeface="Poppins"/>
              </a:rPr>
              <a:t>brand</a:t>
            </a:r>
            <a:r>
              <a:rPr lang="ko" sz="1100">
                <a:solidFill>
                  <a:srgbClr val="020E50"/>
                </a:solidFill>
                <a:latin typeface="Poppins Light"/>
                <a:ea typeface="Poppins Light"/>
                <a:cs typeface="Poppins Light"/>
                <a:sym typeface="Poppins Light"/>
              </a:rPr>
              <a:t> by the </a:t>
            </a:r>
            <a:r>
              <a:rPr b="1" lang="ko" sz="1100">
                <a:solidFill>
                  <a:srgbClr val="020E50"/>
                </a:solidFill>
                <a:latin typeface="Poppins"/>
                <a:ea typeface="Poppins"/>
                <a:cs typeface="Poppins"/>
                <a:sym typeface="Poppins"/>
              </a:rPr>
              <a:t>same</a:t>
            </a:r>
            <a:r>
              <a:rPr lang="ko" sz="1100">
                <a:solidFill>
                  <a:srgbClr val="020E50"/>
                </a:solidFill>
                <a:latin typeface="Poppins Light"/>
                <a:ea typeface="Poppins Light"/>
                <a:cs typeface="Poppins Light"/>
                <a:sym typeface="Poppins Light"/>
              </a:rPr>
              <a:t> </a:t>
            </a:r>
            <a:r>
              <a:rPr b="1" lang="ko" sz="1100">
                <a:solidFill>
                  <a:srgbClr val="020E50"/>
                </a:solidFill>
                <a:latin typeface="Poppins"/>
                <a:ea typeface="Poppins"/>
                <a:cs typeface="Poppins"/>
                <a:sym typeface="Poppins"/>
              </a:rPr>
              <a:t>customer_id</a:t>
            </a:r>
            <a:r>
              <a:rPr lang="ko" sz="1100">
                <a:solidFill>
                  <a:srgbClr val="020E50"/>
                </a:solidFill>
                <a:latin typeface="Poppins Light"/>
                <a:ea typeface="Poppins Light"/>
                <a:cs typeface="Poppins Light"/>
                <a:sym typeface="Poppins Light"/>
              </a:rPr>
              <a:t> share the same sentiment.</a:t>
            </a:r>
            <a:br>
              <a:rPr lang="ko" sz="1100">
                <a:solidFill>
                  <a:srgbClr val="020E50"/>
                </a:solidFill>
                <a:latin typeface="Poppins Light"/>
                <a:ea typeface="Poppins Light"/>
                <a:cs typeface="Poppins Light"/>
                <a:sym typeface="Poppins Light"/>
              </a:rPr>
            </a:br>
            <a:endParaRPr sz="1100">
              <a:solidFill>
                <a:srgbClr val="020E50"/>
              </a:solidFill>
              <a:latin typeface="Poppins Light"/>
              <a:ea typeface="Poppins Light"/>
              <a:cs typeface="Poppins Light"/>
              <a:sym typeface="Poppins Light"/>
            </a:endParaRPr>
          </a:p>
          <a:p>
            <a:pPr indent="-133350" lvl="0" marL="127000" marR="0" rtl="0" algn="l">
              <a:spcBef>
                <a:spcPts val="0"/>
              </a:spcBef>
              <a:spcAft>
                <a:spcPts val="0"/>
              </a:spcAft>
              <a:buClr>
                <a:srgbClr val="020E50"/>
              </a:buClr>
              <a:buSzPts val="1100"/>
              <a:buFont typeface="Poppins Light"/>
              <a:buChar char="▪"/>
            </a:pPr>
            <a:r>
              <a:rPr lang="ko" sz="1100">
                <a:solidFill>
                  <a:srgbClr val="020E50"/>
                </a:solidFill>
                <a:latin typeface="Poppins Light"/>
                <a:ea typeface="Poppins Light"/>
                <a:cs typeface="Poppins Light"/>
                <a:sym typeface="Poppins Light"/>
              </a:rPr>
              <a:t>If any review has a different sentiment, it sets a flag “isSameSentiment” to False.</a:t>
            </a:r>
            <a:br>
              <a:rPr lang="ko" sz="1100">
                <a:solidFill>
                  <a:srgbClr val="020E50"/>
                </a:solidFill>
                <a:latin typeface="Poppins Light"/>
                <a:ea typeface="Poppins Light"/>
                <a:cs typeface="Poppins Light"/>
                <a:sym typeface="Poppins Light"/>
              </a:rPr>
            </a:br>
            <a:endParaRPr sz="1100">
              <a:solidFill>
                <a:srgbClr val="020E50"/>
              </a:solidFill>
              <a:latin typeface="Poppins Light"/>
              <a:ea typeface="Poppins Light"/>
              <a:cs typeface="Poppins Light"/>
              <a:sym typeface="Poppins Light"/>
            </a:endParaRPr>
          </a:p>
          <a:p>
            <a:pPr indent="-133350" lvl="0" marL="127000" marR="0" rtl="0" algn="l">
              <a:spcBef>
                <a:spcPts val="0"/>
              </a:spcBef>
              <a:spcAft>
                <a:spcPts val="0"/>
              </a:spcAft>
              <a:buClr>
                <a:srgbClr val="020E50"/>
              </a:buClr>
              <a:buSzPts val="1100"/>
              <a:buFont typeface="Poppins Light"/>
              <a:buChar char="▪"/>
            </a:pPr>
            <a:r>
              <a:rPr lang="ko" sz="1100">
                <a:solidFill>
                  <a:srgbClr val="020E50"/>
                </a:solidFill>
                <a:latin typeface="Poppins Light"/>
                <a:ea typeface="Poppins Light"/>
                <a:cs typeface="Poppins Light"/>
                <a:sym typeface="Poppins Light"/>
              </a:rPr>
              <a:t> if all reviews share the same sentiment does it mark these reviews as potentially "Fake".</a:t>
            </a:r>
            <a:br>
              <a:rPr lang="ko" sz="1100">
                <a:solidFill>
                  <a:srgbClr val="020E50"/>
                </a:solidFill>
                <a:latin typeface="Poppins Light"/>
                <a:ea typeface="Poppins Light"/>
                <a:cs typeface="Poppins Light"/>
                <a:sym typeface="Poppins Light"/>
              </a:rPr>
            </a:br>
            <a:endParaRPr sz="1100">
              <a:solidFill>
                <a:srgbClr val="020E50"/>
              </a:solidFill>
              <a:latin typeface="Poppins Light"/>
              <a:ea typeface="Poppins Light"/>
              <a:cs typeface="Poppins Light"/>
              <a:sym typeface="Poppins Light"/>
            </a:endParaRPr>
          </a:p>
          <a:p>
            <a:pPr indent="-133350" lvl="0" marL="127000" marR="0" rtl="0" algn="l">
              <a:spcBef>
                <a:spcPts val="0"/>
              </a:spcBef>
              <a:spcAft>
                <a:spcPts val="0"/>
              </a:spcAft>
              <a:buClr>
                <a:srgbClr val="020E50"/>
              </a:buClr>
              <a:buSzPts val="1100"/>
              <a:buFont typeface="Poppins Light"/>
              <a:buChar char="▪"/>
            </a:pPr>
            <a:r>
              <a:rPr lang="ko" sz="1100">
                <a:solidFill>
                  <a:srgbClr val="020E50"/>
                </a:solidFill>
                <a:latin typeface="Poppins Light"/>
                <a:ea typeface="Poppins Light"/>
                <a:cs typeface="Poppins Light"/>
                <a:sym typeface="Poppins Light"/>
              </a:rPr>
              <a:t>Number of reviews found Fake: </a:t>
            </a:r>
            <a:r>
              <a:rPr b="1" lang="ko" sz="1100">
                <a:solidFill>
                  <a:srgbClr val="020E50"/>
                </a:solidFill>
                <a:latin typeface="Poppins"/>
                <a:ea typeface="Poppins"/>
                <a:cs typeface="Poppins"/>
                <a:sym typeface="Poppins"/>
              </a:rPr>
              <a:t>6</a:t>
            </a:r>
            <a:endParaRPr sz="1100">
              <a:solidFill>
                <a:srgbClr val="020E50"/>
              </a:solidFill>
              <a:latin typeface="Poppins Light"/>
              <a:ea typeface="Poppins Light"/>
              <a:cs typeface="Poppins Light"/>
              <a:sym typeface="Poppins Light"/>
            </a:endParaRPr>
          </a:p>
        </p:txBody>
      </p:sp>
      <p:pic>
        <p:nvPicPr>
          <p:cNvPr id="202" name="Google Shape;202;p38"/>
          <p:cNvPicPr preferRelativeResize="0"/>
          <p:nvPr/>
        </p:nvPicPr>
        <p:blipFill>
          <a:blip r:embed="rId3">
            <a:alphaModFix/>
          </a:blip>
          <a:stretch>
            <a:fillRect/>
          </a:stretch>
        </p:blipFill>
        <p:spPr>
          <a:xfrm>
            <a:off x="4443750" y="852450"/>
            <a:ext cx="4434050" cy="37661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39"/>
          <p:cNvSpPr txBox="1"/>
          <p:nvPr/>
        </p:nvSpPr>
        <p:spPr>
          <a:xfrm>
            <a:off x="718425" y="197950"/>
            <a:ext cx="6531000" cy="4386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ko" sz="2400">
                <a:solidFill>
                  <a:srgbClr val="020E50"/>
                </a:solidFill>
                <a:latin typeface="Poppins SemiBold"/>
                <a:ea typeface="Poppins SemiBold"/>
                <a:cs typeface="Poppins SemiBold"/>
                <a:sym typeface="Poppins SemiBold"/>
              </a:rPr>
              <a:t>Brand Bias from the Same IP Address</a:t>
            </a:r>
            <a:endParaRPr sz="1100"/>
          </a:p>
        </p:txBody>
      </p:sp>
      <p:sp>
        <p:nvSpPr>
          <p:cNvPr id="208" name="Google Shape;208;p39"/>
          <p:cNvSpPr txBox="1"/>
          <p:nvPr/>
        </p:nvSpPr>
        <p:spPr>
          <a:xfrm>
            <a:off x="718425" y="999825"/>
            <a:ext cx="3536100" cy="3286200"/>
          </a:xfrm>
          <a:prstGeom prst="rect">
            <a:avLst/>
          </a:prstGeom>
          <a:noFill/>
          <a:ln>
            <a:noFill/>
          </a:ln>
        </p:spPr>
        <p:txBody>
          <a:bodyPr anchorCtr="0" anchor="t" bIns="34275" lIns="68575" spcFirstLastPara="1" rIns="68575" wrap="square" tIns="34275">
            <a:spAutoFit/>
          </a:bodyPr>
          <a:lstStyle/>
          <a:p>
            <a:pPr indent="-133350" lvl="0" marL="127000" marR="0" rtl="0" algn="l">
              <a:spcBef>
                <a:spcPts val="0"/>
              </a:spcBef>
              <a:spcAft>
                <a:spcPts val="0"/>
              </a:spcAft>
              <a:buClr>
                <a:srgbClr val="020E50"/>
              </a:buClr>
              <a:buSzPts val="1100"/>
              <a:buFont typeface="Noto Sans Symbols"/>
              <a:buChar char="▪"/>
            </a:pPr>
            <a:r>
              <a:rPr lang="ko" sz="1100">
                <a:solidFill>
                  <a:srgbClr val="020E50"/>
                </a:solidFill>
                <a:latin typeface="Poppins Light"/>
                <a:ea typeface="Poppins Light"/>
                <a:cs typeface="Poppins Light"/>
                <a:sym typeface="Poppins Light"/>
              </a:rPr>
              <a:t>I</a:t>
            </a:r>
            <a:r>
              <a:rPr lang="ko" sz="1100">
                <a:solidFill>
                  <a:srgbClr val="020E50"/>
                </a:solidFill>
                <a:latin typeface="Poppins Light"/>
                <a:ea typeface="Poppins Light"/>
                <a:cs typeface="Poppins Light"/>
                <a:sym typeface="Poppins Light"/>
              </a:rPr>
              <a:t>nitializing a set called fake_ip_addresses to store the IP addresses associated with suspicious activity.</a:t>
            </a:r>
            <a:br>
              <a:rPr lang="ko" sz="1100">
                <a:solidFill>
                  <a:srgbClr val="020E50"/>
                </a:solidFill>
                <a:latin typeface="Poppins Light"/>
                <a:ea typeface="Poppins Light"/>
                <a:cs typeface="Poppins Light"/>
                <a:sym typeface="Poppins Light"/>
              </a:rPr>
            </a:br>
            <a:endParaRPr sz="1100">
              <a:solidFill>
                <a:srgbClr val="020E50"/>
              </a:solidFill>
              <a:latin typeface="Poppins Light"/>
              <a:ea typeface="Poppins Light"/>
              <a:cs typeface="Poppins Light"/>
              <a:sym typeface="Poppins Light"/>
            </a:endParaRPr>
          </a:p>
          <a:p>
            <a:pPr indent="-133350" lvl="0" marL="127000" marR="0" rtl="0" algn="l">
              <a:spcBef>
                <a:spcPts val="0"/>
              </a:spcBef>
              <a:spcAft>
                <a:spcPts val="0"/>
              </a:spcAft>
              <a:buClr>
                <a:srgbClr val="020E50"/>
              </a:buClr>
              <a:buSzPts val="1100"/>
              <a:buFont typeface="Poppins Light"/>
              <a:buChar char="▪"/>
            </a:pPr>
            <a:r>
              <a:rPr lang="ko" sz="1100">
                <a:solidFill>
                  <a:srgbClr val="020E50"/>
                </a:solidFill>
                <a:latin typeface="Poppins Light"/>
                <a:ea typeface="Poppins Light"/>
                <a:cs typeface="Poppins Light"/>
                <a:sym typeface="Poppins Light"/>
              </a:rPr>
              <a:t>The dataset is grouped by the 'IP Address' column. This allows the analysis to focus on reviews submitted from the same IP address.</a:t>
            </a:r>
            <a:br>
              <a:rPr lang="ko" sz="1100">
                <a:solidFill>
                  <a:srgbClr val="020E50"/>
                </a:solidFill>
                <a:latin typeface="Poppins Light"/>
                <a:ea typeface="Poppins Light"/>
                <a:cs typeface="Poppins Light"/>
                <a:sym typeface="Poppins Light"/>
              </a:rPr>
            </a:br>
            <a:endParaRPr sz="1100">
              <a:solidFill>
                <a:srgbClr val="020E50"/>
              </a:solidFill>
              <a:latin typeface="Poppins Light"/>
              <a:ea typeface="Poppins Light"/>
              <a:cs typeface="Poppins Light"/>
              <a:sym typeface="Poppins Light"/>
            </a:endParaRPr>
          </a:p>
          <a:p>
            <a:pPr indent="-133350" lvl="0" marL="127000" marR="0" rtl="0" algn="l">
              <a:spcBef>
                <a:spcPts val="0"/>
              </a:spcBef>
              <a:spcAft>
                <a:spcPts val="0"/>
              </a:spcAft>
              <a:buClr>
                <a:srgbClr val="020E50"/>
              </a:buClr>
              <a:buSzPts val="1100"/>
              <a:buFont typeface="Poppins Light"/>
              <a:buChar char="▪"/>
            </a:pPr>
            <a:r>
              <a:rPr lang="ko" sz="1100">
                <a:solidFill>
                  <a:srgbClr val="020E50"/>
                </a:solidFill>
                <a:latin typeface="Poppins Light"/>
                <a:ea typeface="Poppins Light"/>
                <a:cs typeface="Poppins Light"/>
                <a:sym typeface="Poppins Light"/>
              </a:rPr>
              <a:t>For each </a:t>
            </a:r>
            <a:r>
              <a:rPr b="1" lang="ko" sz="1100">
                <a:solidFill>
                  <a:srgbClr val="020E50"/>
                </a:solidFill>
                <a:latin typeface="Poppins"/>
                <a:ea typeface="Poppins"/>
                <a:cs typeface="Poppins"/>
                <a:sym typeface="Poppins"/>
              </a:rPr>
              <a:t>brand</a:t>
            </a:r>
            <a:r>
              <a:rPr lang="ko" sz="1100">
                <a:solidFill>
                  <a:srgbClr val="020E50"/>
                </a:solidFill>
                <a:latin typeface="Poppins Light"/>
                <a:ea typeface="Poppins Light"/>
                <a:cs typeface="Poppins Light"/>
                <a:sym typeface="Poppins Light"/>
              </a:rPr>
              <a:t>, the code checks if there are more than two reviews. Brands with two or fewer reviews from the </a:t>
            </a:r>
            <a:r>
              <a:rPr b="1" lang="ko" sz="1100">
                <a:solidFill>
                  <a:srgbClr val="020E50"/>
                </a:solidFill>
                <a:latin typeface="Poppins"/>
                <a:ea typeface="Poppins"/>
                <a:cs typeface="Poppins"/>
                <a:sym typeface="Poppins"/>
              </a:rPr>
              <a:t>same IP</a:t>
            </a:r>
            <a:r>
              <a:rPr lang="ko" sz="1100">
                <a:solidFill>
                  <a:srgbClr val="020E50"/>
                </a:solidFill>
                <a:latin typeface="Poppins Light"/>
                <a:ea typeface="Poppins Light"/>
                <a:cs typeface="Poppins Light"/>
                <a:sym typeface="Poppins Light"/>
              </a:rPr>
              <a:t> are ignored.</a:t>
            </a:r>
            <a:br>
              <a:rPr lang="ko" sz="1100">
                <a:solidFill>
                  <a:srgbClr val="020E50"/>
                </a:solidFill>
                <a:latin typeface="Poppins Light"/>
                <a:ea typeface="Poppins Light"/>
                <a:cs typeface="Poppins Light"/>
                <a:sym typeface="Poppins Light"/>
              </a:rPr>
            </a:br>
            <a:endParaRPr sz="1100">
              <a:solidFill>
                <a:srgbClr val="020E50"/>
              </a:solidFill>
              <a:latin typeface="Poppins Light"/>
              <a:ea typeface="Poppins Light"/>
              <a:cs typeface="Poppins Light"/>
              <a:sym typeface="Poppins Light"/>
            </a:endParaRPr>
          </a:p>
          <a:p>
            <a:pPr indent="-133350" lvl="0" marL="127000" marR="0" rtl="0" algn="l">
              <a:spcBef>
                <a:spcPts val="0"/>
              </a:spcBef>
              <a:spcAft>
                <a:spcPts val="0"/>
              </a:spcAft>
              <a:buClr>
                <a:srgbClr val="020E50"/>
              </a:buClr>
              <a:buSzPts val="1100"/>
              <a:buFont typeface="Poppins Light"/>
              <a:buChar char="▪"/>
            </a:pPr>
            <a:r>
              <a:rPr lang="ko" sz="1100">
                <a:solidFill>
                  <a:srgbClr val="020E50"/>
                </a:solidFill>
                <a:latin typeface="Poppins Light"/>
                <a:ea typeface="Poppins Light"/>
                <a:cs typeface="Poppins Light"/>
                <a:sym typeface="Poppins Light"/>
              </a:rPr>
              <a:t>If all reviews from the same IP for a specific brand share the same sentiment.</a:t>
            </a:r>
            <a:br>
              <a:rPr lang="ko" sz="1100">
                <a:solidFill>
                  <a:srgbClr val="020E50"/>
                </a:solidFill>
                <a:latin typeface="Poppins Light"/>
                <a:ea typeface="Poppins Light"/>
                <a:cs typeface="Poppins Light"/>
                <a:sym typeface="Poppins Light"/>
              </a:rPr>
            </a:br>
            <a:endParaRPr sz="1100">
              <a:solidFill>
                <a:srgbClr val="020E50"/>
              </a:solidFill>
              <a:latin typeface="Poppins Light"/>
              <a:ea typeface="Poppins Light"/>
              <a:cs typeface="Poppins Light"/>
              <a:sym typeface="Poppins Light"/>
            </a:endParaRPr>
          </a:p>
          <a:p>
            <a:pPr indent="-133350" lvl="0" marL="127000" marR="0" rtl="0" algn="l">
              <a:spcBef>
                <a:spcPts val="0"/>
              </a:spcBef>
              <a:spcAft>
                <a:spcPts val="0"/>
              </a:spcAft>
              <a:buClr>
                <a:srgbClr val="020E50"/>
              </a:buClr>
              <a:buSzPts val="1100"/>
              <a:buFont typeface="Poppins Light"/>
              <a:buChar char="▪"/>
            </a:pPr>
            <a:r>
              <a:rPr lang="ko" sz="1100">
                <a:solidFill>
                  <a:srgbClr val="020E50"/>
                </a:solidFill>
                <a:latin typeface="Poppins Light"/>
                <a:ea typeface="Poppins Light"/>
                <a:cs typeface="Poppins Light"/>
                <a:sym typeface="Poppins Light"/>
              </a:rPr>
              <a:t>it flags these reviews as 'Fake' by adding a 'Target' column to the dataset.</a:t>
            </a:r>
            <a:br>
              <a:rPr lang="ko" sz="1100">
                <a:solidFill>
                  <a:srgbClr val="020E50"/>
                </a:solidFill>
                <a:latin typeface="Poppins Light"/>
                <a:ea typeface="Poppins Light"/>
                <a:cs typeface="Poppins Light"/>
                <a:sym typeface="Poppins Light"/>
              </a:rPr>
            </a:br>
            <a:endParaRPr sz="1100">
              <a:solidFill>
                <a:srgbClr val="020E50"/>
              </a:solidFill>
              <a:latin typeface="Poppins Light"/>
              <a:ea typeface="Poppins Light"/>
              <a:cs typeface="Poppins Light"/>
              <a:sym typeface="Poppins Light"/>
            </a:endParaRPr>
          </a:p>
          <a:p>
            <a:pPr indent="-133350" lvl="0" marL="127000" marR="0" rtl="0" algn="l">
              <a:spcBef>
                <a:spcPts val="0"/>
              </a:spcBef>
              <a:spcAft>
                <a:spcPts val="0"/>
              </a:spcAft>
              <a:buClr>
                <a:srgbClr val="020E50"/>
              </a:buClr>
              <a:buSzPts val="1100"/>
              <a:buFont typeface="Poppins Light"/>
              <a:buChar char="▪"/>
            </a:pPr>
            <a:r>
              <a:rPr lang="ko" sz="1100">
                <a:solidFill>
                  <a:srgbClr val="020E50"/>
                </a:solidFill>
                <a:latin typeface="Poppins Light"/>
                <a:ea typeface="Poppins Light"/>
                <a:cs typeface="Poppins Light"/>
                <a:sym typeface="Poppins Light"/>
              </a:rPr>
              <a:t>Number of reviews found Fake: </a:t>
            </a:r>
            <a:r>
              <a:rPr b="1" lang="ko" sz="1100">
                <a:solidFill>
                  <a:srgbClr val="020E50"/>
                </a:solidFill>
                <a:latin typeface="Poppins"/>
                <a:ea typeface="Poppins"/>
                <a:cs typeface="Poppins"/>
                <a:sym typeface="Poppins"/>
              </a:rPr>
              <a:t>4</a:t>
            </a:r>
            <a:endParaRPr sz="1100">
              <a:solidFill>
                <a:srgbClr val="020E50"/>
              </a:solidFill>
              <a:latin typeface="Poppins Light"/>
              <a:ea typeface="Poppins Light"/>
              <a:cs typeface="Poppins Light"/>
              <a:sym typeface="Poppins Light"/>
            </a:endParaRPr>
          </a:p>
        </p:txBody>
      </p:sp>
      <p:pic>
        <p:nvPicPr>
          <p:cNvPr id="209" name="Google Shape;209;p39"/>
          <p:cNvPicPr preferRelativeResize="0"/>
          <p:nvPr/>
        </p:nvPicPr>
        <p:blipFill>
          <a:blip r:embed="rId3">
            <a:alphaModFix/>
          </a:blip>
          <a:stretch>
            <a:fillRect/>
          </a:stretch>
        </p:blipFill>
        <p:spPr>
          <a:xfrm>
            <a:off x="4364575" y="999825"/>
            <a:ext cx="4584674" cy="34970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40"/>
          <p:cNvSpPr txBox="1"/>
          <p:nvPr/>
        </p:nvSpPr>
        <p:spPr>
          <a:xfrm>
            <a:off x="718426" y="219125"/>
            <a:ext cx="6435900" cy="4386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ko" sz="2400">
                <a:solidFill>
                  <a:srgbClr val="020E50"/>
                </a:solidFill>
                <a:latin typeface="Poppins SemiBold"/>
                <a:ea typeface="Poppins SemiBold"/>
                <a:cs typeface="Poppins SemiBold"/>
                <a:sym typeface="Poppins SemiBold"/>
              </a:rPr>
              <a:t>Review Flooding by a Single User</a:t>
            </a:r>
            <a:endParaRPr sz="1100"/>
          </a:p>
        </p:txBody>
      </p:sp>
      <p:sp>
        <p:nvSpPr>
          <p:cNvPr id="215" name="Google Shape;215;p40"/>
          <p:cNvSpPr txBox="1"/>
          <p:nvPr/>
        </p:nvSpPr>
        <p:spPr>
          <a:xfrm>
            <a:off x="718425" y="1270925"/>
            <a:ext cx="3670500" cy="2947500"/>
          </a:xfrm>
          <a:prstGeom prst="rect">
            <a:avLst/>
          </a:prstGeom>
          <a:noFill/>
          <a:ln>
            <a:noFill/>
          </a:ln>
        </p:spPr>
        <p:txBody>
          <a:bodyPr anchorCtr="0" anchor="t" bIns="34275" lIns="68575" spcFirstLastPara="1" rIns="68575" wrap="square" tIns="34275">
            <a:spAutoFit/>
          </a:bodyPr>
          <a:lstStyle/>
          <a:p>
            <a:pPr indent="-133350" lvl="0" marL="127000" marR="0" rtl="0" algn="l">
              <a:spcBef>
                <a:spcPts val="0"/>
              </a:spcBef>
              <a:spcAft>
                <a:spcPts val="0"/>
              </a:spcAft>
              <a:buClr>
                <a:srgbClr val="020E50"/>
              </a:buClr>
              <a:buSzPts val="1100"/>
              <a:buFont typeface="Noto Sans Symbols"/>
              <a:buChar char="▪"/>
            </a:pPr>
            <a:r>
              <a:rPr lang="ko" sz="1100">
                <a:solidFill>
                  <a:srgbClr val="020E50"/>
                </a:solidFill>
                <a:latin typeface="Poppins Light"/>
                <a:ea typeface="Poppins Light"/>
                <a:cs typeface="Poppins Light"/>
                <a:sym typeface="Poppins Light"/>
              </a:rPr>
              <a:t>The dataset is grouped by customer_id, ensuring all dates are valid and can be grouped correctly.</a:t>
            </a:r>
            <a:br>
              <a:rPr lang="ko" sz="1100">
                <a:solidFill>
                  <a:srgbClr val="020E50"/>
                </a:solidFill>
                <a:latin typeface="Poppins Light"/>
                <a:ea typeface="Poppins Light"/>
                <a:cs typeface="Poppins Light"/>
                <a:sym typeface="Poppins Light"/>
              </a:rPr>
            </a:br>
            <a:endParaRPr sz="1100">
              <a:solidFill>
                <a:srgbClr val="020E50"/>
              </a:solidFill>
              <a:latin typeface="Poppins Light"/>
              <a:ea typeface="Poppins Light"/>
              <a:cs typeface="Poppins Light"/>
              <a:sym typeface="Poppins Light"/>
            </a:endParaRPr>
          </a:p>
          <a:p>
            <a:pPr indent="-133350" lvl="0" marL="127000" marR="0" rtl="0" algn="l">
              <a:spcBef>
                <a:spcPts val="0"/>
              </a:spcBef>
              <a:spcAft>
                <a:spcPts val="0"/>
              </a:spcAft>
              <a:buClr>
                <a:srgbClr val="020E50"/>
              </a:buClr>
              <a:buSzPts val="1100"/>
              <a:buFont typeface="Poppins Light"/>
              <a:buChar char="▪"/>
            </a:pPr>
            <a:r>
              <a:rPr lang="ko" sz="1100">
                <a:solidFill>
                  <a:srgbClr val="020E50"/>
                </a:solidFill>
                <a:latin typeface="Poppins Light"/>
                <a:ea typeface="Poppins Light"/>
                <a:cs typeface="Poppins Light"/>
                <a:sym typeface="Poppins Light"/>
              </a:rPr>
              <a:t>Reviews are classified as positive or negative based on their sentiment.</a:t>
            </a:r>
            <a:br>
              <a:rPr lang="ko" sz="1100">
                <a:solidFill>
                  <a:srgbClr val="020E50"/>
                </a:solidFill>
                <a:latin typeface="Poppins Light"/>
                <a:ea typeface="Poppins Light"/>
                <a:cs typeface="Poppins Light"/>
                <a:sym typeface="Poppins Light"/>
              </a:rPr>
            </a:br>
            <a:endParaRPr sz="1100">
              <a:solidFill>
                <a:srgbClr val="020E50"/>
              </a:solidFill>
              <a:latin typeface="Poppins Light"/>
              <a:ea typeface="Poppins Light"/>
              <a:cs typeface="Poppins Light"/>
              <a:sym typeface="Poppins Light"/>
            </a:endParaRPr>
          </a:p>
          <a:p>
            <a:pPr indent="-133350" lvl="0" marL="127000" marR="0" rtl="0" algn="l">
              <a:spcBef>
                <a:spcPts val="0"/>
              </a:spcBef>
              <a:spcAft>
                <a:spcPts val="0"/>
              </a:spcAft>
              <a:buClr>
                <a:srgbClr val="020E50"/>
              </a:buClr>
              <a:buSzPts val="1100"/>
              <a:buFont typeface="Poppins Light"/>
              <a:buChar char="▪"/>
            </a:pPr>
            <a:r>
              <a:rPr lang="ko" sz="1100">
                <a:solidFill>
                  <a:srgbClr val="020E50"/>
                </a:solidFill>
                <a:latin typeface="Poppins Light"/>
                <a:ea typeface="Poppins Light"/>
                <a:cs typeface="Poppins Light"/>
                <a:sym typeface="Poppins Light"/>
              </a:rPr>
              <a:t>If more than three reviews from the </a:t>
            </a:r>
            <a:r>
              <a:rPr b="1" lang="ko" sz="1100">
                <a:solidFill>
                  <a:srgbClr val="020E50"/>
                </a:solidFill>
                <a:latin typeface="Poppins"/>
                <a:ea typeface="Poppins"/>
                <a:cs typeface="Poppins"/>
                <a:sym typeface="Poppins"/>
              </a:rPr>
              <a:t>same customer</a:t>
            </a:r>
            <a:r>
              <a:rPr lang="ko" sz="1100">
                <a:solidFill>
                  <a:srgbClr val="020E50"/>
                </a:solidFill>
                <a:latin typeface="Poppins Light"/>
                <a:ea typeface="Poppins Light"/>
                <a:cs typeface="Poppins Light"/>
                <a:sym typeface="Poppins Light"/>
              </a:rPr>
              <a:t> on the </a:t>
            </a:r>
            <a:r>
              <a:rPr b="1" lang="ko" sz="1100">
                <a:solidFill>
                  <a:srgbClr val="020E50"/>
                </a:solidFill>
                <a:latin typeface="Poppins"/>
                <a:ea typeface="Poppins"/>
                <a:cs typeface="Poppins"/>
                <a:sym typeface="Poppins"/>
              </a:rPr>
              <a:t>same date</a:t>
            </a:r>
            <a:r>
              <a:rPr lang="ko" sz="1100">
                <a:solidFill>
                  <a:srgbClr val="020E50"/>
                </a:solidFill>
                <a:latin typeface="Poppins Light"/>
                <a:ea typeface="Poppins Light"/>
                <a:cs typeface="Poppins Light"/>
                <a:sym typeface="Poppins Light"/>
              </a:rPr>
              <a:t> are classified as either all positive or all negative, those reviews are flagged as 'Fake'.</a:t>
            </a:r>
            <a:br>
              <a:rPr lang="ko" sz="1100">
                <a:solidFill>
                  <a:srgbClr val="020E50"/>
                </a:solidFill>
                <a:latin typeface="Poppins Light"/>
                <a:ea typeface="Poppins Light"/>
                <a:cs typeface="Poppins Light"/>
                <a:sym typeface="Poppins Light"/>
              </a:rPr>
            </a:br>
            <a:endParaRPr sz="1100">
              <a:solidFill>
                <a:srgbClr val="020E50"/>
              </a:solidFill>
              <a:latin typeface="Poppins Light"/>
              <a:ea typeface="Poppins Light"/>
              <a:cs typeface="Poppins Light"/>
              <a:sym typeface="Poppins Light"/>
            </a:endParaRPr>
          </a:p>
          <a:p>
            <a:pPr indent="-133350" lvl="0" marL="127000" marR="0" rtl="0" algn="l">
              <a:spcBef>
                <a:spcPts val="0"/>
              </a:spcBef>
              <a:spcAft>
                <a:spcPts val="0"/>
              </a:spcAft>
              <a:buClr>
                <a:srgbClr val="020E50"/>
              </a:buClr>
              <a:buSzPts val="1100"/>
              <a:buFont typeface="Poppins Light"/>
              <a:buChar char="▪"/>
            </a:pPr>
            <a:r>
              <a:rPr lang="ko" sz="1100">
                <a:solidFill>
                  <a:srgbClr val="020E50"/>
                </a:solidFill>
                <a:latin typeface="Poppins Light"/>
                <a:ea typeface="Poppins Light"/>
                <a:cs typeface="Poppins Light"/>
                <a:sym typeface="Poppins Light"/>
              </a:rPr>
              <a:t>Directly marks the dataset by adding in the  column Target with the value 'Fake' for reviews where the sentiments conflict.</a:t>
            </a:r>
            <a:br>
              <a:rPr lang="ko" sz="1100">
                <a:solidFill>
                  <a:srgbClr val="020E50"/>
                </a:solidFill>
                <a:latin typeface="Poppins Light"/>
                <a:ea typeface="Poppins Light"/>
                <a:cs typeface="Poppins Light"/>
                <a:sym typeface="Poppins Light"/>
              </a:rPr>
            </a:br>
            <a:endParaRPr sz="1100">
              <a:solidFill>
                <a:srgbClr val="020E50"/>
              </a:solidFill>
              <a:latin typeface="Poppins Light"/>
              <a:ea typeface="Poppins Light"/>
              <a:cs typeface="Poppins Light"/>
              <a:sym typeface="Poppins Light"/>
            </a:endParaRPr>
          </a:p>
          <a:p>
            <a:pPr indent="-133350" lvl="0" marL="127000" marR="0" rtl="0" algn="l">
              <a:spcBef>
                <a:spcPts val="0"/>
              </a:spcBef>
              <a:spcAft>
                <a:spcPts val="0"/>
              </a:spcAft>
              <a:buClr>
                <a:srgbClr val="020E50"/>
              </a:buClr>
              <a:buSzPts val="1100"/>
              <a:buFont typeface="Poppins Light"/>
              <a:buChar char="▪"/>
            </a:pPr>
            <a:r>
              <a:rPr lang="ko" sz="1100">
                <a:solidFill>
                  <a:srgbClr val="020E50"/>
                </a:solidFill>
                <a:latin typeface="Poppins Light"/>
                <a:ea typeface="Poppins Light"/>
                <a:cs typeface="Poppins Light"/>
                <a:sym typeface="Poppins Light"/>
              </a:rPr>
              <a:t>Number of reviews found Fake: </a:t>
            </a:r>
            <a:r>
              <a:rPr b="1" lang="ko" sz="1100">
                <a:solidFill>
                  <a:srgbClr val="020E50"/>
                </a:solidFill>
                <a:latin typeface="Poppins"/>
                <a:ea typeface="Poppins"/>
                <a:cs typeface="Poppins"/>
                <a:sym typeface="Poppins"/>
              </a:rPr>
              <a:t>108</a:t>
            </a:r>
            <a:endParaRPr sz="1100">
              <a:solidFill>
                <a:srgbClr val="020E50"/>
              </a:solidFill>
              <a:latin typeface="Poppins Light"/>
              <a:ea typeface="Poppins Light"/>
              <a:cs typeface="Poppins Light"/>
              <a:sym typeface="Poppins Light"/>
            </a:endParaRPr>
          </a:p>
          <a:p>
            <a:pPr indent="0" lvl="0" marL="457200" marR="0" rtl="0" algn="l">
              <a:spcBef>
                <a:spcPts val="0"/>
              </a:spcBef>
              <a:spcAft>
                <a:spcPts val="0"/>
              </a:spcAft>
              <a:buNone/>
            </a:pPr>
            <a:r>
              <a:t/>
            </a:r>
            <a:endParaRPr sz="1100">
              <a:solidFill>
                <a:srgbClr val="020E50"/>
              </a:solidFill>
              <a:latin typeface="Poppins Light"/>
              <a:ea typeface="Poppins Light"/>
              <a:cs typeface="Poppins Light"/>
              <a:sym typeface="Poppins Light"/>
            </a:endParaRPr>
          </a:p>
        </p:txBody>
      </p:sp>
      <p:pic>
        <p:nvPicPr>
          <p:cNvPr id="216" name="Google Shape;216;p40"/>
          <p:cNvPicPr preferRelativeResize="0"/>
          <p:nvPr/>
        </p:nvPicPr>
        <p:blipFill>
          <a:blip r:embed="rId3">
            <a:alphaModFix/>
          </a:blip>
          <a:stretch>
            <a:fillRect/>
          </a:stretch>
        </p:blipFill>
        <p:spPr>
          <a:xfrm>
            <a:off x="4755175" y="956675"/>
            <a:ext cx="3896450" cy="38864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41"/>
          <p:cNvSpPr txBox="1"/>
          <p:nvPr/>
        </p:nvSpPr>
        <p:spPr>
          <a:xfrm>
            <a:off x="718426" y="176775"/>
            <a:ext cx="6647700" cy="4386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ko" sz="2400">
                <a:solidFill>
                  <a:srgbClr val="020E50"/>
                </a:solidFill>
                <a:latin typeface="Poppins SemiBold"/>
                <a:ea typeface="Poppins SemiBold"/>
                <a:cs typeface="Poppins SemiBold"/>
                <a:sym typeface="Poppins SemiBold"/>
              </a:rPr>
              <a:t>Mass Posting from a Single IP Address</a:t>
            </a:r>
            <a:endParaRPr sz="1100"/>
          </a:p>
        </p:txBody>
      </p:sp>
      <p:sp>
        <p:nvSpPr>
          <p:cNvPr id="222" name="Google Shape;222;p41"/>
          <p:cNvSpPr txBox="1"/>
          <p:nvPr/>
        </p:nvSpPr>
        <p:spPr>
          <a:xfrm>
            <a:off x="718425" y="1207900"/>
            <a:ext cx="3677700" cy="2947500"/>
          </a:xfrm>
          <a:prstGeom prst="rect">
            <a:avLst/>
          </a:prstGeom>
          <a:noFill/>
          <a:ln>
            <a:noFill/>
          </a:ln>
        </p:spPr>
        <p:txBody>
          <a:bodyPr anchorCtr="0" anchor="t" bIns="34275" lIns="68575" spcFirstLastPara="1" rIns="68575" wrap="square" tIns="34275">
            <a:spAutoFit/>
          </a:bodyPr>
          <a:lstStyle/>
          <a:p>
            <a:pPr indent="-133350" lvl="0" marL="127000" marR="0" rtl="0" algn="l">
              <a:spcBef>
                <a:spcPts val="0"/>
              </a:spcBef>
              <a:spcAft>
                <a:spcPts val="0"/>
              </a:spcAft>
              <a:buClr>
                <a:srgbClr val="020E50"/>
              </a:buClr>
              <a:buSzPts val="1100"/>
              <a:buFont typeface="Noto Sans Symbols"/>
              <a:buChar char="▪"/>
            </a:pPr>
            <a:r>
              <a:rPr lang="ko" sz="1100">
                <a:solidFill>
                  <a:srgbClr val="020E50"/>
                </a:solidFill>
                <a:latin typeface="Poppins Light"/>
                <a:ea typeface="Poppins Light"/>
                <a:cs typeface="Poppins Light"/>
                <a:sym typeface="Poppins Light"/>
              </a:rPr>
              <a:t>A set named fake_review_indices is created to store indices of reviews that are determined to be fake based on the analysis.</a:t>
            </a:r>
            <a:br>
              <a:rPr lang="ko" sz="1100">
                <a:solidFill>
                  <a:srgbClr val="020E50"/>
                </a:solidFill>
                <a:latin typeface="Poppins Light"/>
                <a:ea typeface="Poppins Light"/>
                <a:cs typeface="Poppins Light"/>
                <a:sym typeface="Poppins Light"/>
              </a:rPr>
            </a:br>
            <a:endParaRPr sz="1100">
              <a:solidFill>
                <a:srgbClr val="020E50"/>
              </a:solidFill>
              <a:latin typeface="Poppins Light"/>
              <a:ea typeface="Poppins Light"/>
              <a:cs typeface="Poppins Light"/>
              <a:sym typeface="Poppins Light"/>
            </a:endParaRPr>
          </a:p>
          <a:p>
            <a:pPr indent="-133350" lvl="0" marL="127000" marR="0" rtl="0" algn="l">
              <a:spcBef>
                <a:spcPts val="0"/>
              </a:spcBef>
              <a:spcAft>
                <a:spcPts val="0"/>
              </a:spcAft>
              <a:buClr>
                <a:srgbClr val="020E50"/>
              </a:buClr>
              <a:buSzPts val="1100"/>
              <a:buFont typeface="Poppins Light"/>
              <a:buChar char="▪"/>
            </a:pPr>
            <a:r>
              <a:rPr lang="ko" sz="1100">
                <a:solidFill>
                  <a:srgbClr val="020E50"/>
                </a:solidFill>
                <a:latin typeface="Poppins Light"/>
                <a:ea typeface="Poppins Light"/>
                <a:cs typeface="Poppins Light"/>
                <a:sym typeface="Poppins Light"/>
              </a:rPr>
              <a:t>The dataset is grouped by the 'IP Address' column. For each unique IP address, the reviews are further grouped by the 'review_date'.</a:t>
            </a:r>
            <a:br>
              <a:rPr lang="ko" sz="1100">
                <a:solidFill>
                  <a:srgbClr val="020E50"/>
                </a:solidFill>
                <a:latin typeface="Poppins Light"/>
                <a:ea typeface="Poppins Light"/>
                <a:cs typeface="Poppins Light"/>
                <a:sym typeface="Poppins Light"/>
              </a:rPr>
            </a:br>
            <a:endParaRPr sz="1100">
              <a:solidFill>
                <a:srgbClr val="020E50"/>
              </a:solidFill>
              <a:latin typeface="Poppins Light"/>
              <a:ea typeface="Poppins Light"/>
              <a:cs typeface="Poppins Light"/>
              <a:sym typeface="Poppins Light"/>
            </a:endParaRPr>
          </a:p>
          <a:p>
            <a:pPr indent="-133350" lvl="0" marL="127000" marR="0" rtl="0" algn="l">
              <a:spcBef>
                <a:spcPts val="0"/>
              </a:spcBef>
              <a:spcAft>
                <a:spcPts val="0"/>
              </a:spcAft>
              <a:buClr>
                <a:srgbClr val="020E50"/>
              </a:buClr>
              <a:buSzPts val="1100"/>
              <a:buFont typeface="Poppins Light"/>
              <a:buChar char="▪"/>
            </a:pPr>
            <a:r>
              <a:rPr lang="ko" sz="1100">
                <a:solidFill>
                  <a:srgbClr val="020E50"/>
                </a:solidFill>
                <a:latin typeface="Poppins Light"/>
                <a:ea typeface="Poppins Light"/>
                <a:cs typeface="Poppins Light"/>
                <a:sym typeface="Poppins Light"/>
              </a:rPr>
              <a:t>If there are more than three positive or negative reviews from the </a:t>
            </a:r>
            <a:r>
              <a:rPr b="1" lang="ko" sz="1100">
                <a:solidFill>
                  <a:srgbClr val="020E50"/>
                </a:solidFill>
                <a:latin typeface="Poppins"/>
                <a:ea typeface="Poppins"/>
                <a:cs typeface="Poppins"/>
                <a:sym typeface="Poppins"/>
              </a:rPr>
              <a:t>same IP address</a:t>
            </a:r>
            <a:r>
              <a:rPr lang="ko" sz="1100">
                <a:solidFill>
                  <a:srgbClr val="020E50"/>
                </a:solidFill>
                <a:latin typeface="Poppins Light"/>
                <a:ea typeface="Poppins Light"/>
                <a:cs typeface="Poppins Light"/>
                <a:sym typeface="Poppins Light"/>
              </a:rPr>
              <a:t> on the </a:t>
            </a:r>
            <a:r>
              <a:rPr b="1" lang="ko" sz="1100">
                <a:solidFill>
                  <a:srgbClr val="020E50"/>
                </a:solidFill>
                <a:latin typeface="Poppins"/>
                <a:ea typeface="Poppins"/>
                <a:cs typeface="Poppins"/>
                <a:sym typeface="Poppins"/>
              </a:rPr>
              <a:t>same date</a:t>
            </a:r>
            <a:r>
              <a:rPr lang="ko" sz="1100">
                <a:solidFill>
                  <a:srgbClr val="020E50"/>
                </a:solidFill>
                <a:latin typeface="Poppins Light"/>
                <a:ea typeface="Poppins Light"/>
                <a:cs typeface="Poppins Light"/>
                <a:sym typeface="Poppins Light"/>
              </a:rPr>
              <a:t>, all such reviews are suspected to be fake.</a:t>
            </a:r>
            <a:br>
              <a:rPr lang="ko" sz="1100">
                <a:solidFill>
                  <a:srgbClr val="020E50"/>
                </a:solidFill>
                <a:latin typeface="Poppins Light"/>
                <a:ea typeface="Poppins Light"/>
                <a:cs typeface="Poppins Light"/>
                <a:sym typeface="Poppins Light"/>
              </a:rPr>
            </a:br>
            <a:endParaRPr sz="1100">
              <a:solidFill>
                <a:srgbClr val="020E50"/>
              </a:solidFill>
              <a:latin typeface="Poppins Light"/>
              <a:ea typeface="Poppins Light"/>
              <a:cs typeface="Poppins Light"/>
              <a:sym typeface="Poppins Light"/>
            </a:endParaRPr>
          </a:p>
          <a:p>
            <a:pPr indent="-133350" lvl="0" marL="127000" marR="0" rtl="0" algn="l">
              <a:spcBef>
                <a:spcPts val="0"/>
              </a:spcBef>
              <a:spcAft>
                <a:spcPts val="0"/>
              </a:spcAft>
              <a:buClr>
                <a:srgbClr val="020E50"/>
              </a:buClr>
              <a:buSzPts val="1100"/>
              <a:buFont typeface="Poppins Light"/>
              <a:buChar char="▪"/>
            </a:pPr>
            <a:r>
              <a:rPr lang="ko" sz="1100">
                <a:solidFill>
                  <a:srgbClr val="020E50"/>
                </a:solidFill>
                <a:latin typeface="Poppins Light"/>
                <a:ea typeface="Poppins Light"/>
                <a:cs typeface="Poppins Light"/>
                <a:sym typeface="Poppins Light"/>
              </a:rPr>
              <a:t>Directly marks the dataset by adding in the  column Target with the value 'Fake' for reviews where the sentiments conflict.</a:t>
            </a:r>
            <a:br>
              <a:rPr lang="ko" sz="1100">
                <a:solidFill>
                  <a:srgbClr val="020E50"/>
                </a:solidFill>
                <a:latin typeface="Poppins Light"/>
                <a:ea typeface="Poppins Light"/>
                <a:cs typeface="Poppins Light"/>
                <a:sym typeface="Poppins Light"/>
              </a:rPr>
            </a:br>
            <a:endParaRPr sz="1100">
              <a:solidFill>
                <a:srgbClr val="020E50"/>
              </a:solidFill>
              <a:latin typeface="Poppins Light"/>
              <a:ea typeface="Poppins Light"/>
              <a:cs typeface="Poppins Light"/>
              <a:sym typeface="Poppins Light"/>
            </a:endParaRPr>
          </a:p>
          <a:p>
            <a:pPr indent="-133350" lvl="0" marL="127000" marR="0" rtl="0" algn="l">
              <a:spcBef>
                <a:spcPts val="0"/>
              </a:spcBef>
              <a:spcAft>
                <a:spcPts val="0"/>
              </a:spcAft>
              <a:buClr>
                <a:srgbClr val="020E50"/>
              </a:buClr>
              <a:buSzPts val="1100"/>
              <a:buFont typeface="Poppins Light"/>
              <a:buChar char="▪"/>
            </a:pPr>
            <a:r>
              <a:rPr lang="ko" sz="1100">
                <a:solidFill>
                  <a:srgbClr val="020E50"/>
                </a:solidFill>
                <a:latin typeface="Poppins Light"/>
                <a:ea typeface="Poppins Light"/>
                <a:cs typeface="Poppins Light"/>
                <a:sym typeface="Poppins Light"/>
              </a:rPr>
              <a:t>Number of reviews found Fake: </a:t>
            </a:r>
            <a:r>
              <a:rPr b="1" lang="ko" sz="1100">
                <a:solidFill>
                  <a:srgbClr val="020E50"/>
                </a:solidFill>
                <a:latin typeface="Poppins"/>
                <a:ea typeface="Poppins"/>
                <a:cs typeface="Poppins"/>
                <a:sym typeface="Poppins"/>
              </a:rPr>
              <a:t>14</a:t>
            </a:r>
            <a:endParaRPr sz="1100">
              <a:solidFill>
                <a:srgbClr val="020E50"/>
              </a:solidFill>
              <a:latin typeface="Poppins Light"/>
              <a:ea typeface="Poppins Light"/>
              <a:cs typeface="Poppins Light"/>
              <a:sym typeface="Poppins Light"/>
            </a:endParaRPr>
          </a:p>
        </p:txBody>
      </p:sp>
      <p:pic>
        <p:nvPicPr>
          <p:cNvPr id="223" name="Google Shape;223;p41"/>
          <p:cNvPicPr preferRelativeResize="0"/>
          <p:nvPr/>
        </p:nvPicPr>
        <p:blipFill>
          <a:blip r:embed="rId3">
            <a:alphaModFix/>
          </a:blip>
          <a:stretch>
            <a:fillRect/>
          </a:stretch>
        </p:blipFill>
        <p:spPr>
          <a:xfrm>
            <a:off x="4645275" y="870350"/>
            <a:ext cx="4116400" cy="39287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42"/>
          <p:cNvSpPr txBox="1"/>
          <p:nvPr/>
        </p:nvSpPr>
        <p:spPr>
          <a:xfrm>
            <a:off x="718425" y="197950"/>
            <a:ext cx="4954200" cy="4386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ko" sz="2400">
                <a:solidFill>
                  <a:srgbClr val="020E50"/>
                </a:solidFill>
                <a:latin typeface="Poppins SemiBold"/>
                <a:ea typeface="Poppins SemiBold"/>
                <a:cs typeface="Poppins SemiBold"/>
                <a:sym typeface="Poppins SemiBold"/>
              </a:rPr>
              <a:t>Simultaneous Similar Reviews</a:t>
            </a:r>
            <a:endParaRPr sz="1100"/>
          </a:p>
        </p:txBody>
      </p:sp>
      <p:sp>
        <p:nvSpPr>
          <p:cNvPr id="229" name="Google Shape;229;p42"/>
          <p:cNvSpPr txBox="1"/>
          <p:nvPr/>
        </p:nvSpPr>
        <p:spPr>
          <a:xfrm>
            <a:off x="718425" y="1052725"/>
            <a:ext cx="3978000" cy="3286200"/>
          </a:xfrm>
          <a:prstGeom prst="rect">
            <a:avLst/>
          </a:prstGeom>
          <a:noFill/>
          <a:ln>
            <a:noFill/>
          </a:ln>
        </p:spPr>
        <p:txBody>
          <a:bodyPr anchorCtr="0" anchor="t" bIns="34275" lIns="68575" spcFirstLastPara="1" rIns="68575" wrap="square" tIns="34275">
            <a:spAutoFit/>
          </a:bodyPr>
          <a:lstStyle/>
          <a:p>
            <a:pPr indent="-133350" lvl="0" marL="127000" marR="0" rtl="0" algn="l">
              <a:spcBef>
                <a:spcPts val="0"/>
              </a:spcBef>
              <a:spcAft>
                <a:spcPts val="0"/>
              </a:spcAft>
              <a:buClr>
                <a:srgbClr val="020E50"/>
              </a:buClr>
              <a:buSzPts val="1100"/>
              <a:buFont typeface="Noto Sans Symbols"/>
              <a:buChar char="▪"/>
            </a:pPr>
            <a:r>
              <a:rPr lang="ko" sz="1100">
                <a:solidFill>
                  <a:srgbClr val="020E50"/>
                </a:solidFill>
                <a:latin typeface="Poppins Light"/>
                <a:ea typeface="Poppins Light"/>
                <a:cs typeface="Poppins Light"/>
                <a:sym typeface="Poppins Light"/>
              </a:rPr>
              <a:t>The dataset is first sorted by the </a:t>
            </a:r>
            <a:r>
              <a:rPr b="1" lang="ko" sz="1100">
                <a:solidFill>
                  <a:srgbClr val="020E50"/>
                </a:solidFill>
                <a:latin typeface="Poppins"/>
                <a:ea typeface="Poppins"/>
                <a:cs typeface="Poppins"/>
                <a:sym typeface="Poppins"/>
              </a:rPr>
              <a:t>timestamp </a:t>
            </a:r>
            <a:r>
              <a:rPr lang="ko" sz="1100">
                <a:solidFill>
                  <a:srgbClr val="020E50"/>
                </a:solidFill>
                <a:latin typeface="Poppins Light"/>
                <a:ea typeface="Poppins Light"/>
                <a:cs typeface="Poppins Light"/>
                <a:sym typeface="Poppins Light"/>
              </a:rPr>
              <a:t>column.</a:t>
            </a:r>
            <a:br>
              <a:rPr lang="ko" sz="1100">
                <a:solidFill>
                  <a:srgbClr val="020E50"/>
                </a:solidFill>
                <a:latin typeface="Poppins Light"/>
                <a:ea typeface="Poppins Light"/>
                <a:cs typeface="Poppins Light"/>
                <a:sym typeface="Poppins Light"/>
              </a:rPr>
            </a:br>
            <a:endParaRPr sz="1100">
              <a:solidFill>
                <a:srgbClr val="020E50"/>
              </a:solidFill>
              <a:latin typeface="Poppins Light"/>
              <a:ea typeface="Poppins Light"/>
              <a:cs typeface="Poppins Light"/>
              <a:sym typeface="Poppins Light"/>
            </a:endParaRPr>
          </a:p>
          <a:p>
            <a:pPr indent="-133350" lvl="0" marL="127000" marR="0" rtl="0" algn="l">
              <a:spcBef>
                <a:spcPts val="0"/>
              </a:spcBef>
              <a:spcAft>
                <a:spcPts val="0"/>
              </a:spcAft>
              <a:buClr>
                <a:srgbClr val="020E50"/>
              </a:buClr>
              <a:buSzPts val="1100"/>
              <a:buFont typeface="Poppins Light"/>
              <a:buChar char="▪"/>
            </a:pPr>
            <a:r>
              <a:rPr lang="ko" sz="1100">
                <a:solidFill>
                  <a:srgbClr val="020E50"/>
                </a:solidFill>
                <a:latin typeface="Poppins Light"/>
                <a:ea typeface="Poppins Light"/>
                <a:cs typeface="Poppins Light"/>
                <a:sym typeface="Poppins Light"/>
              </a:rPr>
              <a:t>The code iterates through each review and attempts to find other reviews posted within a </a:t>
            </a:r>
            <a:r>
              <a:rPr b="1" lang="ko" sz="1100">
                <a:solidFill>
                  <a:srgbClr val="020E50"/>
                </a:solidFill>
                <a:latin typeface="Poppins"/>
                <a:ea typeface="Poppins"/>
                <a:cs typeface="Poppins"/>
                <a:sym typeface="Poppins"/>
              </a:rPr>
              <a:t>30-minute window</a:t>
            </a:r>
            <a:r>
              <a:rPr lang="ko" sz="1100">
                <a:solidFill>
                  <a:srgbClr val="020E50"/>
                </a:solidFill>
                <a:latin typeface="Poppins Light"/>
                <a:ea typeface="Poppins Light"/>
                <a:cs typeface="Poppins Light"/>
                <a:sym typeface="Poppins Light"/>
              </a:rPr>
              <a:t>.</a:t>
            </a:r>
            <a:br>
              <a:rPr lang="ko" sz="1100">
                <a:solidFill>
                  <a:srgbClr val="020E50"/>
                </a:solidFill>
                <a:latin typeface="Poppins Light"/>
                <a:ea typeface="Poppins Light"/>
                <a:cs typeface="Poppins Light"/>
                <a:sym typeface="Poppins Light"/>
              </a:rPr>
            </a:br>
            <a:endParaRPr sz="1100">
              <a:solidFill>
                <a:srgbClr val="020E50"/>
              </a:solidFill>
              <a:latin typeface="Poppins Light"/>
              <a:ea typeface="Poppins Light"/>
              <a:cs typeface="Poppins Light"/>
              <a:sym typeface="Poppins Light"/>
            </a:endParaRPr>
          </a:p>
          <a:p>
            <a:pPr indent="-133350" lvl="0" marL="127000" marR="0" rtl="0" algn="l">
              <a:spcBef>
                <a:spcPts val="0"/>
              </a:spcBef>
              <a:spcAft>
                <a:spcPts val="0"/>
              </a:spcAft>
              <a:buClr>
                <a:srgbClr val="020E50"/>
              </a:buClr>
              <a:buSzPts val="1100"/>
              <a:buFont typeface="Poppins Light"/>
              <a:buChar char="▪"/>
            </a:pPr>
            <a:r>
              <a:rPr lang="ko" sz="1100">
                <a:solidFill>
                  <a:srgbClr val="020E50"/>
                </a:solidFill>
                <a:latin typeface="Poppins Light"/>
                <a:ea typeface="Poppins Light"/>
                <a:cs typeface="Poppins Light"/>
                <a:sym typeface="Poppins Light"/>
              </a:rPr>
              <a:t>Reviews that are highly similar (cosine similarity &gt; 0.6) to another within the same short time interval are flagged as 'Fake'.</a:t>
            </a:r>
            <a:br>
              <a:rPr lang="ko" sz="1100">
                <a:solidFill>
                  <a:srgbClr val="020E50"/>
                </a:solidFill>
                <a:latin typeface="Poppins Light"/>
                <a:ea typeface="Poppins Light"/>
                <a:cs typeface="Poppins Light"/>
                <a:sym typeface="Poppins Light"/>
              </a:rPr>
            </a:br>
            <a:endParaRPr sz="1100">
              <a:solidFill>
                <a:srgbClr val="020E50"/>
              </a:solidFill>
              <a:latin typeface="Poppins Light"/>
              <a:ea typeface="Poppins Light"/>
              <a:cs typeface="Poppins Light"/>
              <a:sym typeface="Poppins Light"/>
            </a:endParaRPr>
          </a:p>
          <a:p>
            <a:pPr indent="-133350" lvl="0" marL="127000" marR="0" rtl="0" algn="l">
              <a:spcBef>
                <a:spcPts val="0"/>
              </a:spcBef>
              <a:spcAft>
                <a:spcPts val="0"/>
              </a:spcAft>
              <a:buClr>
                <a:srgbClr val="020E50"/>
              </a:buClr>
              <a:buSzPts val="1100"/>
              <a:buFont typeface="Poppins Light"/>
              <a:buChar char="▪"/>
            </a:pPr>
            <a:r>
              <a:rPr lang="ko" sz="1100">
                <a:solidFill>
                  <a:srgbClr val="020E50"/>
                </a:solidFill>
                <a:latin typeface="Poppins Light"/>
                <a:ea typeface="Poppins Light"/>
                <a:cs typeface="Poppins Light"/>
                <a:sym typeface="Poppins Light"/>
              </a:rPr>
              <a:t>This is done under the assumption that such reviews could be generated by bots or by individuals trying to manipulate review scores or perceptions.</a:t>
            </a:r>
            <a:br>
              <a:rPr lang="ko" sz="1100">
                <a:solidFill>
                  <a:srgbClr val="020E50"/>
                </a:solidFill>
                <a:latin typeface="Poppins Light"/>
                <a:ea typeface="Poppins Light"/>
                <a:cs typeface="Poppins Light"/>
                <a:sym typeface="Poppins Light"/>
              </a:rPr>
            </a:br>
            <a:endParaRPr sz="1100">
              <a:solidFill>
                <a:srgbClr val="020E50"/>
              </a:solidFill>
              <a:latin typeface="Poppins Light"/>
              <a:ea typeface="Poppins Light"/>
              <a:cs typeface="Poppins Light"/>
              <a:sym typeface="Poppins Light"/>
            </a:endParaRPr>
          </a:p>
          <a:p>
            <a:pPr indent="-133350" lvl="0" marL="127000" marR="0" rtl="0" algn="l">
              <a:spcBef>
                <a:spcPts val="0"/>
              </a:spcBef>
              <a:spcAft>
                <a:spcPts val="0"/>
              </a:spcAft>
              <a:buClr>
                <a:srgbClr val="020E50"/>
              </a:buClr>
              <a:buSzPts val="1100"/>
              <a:buFont typeface="Poppins Light"/>
              <a:buChar char="▪"/>
            </a:pPr>
            <a:r>
              <a:rPr lang="ko" sz="1100">
                <a:solidFill>
                  <a:srgbClr val="020E50"/>
                </a:solidFill>
                <a:latin typeface="Poppins Light"/>
                <a:ea typeface="Poppins Light"/>
                <a:cs typeface="Poppins Light"/>
                <a:sym typeface="Poppins Light"/>
              </a:rPr>
              <a:t>Directly marks the dataset by adding in the  column Target with the value 'Fake' for reviews where the sentiments conflict.</a:t>
            </a:r>
            <a:br>
              <a:rPr lang="ko" sz="1100">
                <a:solidFill>
                  <a:srgbClr val="020E50"/>
                </a:solidFill>
                <a:latin typeface="Poppins Light"/>
                <a:ea typeface="Poppins Light"/>
                <a:cs typeface="Poppins Light"/>
                <a:sym typeface="Poppins Light"/>
              </a:rPr>
            </a:br>
            <a:endParaRPr sz="1100">
              <a:solidFill>
                <a:srgbClr val="020E50"/>
              </a:solidFill>
              <a:latin typeface="Poppins Light"/>
              <a:ea typeface="Poppins Light"/>
              <a:cs typeface="Poppins Light"/>
              <a:sym typeface="Poppins Light"/>
            </a:endParaRPr>
          </a:p>
          <a:p>
            <a:pPr indent="-133350" lvl="0" marL="127000" marR="0" rtl="0" algn="l">
              <a:spcBef>
                <a:spcPts val="0"/>
              </a:spcBef>
              <a:spcAft>
                <a:spcPts val="0"/>
              </a:spcAft>
              <a:buClr>
                <a:srgbClr val="020E50"/>
              </a:buClr>
              <a:buSzPts val="1100"/>
              <a:buFont typeface="Poppins Light"/>
              <a:buChar char="▪"/>
            </a:pPr>
            <a:r>
              <a:rPr lang="ko" sz="1100">
                <a:solidFill>
                  <a:srgbClr val="020E50"/>
                </a:solidFill>
                <a:latin typeface="Poppins Light"/>
                <a:ea typeface="Poppins Light"/>
                <a:cs typeface="Poppins Light"/>
                <a:sym typeface="Poppins Light"/>
              </a:rPr>
              <a:t>Number of reviews found Fake: </a:t>
            </a:r>
            <a:r>
              <a:rPr b="1" lang="ko" sz="1100">
                <a:solidFill>
                  <a:srgbClr val="020E50"/>
                </a:solidFill>
                <a:latin typeface="Poppins"/>
                <a:ea typeface="Poppins"/>
                <a:cs typeface="Poppins"/>
                <a:sym typeface="Poppins"/>
              </a:rPr>
              <a:t>147</a:t>
            </a:r>
            <a:endParaRPr sz="1100">
              <a:solidFill>
                <a:srgbClr val="020E50"/>
              </a:solidFill>
              <a:latin typeface="Poppins Light"/>
              <a:ea typeface="Poppins Light"/>
              <a:cs typeface="Poppins Light"/>
              <a:sym typeface="Poppins Light"/>
            </a:endParaRPr>
          </a:p>
        </p:txBody>
      </p:sp>
      <p:pic>
        <p:nvPicPr>
          <p:cNvPr id="230" name="Google Shape;230;p42"/>
          <p:cNvPicPr preferRelativeResize="0"/>
          <p:nvPr/>
        </p:nvPicPr>
        <p:blipFill>
          <a:blip r:embed="rId3">
            <a:alphaModFix/>
          </a:blip>
          <a:stretch>
            <a:fillRect/>
          </a:stretch>
        </p:blipFill>
        <p:spPr>
          <a:xfrm>
            <a:off x="4895425" y="913500"/>
            <a:ext cx="3914475" cy="37024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43"/>
          <p:cNvSpPr txBox="1"/>
          <p:nvPr/>
        </p:nvSpPr>
        <p:spPr>
          <a:xfrm>
            <a:off x="718425" y="197950"/>
            <a:ext cx="5525700" cy="4386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ko" sz="2400">
                <a:solidFill>
                  <a:srgbClr val="020E50"/>
                </a:solidFill>
                <a:latin typeface="Poppins SemiBold"/>
                <a:ea typeface="Poppins SemiBold"/>
                <a:cs typeface="Poppins SemiBold"/>
                <a:sym typeface="Poppins SemiBold"/>
              </a:rPr>
              <a:t>Reviews with Coercive Language</a:t>
            </a:r>
            <a:endParaRPr sz="1100"/>
          </a:p>
        </p:txBody>
      </p:sp>
      <p:sp>
        <p:nvSpPr>
          <p:cNvPr id="236" name="Google Shape;236;p43"/>
          <p:cNvSpPr txBox="1"/>
          <p:nvPr/>
        </p:nvSpPr>
        <p:spPr>
          <a:xfrm>
            <a:off x="718425" y="1098000"/>
            <a:ext cx="3802200" cy="3286200"/>
          </a:xfrm>
          <a:prstGeom prst="rect">
            <a:avLst/>
          </a:prstGeom>
          <a:noFill/>
          <a:ln>
            <a:noFill/>
          </a:ln>
        </p:spPr>
        <p:txBody>
          <a:bodyPr anchorCtr="0" anchor="t" bIns="34275" lIns="68575" spcFirstLastPara="1" rIns="68575" wrap="square" tIns="34275">
            <a:spAutoFit/>
          </a:bodyPr>
          <a:lstStyle/>
          <a:p>
            <a:pPr indent="-133350" lvl="0" marL="127000" marR="0" rtl="0" algn="l">
              <a:spcBef>
                <a:spcPts val="0"/>
              </a:spcBef>
              <a:spcAft>
                <a:spcPts val="0"/>
              </a:spcAft>
              <a:buClr>
                <a:srgbClr val="020E50"/>
              </a:buClr>
              <a:buSzPts val="1100"/>
              <a:buFont typeface="Noto Sans Symbols"/>
              <a:buChar char="▪"/>
            </a:pPr>
            <a:r>
              <a:rPr lang="ko" sz="1100">
                <a:solidFill>
                  <a:srgbClr val="020E50"/>
                </a:solidFill>
                <a:latin typeface="Poppins Light"/>
                <a:ea typeface="Poppins Light"/>
                <a:cs typeface="Poppins Light"/>
                <a:sym typeface="Poppins Light"/>
              </a:rPr>
              <a:t>For each review in the dataset, the code tokenizes the review_body text splits it into words.</a:t>
            </a:r>
            <a:br>
              <a:rPr lang="ko" sz="1100">
                <a:solidFill>
                  <a:srgbClr val="020E50"/>
                </a:solidFill>
                <a:latin typeface="Poppins Light"/>
                <a:ea typeface="Poppins Light"/>
                <a:cs typeface="Poppins Light"/>
                <a:sym typeface="Poppins Light"/>
              </a:rPr>
            </a:br>
            <a:endParaRPr sz="1100">
              <a:solidFill>
                <a:srgbClr val="020E50"/>
              </a:solidFill>
              <a:latin typeface="Poppins Light"/>
              <a:ea typeface="Poppins Light"/>
              <a:cs typeface="Poppins Light"/>
              <a:sym typeface="Poppins Light"/>
            </a:endParaRPr>
          </a:p>
          <a:p>
            <a:pPr indent="-133350" lvl="0" marL="127000" marR="0" rtl="0" algn="l">
              <a:spcBef>
                <a:spcPts val="0"/>
              </a:spcBef>
              <a:spcAft>
                <a:spcPts val="0"/>
              </a:spcAft>
              <a:buClr>
                <a:srgbClr val="020E50"/>
              </a:buClr>
              <a:buSzPts val="1100"/>
              <a:buFont typeface="Noto Sans Symbols"/>
              <a:buChar char="▪"/>
            </a:pPr>
            <a:r>
              <a:rPr lang="ko" sz="1100">
                <a:solidFill>
                  <a:srgbClr val="020E50"/>
                </a:solidFill>
                <a:latin typeface="Poppins Light"/>
                <a:ea typeface="Poppins Light"/>
                <a:cs typeface="Poppins Light"/>
                <a:sym typeface="Poppins Light"/>
              </a:rPr>
              <a:t>Then applies part-of-speech (POS) tagging to each word. POS tagging identifies each word as a noun, verb, adjective, etc.</a:t>
            </a:r>
            <a:br>
              <a:rPr lang="ko" sz="1100">
                <a:solidFill>
                  <a:srgbClr val="020E50"/>
                </a:solidFill>
                <a:latin typeface="Poppins Light"/>
                <a:ea typeface="Poppins Light"/>
                <a:cs typeface="Poppins Light"/>
                <a:sym typeface="Poppins Light"/>
              </a:rPr>
            </a:br>
            <a:endParaRPr sz="1100">
              <a:solidFill>
                <a:srgbClr val="020E50"/>
              </a:solidFill>
              <a:latin typeface="Poppins Light"/>
              <a:ea typeface="Poppins Light"/>
              <a:cs typeface="Poppins Light"/>
              <a:sym typeface="Poppins Light"/>
            </a:endParaRPr>
          </a:p>
          <a:p>
            <a:pPr indent="-133350" lvl="0" marL="127000" marR="0" rtl="0" algn="l">
              <a:spcBef>
                <a:spcPts val="0"/>
              </a:spcBef>
              <a:spcAft>
                <a:spcPts val="0"/>
              </a:spcAft>
              <a:buClr>
                <a:srgbClr val="020E50"/>
              </a:buClr>
              <a:buSzPts val="1100"/>
              <a:buFont typeface="Poppins Light"/>
              <a:buChar char="▪"/>
            </a:pPr>
            <a:r>
              <a:rPr lang="ko" sz="1100">
                <a:solidFill>
                  <a:srgbClr val="020E50"/>
                </a:solidFill>
                <a:latin typeface="Poppins Light"/>
                <a:ea typeface="Poppins Light"/>
                <a:cs typeface="Poppins Light"/>
                <a:sym typeface="Poppins Light"/>
              </a:rPr>
              <a:t>Within the loop that processes each review, the code counts the number of nouns and verbs.</a:t>
            </a:r>
            <a:br>
              <a:rPr lang="ko" sz="1100">
                <a:solidFill>
                  <a:srgbClr val="020E50"/>
                </a:solidFill>
                <a:latin typeface="Poppins Light"/>
                <a:ea typeface="Poppins Light"/>
                <a:cs typeface="Poppins Light"/>
                <a:sym typeface="Poppins Light"/>
              </a:rPr>
            </a:br>
            <a:endParaRPr sz="1100">
              <a:solidFill>
                <a:srgbClr val="020E50"/>
              </a:solidFill>
              <a:latin typeface="Poppins Light"/>
              <a:ea typeface="Poppins Light"/>
              <a:cs typeface="Poppins Light"/>
              <a:sym typeface="Poppins Light"/>
            </a:endParaRPr>
          </a:p>
          <a:p>
            <a:pPr indent="-133350" lvl="0" marL="127000" marR="0" rtl="0" algn="l">
              <a:spcBef>
                <a:spcPts val="0"/>
              </a:spcBef>
              <a:spcAft>
                <a:spcPts val="0"/>
              </a:spcAft>
              <a:buClr>
                <a:srgbClr val="020E50"/>
              </a:buClr>
              <a:buSzPts val="1100"/>
              <a:buFont typeface="Poppins Light"/>
              <a:buChar char="▪"/>
            </a:pPr>
            <a:r>
              <a:rPr lang="ko" sz="1100">
                <a:solidFill>
                  <a:srgbClr val="020E50"/>
                </a:solidFill>
                <a:latin typeface="Poppins Light"/>
                <a:ea typeface="Poppins Light"/>
                <a:cs typeface="Poppins Light"/>
                <a:sym typeface="Poppins Light"/>
              </a:rPr>
              <a:t>If a review has </a:t>
            </a:r>
            <a:r>
              <a:rPr b="1" lang="ko" sz="1100">
                <a:solidFill>
                  <a:srgbClr val="020E50"/>
                </a:solidFill>
                <a:latin typeface="Poppins"/>
                <a:ea typeface="Poppins"/>
                <a:cs typeface="Poppins"/>
                <a:sym typeface="Poppins"/>
              </a:rPr>
              <a:t>more verbs than nouns</a:t>
            </a:r>
            <a:r>
              <a:rPr lang="ko" sz="1100">
                <a:solidFill>
                  <a:srgbClr val="020E50"/>
                </a:solidFill>
                <a:latin typeface="Poppins Light"/>
                <a:ea typeface="Poppins Light"/>
                <a:cs typeface="Poppins Light"/>
                <a:sym typeface="Poppins Light"/>
              </a:rPr>
              <a:t>, it is marked as 'Fake'. This is based on an analytical decision that such a linguistic pattern (more verbs than nouns) might indicate falsified content. </a:t>
            </a:r>
            <a:br>
              <a:rPr lang="ko" sz="1100">
                <a:solidFill>
                  <a:srgbClr val="020E50"/>
                </a:solidFill>
                <a:latin typeface="Poppins Light"/>
                <a:ea typeface="Poppins Light"/>
                <a:cs typeface="Poppins Light"/>
                <a:sym typeface="Poppins Light"/>
              </a:rPr>
            </a:br>
            <a:endParaRPr sz="1100">
              <a:solidFill>
                <a:srgbClr val="020E50"/>
              </a:solidFill>
              <a:latin typeface="Poppins Light"/>
              <a:ea typeface="Poppins Light"/>
              <a:cs typeface="Poppins Light"/>
              <a:sym typeface="Poppins Light"/>
            </a:endParaRPr>
          </a:p>
          <a:p>
            <a:pPr indent="-133350" lvl="0" marL="127000" marR="0" rtl="0" algn="l">
              <a:spcBef>
                <a:spcPts val="0"/>
              </a:spcBef>
              <a:spcAft>
                <a:spcPts val="0"/>
              </a:spcAft>
              <a:buClr>
                <a:srgbClr val="020E50"/>
              </a:buClr>
              <a:buSzPts val="1100"/>
              <a:buFont typeface="Poppins Light"/>
              <a:buChar char="▪"/>
            </a:pPr>
            <a:r>
              <a:rPr lang="ko" sz="1100">
                <a:solidFill>
                  <a:srgbClr val="020E50"/>
                </a:solidFill>
                <a:latin typeface="Poppins Light"/>
                <a:ea typeface="Poppins Light"/>
                <a:cs typeface="Poppins Light"/>
                <a:sym typeface="Poppins Light"/>
              </a:rPr>
              <a:t>The 'Target' column of such reviews is updated to 'Fake'.</a:t>
            </a:r>
            <a:br>
              <a:rPr lang="ko" sz="1100">
                <a:solidFill>
                  <a:srgbClr val="020E50"/>
                </a:solidFill>
                <a:latin typeface="Poppins Light"/>
                <a:ea typeface="Poppins Light"/>
                <a:cs typeface="Poppins Light"/>
                <a:sym typeface="Poppins Light"/>
              </a:rPr>
            </a:br>
            <a:endParaRPr sz="1100">
              <a:solidFill>
                <a:srgbClr val="020E50"/>
              </a:solidFill>
              <a:latin typeface="Poppins Light"/>
              <a:ea typeface="Poppins Light"/>
              <a:cs typeface="Poppins Light"/>
              <a:sym typeface="Poppins Light"/>
            </a:endParaRPr>
          </a:p>
          <a:p>
            <a:pPr indent="-133350" lvl="0" marL="127000" marR="0" rtl="0" algn="l">
              <a:spcBef>
                <a:spcPts val="0"/>
              </a:spcBef>
              <a:spcAft>
                <a:spcPts val="0"/>
              </a:spcAft>
              <a:buClr>
                <a:srgbClr val="020E50"/>
              </a:buClr>
              <a:buSzPts val="1100"/>
              <a:buFont typeface="Poppins Light"/>
              <a:buChar char="▪"/>
            </a:pPr>
            <a:r>
              <a:rPr lang="ko" sz="1100">
                <a:solidFill>
                  <a:srgbClr val="020E50"/>
                </a:solidFill>
                <a:latin typeface="Poppins Light"/>
                <a:ea typeface="Poppins Light"/>
                <a:cs typeface="Poppins Light"/>
                <a:sym typeface="Poppins Light"/>
              </a:rPr>
              <a:t>Number of reviews found Fake: </a:t>
            </a:r>
            <a:r>
              <a:rPr b="1" lang="ko" sz="1100">
                <a:solidFill>
                  <a:srgbClr val="020E50"/>
                </a:solidFill>
                <a:latin typeface="Poppins"/>
                <a:ea typeface="Poppins"/>
                <a:cs typeface="Poppins"/>
                <a:sym typeface="Poppins"/>
              </a:rPr>
              <a:t>19546</a:t>
            </a:r>
            <a:endParaRPr sz="1100">
              <a:solidFill>
                <a:srgbClr val="020E50"/>
              </a:solidFill>
              <a:latin typeface="Poppins Light"/>
              <a:ea typeface="Poppins Light"/>
              <a:cs typeface="Poppins Light"/>
              <a:sym typeface="Poppins Light"/>
            </a:endParaRPr>
          </a:p>
        </p:txBody>
      </p:sp>
      <p:pic>
        <p:nvPicPr>
          <p:cNvPr id="237" name="Google Shape;237;p43"/>
          <p:cNvPicPr preferRelativeResize="0"/>
          <p:nvPr/>
        </p:nvPicPr>
        <p:blipFill rotWithShape="1">
          <a:blip r:embed="rId3">
            <a:alphaModFix/>
          </a:blip>
          <a:srcRect b="21123" l="0" r="0" t="0"/>
          <a:stretch/>
        </p:blipFill>
        <p:spPr>
          <a:xfrm>
            <a:off x="5012650" y="1412113"/>
            <a:ext cx="3914475" cy="23192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44"/>
          <p:cNvSpPr txBox="1"/>
          <p:nvPr/>
        </p:nvSpPr>
        <p:spPr>
          <a:xfrm>
            <a:off x="718425" y="187375"/>
            <a:ext cx="5568000" cy="4386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ko" sz="2400">
                <a:solidFill>
                  <a:srgbClr val="020E50"/>
                </a:solidFill>
                <a:latin typeface="Poppins SemiBold"/>
                <a:ea typeface="Poppins SemiBold"/>
                <a:cs typeface="Poppins SemiBold"/>
                <a:sym typeface="Poppins SemiBold"/>
              </a:rPr>
              <a:t>Personal Narratives in Reviews</a:t>
            </a:r>
            <a:endParaRPr sz="1100"/>
          </a:p>
        </p:txBody>
      </p:sp>
      <p:sp>
        <p:nvSpPr>
          <p:cNvPr id="243" name="Google Shape;243;p44"/>
          <p:cNvSpPr txBox="1"/>
          <p:nvPr/>
        </p:nvSpPr>
        <p:spPr>
          <a:xfrm>
            <a:off x="718425" y="1181050"/>
            <a:ext cx="3516600" cy="3117000"/>
          </a:xfrm>
          <a:prstGeom prst="rect">
            <a:avLst/>
          </a:prstGeom>
          <a:noFill/>
          <a:ln>
            <a:noFill/>
          </a:ln>
        </p:spPr>
        <p:txBody>
          <a:bodyPr anchorCtr="0" anchor="t" bIns="34275" lIns="68575" spcFirstLastPara="1" rIns="68575" wrap="square" tIns="34275">
            <a:spAutoFit/>
          </a:bodyPr>
          <a:lstStyle/>
          <a:p>
            <a:pPr indent="-133350" lvl="0" marL="127000" marR="0" rtl="0" algn="l">
              <a:spcBef>
                <a:spcPts val="0"/>
              </a:spcBef>
              <a:spcAft>
                <a:spcPts val="0"/>
              </a:spcAft>
              <a:buClr>
                <a:srgbClr val="020E50"/>
              </a:buClr>
              <a:buSzPts val="1100"/>
              <a:buFont typeface="Noto Sans Symbols"/>
              <a:buChar char="▪"/>
            </a:pPr>
            <a:r>
              <a:rPr lang="ko" sz="1100">
                <a:solidFill>
                  <a:srgbClr val="020E50"/>
                </a:solidFill>
                <a:latin typeface="Poppins Light"/>
                <a:ea typeface="Poppins Light"/>
                <a:cs typeface="Poppins Light"/>
                <a:sym typeface="Poppins Light"/>
              </a:rPr>
              <a:t>The review text is converted to lowercase to standardize it and review is tokenized into words and sentences.</a:t>
            </a:r>
            <a:br>
              <a:rPr lang="ko" sz="1100">
                <a:solidFill>
                  <a:srgbClr val="020E50"/>
                </a:solidFill>
                <a:latin typeface="Poppins Light"/>
                <a:ea typeface="Poppins Light"/>
                <a:cs typeface="Poppins Light"/>
                <a:sym typeface="Poppins Light"/>
              </a:rPr>
            </a:br>
            <a:endParaRPr sz="1100">
              <a:solidFill>
                <a:srgbClr val="020E50"/>
              </a:solidFill>
              <a:latin typeface="Poppins Light"/>
              <a:ea typeface="Poppins Light"/>
              <a:cs typeface="Poppins Light"/>
              <a:sym typeface="Poppins Light"/>
            </a:endParaRPr>
          </a:p>
          <a:p>
            <a:pPr indent="-133350" lvl="0" marL="127000" marR="0" rtl="0" algn="l">
              <a:spcBef>
                <a:spcPts val="0"/>
              </a:spcBef>
              <a:spcAft>
                <a:spcPts val="0"/>
              </a:spcAft>
              <a:buClr>
                <a:srgbClr val="020E50"/>
              </a:buClr>
              <a:buSzPts val="1100"/>
              <a:buFont typeface="Poppins Light"/>
              <a:buChar char="▪"/>
            </a:pPr>
            <a:r>
              <a:rPr lang="ko" sz="1100">
                <a:solidFill>
                  <a:srgbClr val="020E50"/>
                </a:solidFill>
                <a:latin typeface="Poppins Light"/>
                <a:ea typeface="Poppins Light"/>
                <a:cs typeface="Poppins Light"/>
                <a:sym typeface="Poppins Light"/>
              </a:rPr>
              <a:t>Counts how many words in the review are first-person pronouns.</a:t>
            </a:r>
            <a:br>
              <a:rPr lang="ko" sz="1100">
                <a:solidFill>
                  <a:srgbClr val="020E50"/>
                </a:solidFill>
                <a:latin typeface="Poppins Light"/>
                <a:ea typeface="Poppins Light"/>
                <a:cs typeface="Poppins Light"/>
                <a:sym typeface="Poppins Light"/>
              </a:rPr>
            </a:br>
            <a:endParaRPr sz="1100">
              <a:solidFill>
                <a:srgbClr val="020E50"/>
              </a:solidFill>
              <a:latin typeface="Poppins Light"/>
              <a:ea typeface="Poppins Light"/>
              <a:cs typeface="Poppins Light"/>
              <a:sym typeface="Poppins Light"/>
            </a:endParaRPr>
          </a:p>
          <a:p>
            <a:pPr indent="-133350" lvl="0" marL="127000" marR="0" rtl="0" algn="l">
              <a:spcBef>
                <a:spcPts val="0"/>
              </a:spcBef>
              <a:spcAft>
                <a:spcPts val="0"/>
              </a:spcAft>
              <a:buClr>
                <a:srgbClr val="020E50"/>
              </a:buClr>
              <a:buSzPts val="1100"/>
              <a:buFont typeface="Poppins Light"/>
              <a:buChar char="▪"/>
            </a:pPr>
            <a:r>
              <a:rPr lang="ko" sz="1100">
                <a:solidFill>
                  <a:srgbClr val="020E50"/>
                </a:solidFill>
                <a:latin typeface="Poppins Light"/>
                <a:ea typeface="Poppins Light"/>
                <a:cs typeface="Poppins Light"/>
                <a:sym typeface="Poppins Light"/>
              </a:rPr>
              <a:t>if the number of </a:t>
            </a:r>
            <a:r>
              <a:rPr b="1" lang="ko" sz="1100">
                <a:solidFill>
                  <a:srgbClr val="020E50"/>
                </a:solidFill>
                <a:latin typeface="Poppins"/>
                <a:ea typeface="Poppins"/>
                <a:cs typeface="Poppins"/>
                <a:sym typeface="Poppins"/>
              </a:rPr>
              <a:t>first-person pronouns</a:t>
            </a:r>
            <a:r>
              <a:rPr lang="ko" sz="1100">
                <a:solidFill>
                  <a:srgbClr val="020E50"/>
                </a:solidFill>
                <a:latin typeface="Poppins Light"/>
                <a:ea typeface="Poppins Light"/>
                <a:cs typeface="Poppins Light"/>
                <a:sym typeface="Poppins Light"/>
              </a:rPr>
              <a:t> is more than half the number of </a:t>
            </a:r>
            <a:r>
              <a:rPr b="1" lang="ko" sz="1100">
                <a:solidFill>
                  <a:srgbClr val="020E50"/>
                </a:solidFill>
                <a:latin typeface="Poppins"/>
                <a:ea typeface="Poppins"/>
                <a:cs typeface="Poppins"/>
                <a:sym typeface="Poppins"/>
              </a:rPr>
              <a:t>sentences</a:t>
            </a:r>
            <a:r>
              <a:rPr lang="ko" sz="1100">
                <a:solidFill>
                  <a:srgbClr val="020E50"/>
                </a:solidFill>
                <a:latin typeface="Poppins Light"/>
                <a:ea typeface="Poppins Light"/>
                <a:cs typeface="Poppins Light"/>
                <a:sym typeface="Poppins Light"/>
              </a:rPr>
              <a:t> in reviews that have more than four sentences.</a:t>
            </a:r>
            <a:br>
              <a:rPr lang="ko" sz="1100">
                <a:solidFill>
                  <a:srgbClr val="020E50"/>
                </a:solidFill>
                <a:latin typeface="Poppins Light"/>
                <a:ea typeface="Poppins Light"/>
                <a:cs typeface="Poppins Light"/>
                <a:sym typeface="Poppins Light"/>
              </a:rPr>
            </a:br>
            <a:endParaRPr sz="1100">
              <a:solidFill>
                <a:srgbClr val="020E50"/>
              </a:solidFill>
              <a:latin typeface="Poppins Light"/>
              <a:ea typeface="Poppins Light"/>
              <a:cs typeface="Poppins Light"/>
              <a:sym typeface="Poppins Light"/>
            </a:endParaRPr>
          </a:p>
          <a:p>
            <a:pPr indent="-133350" lvl="0" marL="127000" marR="0" rtl="0" algn="l">
              <a:spcBef>
                <a:spcPts val="0"/>
              </a:spcBef>
              <a:spcAft>
                <a:spcPts val="0"/>
              </a:spcAft>
              <a:buClr>
                <a:srgbClr val="020E50"/>
              </a:buClr>
              <a:buSzPts val="1100"/>
              <a:buFont typeface="Poppins Light"/>
              <a:buChar char="▪"/>
            </a:pPr>
            <a:r>
              <a:rPr lang="ko" sz="1100">
                <a:solidFill>
                  <a:srgbClr val="020E50"/>
                </a:solidFill>
                <a:latin typeface="Poppins Light"/>
                <a:ea typeface="Poppins Light"/>
                <a:cs typeface="Poppins Light"/>
                <a:sym typeface="Poppins Light"/>
              </a:rPr>
              <a:t>If this condition is met, the review is considered potentially 'Fake'.</a:t>
            </a:r>
            <a:br>
              <a:rPr lang="ko" sz="1100">
                <a:solidFill>
                  <a:srgbClr val="020E50"/>
                </a:solidFill>
                <a:latin typeface="Poppins Light"/>
                <a:ea typeface="Poppins Light"/>
                <a:cs typeface="Poppins Light"/>
                <a:sym typeface="Poppins Light"/>
              </a:rPr>
            </a:br>
            <a:endParaRPr sz="1100">
              <a:solidFill>
                <a:srgbClr val="020E50"/>
              </a:solidFill>
              <a:latin typeface="Poppins Light"/>
              <a:ea typeface="Poppins Light"/>
              <a:cs typeface="Poppins Light"/>
              <a:sym typeface="Poppins Light"/>
            </a:endParaRPr>
          </a:p>
          <a:p>
            <a:pPr indent="-133350" lvl="0" marL="127000" marR="0" rtl="0" algn="l">
              <a:spcBef>
                <a:spcPts val="0"/>
              </a:spcBef>
              <a:spcAft>
                <a:spcPts val="0"/>
              </a:spcAft>
              <a:buClr>
                <a:srgbClr val="020E50"/>
              </a:buClr>
              <a:buSzPts val="1100"/>
              <a:buFont typeface="Poppins Light"/>
              <a:buChar char="▪"/>
            </a:pPr>
            <a:r>
              <a:rPr lang="ko" sz="1100">
                <a:solidFill>
                  <a:srgbClr val="020E50"/>
                </a:solidFill>
                <a:latin typeface="Poppins Light"/>
                <a:ea typeface="Poppins Light"/>
                <a:cs typeface="Poppins Light"/>
                <a:sym typeface="Poppins Light"/>
              </a:rPr>
              <a:t>The 'Target' column of such reviews is updated to 'Fake'.</a:t>
            </a:r>
            <a:br>
              <a:rPr lang="ko" sz="1100">
                <a:solidFill>
                  <a:srgbClr val="020E50"/>
                </a:solidFill>
                <a:latin typeface="Poppins Light"/>
                <a:ea typeface="Poppins Light"/>
                <a:cs typeface="Poppins Light"/>
                <a:sym typeface="Poppins Light"/>
              </a:rPr>
            </a:br>
            <a:endParaRPr sz="1100">
              <a:solidFill>
                <a:srgbClr val="020E50"/>
              </a:solidFill>
              <a:latin typeface="Poppins Light"/>
              <a:ea typeface="Poppins Light"/>
              <a:cs typeface="Poppins Light"/>
              <a:sym typeface="Poppins Light"/>
            </a:endParaRPr>
          </a:p>
          <a:p>
            <a:pPr indent="-133350" lvl="0" marL="127000" marR="0" rtl="0" algn="l">
              <a:spcBef>
                <a:spcPts val="0"/>
              </a:spcBef>
              <a:spcAft>
                <a:spcPts val="0"/>
              </a:spcAft>
              <a:buClr>
                <a:srgbClr val="020E50"/>
              </a:buClr>
              <a:buSzPts val="1100"/>
              <a:buFont typeface="Poppins Light"/>
              <a:buChar char="▪"/>
            </a:pPr>
            <a:r>
              <a:rPr lang="ko" sz="1100">
                <a:solidFill>
                  <a:srgbClr val="020E50"/>
                </a:solidFill>
                <a:latin typeface="Poppins Light"/>
                <a:ea typeface="Poppins Light"/>
                <a:cs typeface="Poppins Light"/>
                <a:sym typeface="Poppins Light"/>
              </a:rPr>
              <a:t>Number of reviews found Fake: </a:t>
            </a:r>
            <a:r>
              <a:rPr b="1" lang="ko" sz="1100">
                <a:solidFill>
                  <a:srgbClr val="020E50"/>
                </a:solidFill>
                <a:latin typeface="Poppins"/>
                <a:ea typeface="Poppins"/>
                <a:cs typeface="Poppins"/>
                <a:sym typeface="Poppins"/>
              </a:rPr>
              <a:t>8017</a:t>
            </a:r>
            <a:endParaRPr sz="1100">
              <a:solidFill>
                <a:srgbClr val="020E50"/>
              </a:solidFill>
              <a:latin typeface="Poppins Light"/>
              <a:ea typeface="Poppins Light"/>
              <a:cs typeface="Poppins Light"/>
              <a:sym typeface="Poppins Light"/>
            </a:endParaRPr>
          </a:p>
        </p:txBody>
      </p:sp>
      <p:pic>
        <p:nvPicPr>
          <p:cNvPr id="244" name="Google Shape;244;p44"/>
          <p:cNvPicPr preferRelativeResize="0"/>
          <p:nvPr/>
        </p:nvPicPr>
        <p:blipFill>
          <a:blip r:embed="rId3">
            <a:alphaModFix/>
          </a:blip>
          <a:stretch>
            <a:fillRect/>
          </a:stretch>
        </p:blipFill>
        <p:spPr>
          <a:xfrm>
            <a:off x="4727075" y="1320125"/>
            <a:ext cx="4206301" cy="25032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7"/>
          <p:cNvSpPr txBox="1"/>
          <p:nvPr/>
        </p:nvSpPr>
        <p:spPr>
          <a:xfrm>
            <a:off x="750872" y="160451"/>
            <a:ext cx="7576500" cy="484800"/>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lang="ko" sz="2700">
                <a:solidFill>
                  <a:srgbClr val="020E50"/>
                </a:solidFill>
                <a:latin typeface="Poppins SemiBold"/>
                <a:ea typeface="Poppins SemiBold"/>
                <a:cs typeface="Poppins SemiBold"/>
                <a:sym typeface="Poppins SemiBold"/>
              </a:rPr>
              <a:t>Contents</a:t>
            </a:r>
            <a:endParaRPr sz="2700">
              <a:solidFill>
                <a:srgbClr val="020E50"/>
              </a:solidFill>
              <a:latin typeface="Poppins SemiBold"/>
              <a:ea typeface="Poppins SemiBold"/>
              <a:cs typeface="Poppins SemiBold"/>
              <a:sym typeface="Poppins SemiBold"/>
            </a:endParaRPr>
          </a:p>
        </p:txBody>
      </p:sp>
      <p:sp>
        <p:nvSpPr>
          <p:cNvPr id="116" name="Google Shape;116;p27"/>
          <p:cNvSpPr/>
          <p:nvPr/>
        </p:nvSpPr>
        <p:spPr>
          <a:xfrm>
            <a:off x="1438225" y="824450"/>
            <a:ext cx="1956300" cy="4386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ko" sz="2400">
                <a:solidFill>
                  <a:srgbClr val="020E50"/>
                </a:solidFill>
                <a:latin typeface="Poppins SemiBold"/>
                <a:ea typeface="Poppins SemiBold"/>
                <a:cs typeface="Poppins SemiBold"/>
                <a:sym typeface="Poppins SemiBold"/>
              </a:rPr>
              <a:t>01. </a:t>
            </a:r>
            <a:r>
              <a:rPr lang="ko" sz="1500">
                <a:solidFill>
                  <a:srgbClr val="020E50"/>
                </a:solidFill>
                <a:latin typeface="Poppins SemiBold"/>
                <a:ea typeface="Poppins SemiBold"/>
                <a:cs typeface="Poppins SemiBold"/>
                <a:sym typeface="Poppins SemiBold"/>
              </a:rPr>
              <a:t>Introduction</a:t>
            </a:r>
            <a:endParaRPr sz="1100">
              <a:solidFill>
                <a:schemeClr val="dk1"/>
              </a:solidFill>
            </a:endParaRPr>
          </a:p>
          <a:p>
            <a:pPr indent="0" lvl="0" marL="0" marR="0" rtl="0" algn="l">
              <a:spcBef>
                <a:spcPts val="0"/>
              </a:spcBef>
              <a:spcAft>
                <a:spcPts val="0"/>
              </a:spcAft>
              <a:buNone/>
            </a:pPr>
            <a:r>
              <a:rPr lang="ko" sz="2400">
                <a:solidFill>
                  <a:srgbClr val="020E50"/>
                </a:solidFill>
                <a:latin typeface="Poppins SemiBold"/>
                <a:ea typeface="Poppins SemiBold"/>
                <a:cs typeface="Poppins SemiBold"/>
                <a:sym typeface="Poppins SemiBold"/>
              </a:rPr>
              <a:t> </a:t>
            </a:r>
            <a:endParaRPr sz="1100"/>
          </a:p>
        </p:txBody>
      </p:sp>
      <p:sp>
        <p:nvSpPr>
          <p:cNvPr id="117" name="Google Shape;117;p27"/>
          <p:cNvSpPr/>
          <p:nvPr/>
        </p:nvSpPr>
        <p:spPr>
          <a:xfrm>
            <a:off x="1438225" y="1412250"/>
            <a:ext cx="1956300" cy="4386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ko" sz="2400">
                <a:solidFill>
                  <a:srgbClr val="020E50"/>
                </a:solidFill>
                <a:latin typeface="Poppins SemiBold"/>
                <a:ea typeface="Poppins SemiBold"/>
                <a:cs typeface="Poppins SemiBold"/>
                <a:sym typeface="Poppins SemiBold"/>
              </a:rPr>
              <a:t>02. </a:t>
            </a:r>
            <a:r>
              <a:rPr lang="ko" sz="1500">
                <a:solidFill>
                  <a:srgbClr val="020E50"/>
                </a:solidFill>
                <a:latin typeface="Poppins SemiBold"/>
                <a:ea typeface="Poppins SemiBold"/>
                <a:cs typeface="Poppins SemiBold"/>
                <a:sym typeface="Poppins SemiBold"/>
              </a:rPr>
              <a:t>Objective</a:t>
            </a:r>
            <a:endParaRPr sz="1100">
              <a:solidFill>
                <a:schemeClr val="dk1"/>
              </a:solidFill>
            </a:endParaRPr>
          </a:p>
          <a:p>
            <a:pPr indent="0" lvl="0" marL="0" marR="0" rtl="0" algn="l">
              <a:spcBef>
                <a:spcPts val="0"/>
              </a:spcBef>
              <a:spcAft>
                <a:spcPts val="0"/>
              </a:spcAft>
              <a:buNone/>
            </a:pPr>
            <a:r>
              <a:rPr lang="ko" sz="2400">
                <a:solidFill>
                  <a:srgbClr val="020E50"/>
                </a:solidFill>
                <a:latin typeface="Poppins SemiBold"/>
                <a:ea typeface="Poppins SemiBold"/>
                <a:cs typeface="Poppins SemiBold"/>
                <a:sym typeface="Poppins SemiBold"/>
              </a:rPr>
              <a:t> </a:t>
            </a:r>
            <a:endParaRPr sz="1100"/>
          </a:p>
        </p:txBody>
      </p:sp>
      <p:sp>
        <p:nvSpPr>
          <p:cNvPr id="118" name="Google Shape;118;p27"/>
          <p:cNvSpPr/>
          <p:nvPr/>
        </p:nvSpPr>
        <p:spPr>
          <a:xfrm>
            <a:off x="1438225" y="1967500"/>
            <a:ext cx="2529900" cy="4386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ko" sz="2400">
                <a:solidFill>
                  <a:srgbClr val="020E50"/>
                </a:solidFill>
                <a:latin typeface="Poppins SemiBold"/>
                <a:ea typeface="Poppins SemiBold"/>
                <a:cs typeface="Poppins SemiBold"/>
                <a:sym typeface="Poppins SemiBold"/>
              </a:rPr>
              <a:t>03. </a:t>
            </a:r>
            <a:r>
              <a:rPr lang="ko" sz="1500">
                <a:solidFill>
                  <a:srgbClr val="020E50"/>
                </a:solidFill>
                <a:latin typeface="Poppins SemiBold"/>
                <a:ea typeface="Poppins SemiBold"/>
                <a:cs typeface="Poppins SemiBold"/>
                <a:sym typeface="Poppins SemiBold"/>
              </a:rPr>
              <a:t>Literature Review</a:t>
            </a:r>
            <a:endParaRPr sz="1500">
              <a:solidFill>
                <a:schemeClr val="dk1"/>
              </a:solidFill>
            </a:endParaRPr>
          </a:p>
          <a:p>
            <a:pPr indent="0" lvl="0" marL="0" marR="0" rtl="0" algn="l">
              <a:spcBef>
                <a:spcPts val="0"/>
              </a:spcBef>
              <a:spcAft>
                <a:spcPts val="0"/>
              </a:spcAft>
              <a:buNone/>
            </a:pPr>
            <a:r>
              <a:rPr lang="ko" sz="2400">
                <a:solidFill>
                  <a:srgbClr val="020E50"/>
                </a:solidFill>
                <a:latin typeface="Poppins SemiBold"/>
                <a:ea typeface="Poppins SemiBold"/>
                <a:cs typeface="Poppins SemiBold"/>
                <a:sym typeface="Poppins SemiBold"/>
              </a:rPr>
              <a:t> </a:t>
            </a:r>
            <a:endParaRPr sz="1100"/>
          </a:p>
        </p:txBody>
      </p:sp>
      <p:sp>
        <p:nvSpPr>
          <p:cNvPr id="119" name="Google Shape;119;p27"/>
          <p:cNvSpPr/>
          <p:nvPr/>
        </p:nvSpPr>
        <p:spPr>
          <a:xfrm>
            <a:off x="1438225" y="2494525"/>
            <a:ext cx="1956300" cy="4386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ko" sz="2400">
                <a:solidFill>
                  <a:srgbClr val="020E50"/>
                </a:solidFill>
                <a:latin typeface="Poppins SemiBold"/>
                <a:ea typeface="Poppins SemiBold"/>
                <a:cs typeface="Poppins SemiBold"/>
                <a:sym typeface="Poppins SemiBold"/>
              </a:rPr>
              <a:t>04. </a:t>
            </a:r>
            <a:r>
              <a:rPr lang="ko" sz="1500">
                <a:solidFill>
                  <a:srgbClr val="020E50"/>
                </a:solidFill>
                <a:latin typeface="Poppins SemiBold"/>
                <a:ea typeface="Poppins SemiBold"/>
                <a:cs typeface="Poppins SemiBold"/>
                <a:sym typeface="Poppins SemiBold"/>
              </a:rPr>
              <a:t>Dataset</a:t>
            </a:r>
            <a:endParaRPr sz="1100"/>
          </a:p>
        </p:txBody>
      </p:sp>
      <p:sp>
        <p:nvSpPr>
          <p:cNvPr id="120" name="Google Shape;120;p27"/>
          <p:cNvSpPr/>
          <p:nvPr/>
        </p:nvSpPr>
        <p:spPr>
          <a:xfrm>
            <a:off x="1438225" y="3110550"/>
            <a:ext cx="2219700" cy="4386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ko" sz="2400">
                <a:solidFill>
                  <a:srgbClr val="020E50"/>
                </a:solidFill>
                <a:latin typeface="Poppins SemiBold"/>
                <a:ea typeface="Poppins SemiBold"/>
                <a:cs typeface="Poppins SemiBold"/>
                <a:sym typeface="Poppins SemiBold"/>
              </a:rPr>
              <a:t>0</a:t>
            </a:r>
            <a:r>
              <a:rPr lang="ko" sz="2400">
                <a:solidFill>
                  <a:srgbClr val="020E50"/>
                </a:solidFill>
                <a:latin typeface="Poppins SemiBold"/>
                <a:ea typeface="Poppins SemiBold"/>
                <a:cs typeface="Poppins SemiBold"/>
                <a:sym typeface="Poppins SemiBold"/>
              </a:rPr>
              <a:t>5</a:t>
            </a:r>
            <a:r>
              <a:rPr lang="ko" sz="2400">
                <a:solidFill>
                  <a:srgbClr val="020E50"/>
                </a:solidFill>
                <a:latin typeface="Poppins SemiBold"/>
                <a:ea typeface="Poppins SemiBold"/>
                <a:cs typeface="Poppins SemiBold"/>
                <a:sym typeface="Poppins SemiBold"/>
              </a:rPr>
              <a:t>. </a:t>
            </a:r>
            <a:r>
              <a:rPr lang="ko" sz="1500">
                <a:solidFill>
                  <a:srgbClr val="020E50"/>
                </a:solidFill>
                <a:latin typeface="Poppins SemiBold"/>
                <a:ea typeface="Poppins SemiBold"/>
                <a:cs typeface="Poppins SemiBold"/>
                <a:sym typeface="Poppins SemiBold"/>
              </a:rPr>
              <a:t>Preprocessing</a:t>
            </a:r>
            <a:endParaRPr sz="1100"/>
          </a:p>
        </p:txBody>
      </p:sp>
      <p:sp>
        <p:nvSpPr>
          <p:cNvPr id="121" name="Google Shape;121;p27"/>
          <p:cNvSpPr/>
          <p:nvPr/>
        </p:nvSpPr>
        <p:spPr>
          <a:xfrm>
            <a:off x="5193950" y="824450"/>
            <a:ext cx="3259500" cy="4386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ko" sz="2400">
                <a:solidFill>
                  <a:srgbClr val="020E50"/>
                </a:solidFill>
                <a:latin typeface="Poppins SemiBold"/>
                <a:ea typeface="Poppins SemiBold"/>
                <a:cs typeface="Poppins SemiBold"/>
                <a:sym typeface="Poppins SemiBold"/>
              </a:rPr>
              <a:t>07</a:t>
            </a:r>
            <a:r>
              <a:rPr lang="ko" sz="2400">
                <a:solidFill>
                  <a:srgbClr val="020E50"/>
                </a:solidFill>
                <a:latin typeface="Poppins SemiBold"/>
                <a:ea typeface="Poppins SemiBold"/>
                <a:cs typeface="Poppins SemiBold"/>
                <a:sym typeface="Poppins SemiBold"/>
              </a:rPr>
              <a:t>. </a:t>
            </a:r>
            <a:r>
              <a:rPr lang="ko" sz="1500">
                <a:solidFill>
                  <a:srgbClr val="020E50"/>
                </a:solidFill>
                <a:latin typeface="Poppins SemiBold"/>
                <a:ea typeface="Poppins SemiBold"/>
                <a:cs typeface="Poppins SemiBold"/>
                <a:sym typeface="Poppins SemiBold"/>
              </a:rPr>
              <a:t>Machine Learning Models</a:t>
            </a:r>
            <a:endParaRPr sz="1500"/>
          </a:p>
        </p:txBody>
      </p:sp>
      <p:sp>
        <p:nvSpPr>
          <p:cNvPr id="122" name="Google Shape;122;p27"/>
          <p:cNvSpPr/>
          <p:nvPr/>
        </p:nvSpPr>
        <p:spPr>
          <a:xfrm>
            <a:off x="5193950" y="1412250"/>
            <a:ext cx="3475800" cy="4386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ko" sz="2400">
                <a:solidFill>
                  <a:srgbClr val="020E50"/>
                </a:solidFill>
                <a:latin typeface="Poppins SemiBold"/>
                <a:ea typeface="Poppins SemiBold"/>
                <a:cs typeface="Poppins SemiBold"/>
                <a:sym typeface="Poppins SemiBold"/>
              </a:rPr>
              <a:t>08. </a:t>
            </a:r>
            <a:r>
              <a:rPr lang="ko" sz="1500">
                <a:solidFill>
                  <a:srgbClr val="020E50"/>
                </a:solidFill>
                <a:latin typeface="Poppins SemiBold"/>
                <a:ea typeface="Poppins SemiBold"/>
                <a:cs typeface="Poppins SemiBold"/>
                <a:sym typeface="Poppins SemiBold"/>
              </a:rPr>
              <a:t>Performance Metric</a:t>
            </a:r>
            <a:endParaRPr sz="1500"/>
          </a:p>
        </p:txBody>
      </p:sp>
      <p:sp>
        <p:nvSpPr>
          <p:cNvPr id="123" name="Google Shape;123;p27"/>
          <p:cNvSpPr/>
          <p:nvPr/>
        </p:nvSpPr>
        <p:spPr>
          <a:xfrm>
            <a:off x="5193950" y="1967500"/>
            <a:ext cx="2219700" cy="4386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ko" sz="2400">
                <a:solidFill>
                  <a:srgbClr val="020E50"/>
                </a:solidFill>
                <a:latin typeface="Poppins SemiBold"/>
                <a:ea typeface="Poppins SemiBold"/>
                <a:cs typeface="Poppins SemiBold"/>
                <a:sym typeface="Poppins SemiBold"/>
              </a:rPr>
              <a:t>09. </a:t>
            </a:r>
            <a:r>
              <a:rPr lang="ko" sz="1500">
                <a:solidFill>
                  <a:srgbClr val="020E50"/>
                </a:solidFill>
                <a:latin typeface="Poppins SemiBold"/>
                <a:ea typeface="Poppins SemiBold"/>
                <a:cs typeface="Poppins SemiBold"/>
                <a:sym typeface="Poppins SemiBold"/>
              </a:rPr>
              <a:t>Graph</a:t>
            </a:r>
            <a:endParaRPr sz="1100"/>
          </a:p>
        </p:txBody>
      </p:sp>
      <p:sp>
        <p:nvSpPr>
          <p:cNvPr id="124" name="Google Shape;124;p27"/>
          <p:cNvSpPr/>
          <p:nvPr/>
        </p:nvSpPr>
        <p:spPr>
          <a:xfrm>
            <a:off x="1438225" y="3726575"/>
            <a:ext cx="3259500" cy="4386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ko" sz="2400">
                <a:solidFill>
                  <a:srgbClr val="020E50"/>
                </a:solidFill>
                <a:latin typeface="Poppins SemiBold"/>
                <a:ea typeface="Poppins SemiBold"/>
                <a:cs typeface="Poppins SemiBold"/>
                <a:sym typeface="Poppins SemiBold"/>
              </a:rPr>
              <a:t>06. </a:t>
            </a:r>
            <a:r>
              <a:rPr lang="ko" sz="1500">
                <a:solidFill>
                  <a:srgbClr val="020E50"/>
                </a:solidFill>
                <a:latin typeface="Poppins SemiBold"/>
                <a:ea typeface="Poppins SemiBold"/>
                <a:cs typeface="Poppins SemiBold"/>
                <a:sym typeface="Poppins SemiBold"/>
              </a:rPr>
              <a:t>Post Processing Analysis</a:t>
            </a:r>
            <a:endParaRPr sz="1500"/>
          </a:p>
        </p:txBody>
      </p:sp>
      <p:sp>
        <p:nvSpPr>
          <p:cNvPr id="125" name="Google Shape;125;p27"/>
          <p:cNvSpPr/>
          <p:nvPr/>
        </p:nvSpPr>
        <p:spPr>
          <a:xfrm>
            <a:off x="5193950" y="2522750"/>
            <a:ext cx="2638200" cy="4386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ko" sz="2400">
                <a:solidFill>
                  <a:srgbClr val="020E50"/>
                </a:solidFill>
                <a:latin typeface="Poppins SemiBold"/>
                <a:ea typeface="Poppins SemiBold"/>
                <a:cs typeface="Poppins SemiBold"/>
                <a:sym typeface="Poppins SemiBold"/>
              </a:rPr>
              <a:t>10</a:t>
            </a:r>
            <a:r>
              <a:rPr lang="ko" sz="2400">
                <a:solidFill>
                  <a:srgbClr val="020E50"/>
                </a:solidFill>
                <a:latin typeface="Poppins SemiBold"/>
                <a:ea typeface="Poppins SemiBold"/>
                <a:cs typeface="Poppins SemiBold"/>
                <a:sym typeface="Poppins SemiBold"/>
              </a:rPr>
              <a:t>. </a:t>
            </a:r>
            <a:r>
              <a:rPr lang="ko" sz="1500">
                <a:solidFill>
                  <a:srgbClr val="020E50"/>
                </a:solidFill>
                <a:latin typeface="Poppins SemiBold"/>
                <a:ea typeface="Poppins SemiBold"/>
                <a:cs typeface="Poppins SemiBold"/>
                <a:sym typeface="Poppins SemiBold"/>
              </a:rPr>
              <a:t>What sets us apart?</a:t>
            </a:r>
            <a:endParaRPr sz="1100"/>
          </a:p>
        </p:txBody>
      </p:sp>
      <p:sp>
        <p:nvSpPr>
          <p:cNvPr id="126" name="Google Shape;126;p27"/>
          <p:cNvSpPr/>
          <p:nvPr/>
        </p:nvSpPr>
        <p:spPr>
          <a:xfrm>
            <a:off x="5261450" y="3078000"/>
            <a:ext cx="2638200" cy="4386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ko" sz="2400">
                <a:solidFill>
                  <a:srgbClr val="020E50"/>
                </a:solidFill>
                <a:latin typeface="Poppins SemiBold"/>
                <a:ea typeface="Poppins SemiBold"/>
                <a:cs typeface="Poppins SemiBold"/>
                <a:sym typeface="Poppins SemiBold"/>
              </a:rPr>
              <a:t>11. </a:t>
            </a:r>
            <a:r>
              <a:rPr lang="ko" sz="1500">
                <a:solidFill>
                  <a:srgbClr val="020E50"/>
                </a:solidFill>
                <a:latin typeface="Poppins SemiBold"/>
                <a:ea typeface="Poppins SemiBold"/>
                <a:cs typeface="Poppins SemiBold"/>
                <a:sym typeface="Poppins SemiBold"/>
              </a:rPr>
              <a:t>Future Goals</a:t>
            </a:r>
            <a:endParaRPr sz="11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45"/>
          <p:cNvSpPr txBox="1"/>
          <p:nvPr/>
        </p:nvSpPr>
        <p:spPr>
          <a:xfrm>
            <a:off x="718425" y="145025"/>
            <a:ext cx="5758500" cy="4386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ko" sz="2400">
                <a:solidFill>
                  <a:srgbClr val="020E50"/>
                </a:solidFill>
                <a:latin typeface="Poppins SemiBold"/>
                <a:ea typeface="Poppins SemiBold"/>
                <a:cs typeface="Poppins SemiBold"/>
                <a:sym typeface="Poppins SemiBold"/>
              </a:rPr>
              <a:t>Nonsensical Text in Reviews</a:t>
            </a:r>
            <a:endParaRPr sz="1100"/>
          </a:p>
        </p:txBody>
      </p:sp>
      <p:sp>
        <p:nvSpPr>
          <p:cNvPr id="250" name="Google Shape;250;p45"/>
          <p:cNvSpPr txBox="1"/>
          <p:nvPr/>
        </p:nvSpPr>
        <p:spPr>
          <a:xfrm>
            <a:off x="718425" y="910275"/>
            <a:ext cx="3985500" cy="4132800"/>
          </a:xfrm>
          <a:prstGeom prst="rect">
            <a:avLst/>
          </a:prstGeom>
          <a:noFill/>
          <a:ln>
            <a:noFill/>
          </a:ln>
        </p:spPr>
        <p:txBody>
          <a:bodyPr anchorCtr="0" anchor="t" bIns="34275" lIns="68575" spcFirstLastPara="1" rIns="68575" wrap="square" tIns="34275">
            <a:spAutoFit/>
          </a:bodyPr>
          <a:lstStyle/>
          <a:p>
            <a:pPr indent="-133350" lvl="0" marL="127000" marR="0" rtl="0" algn="l">
              <a:spcBef>
                <a:spcPts val="0"/>
              </a:spcBef>
              <a:spcAft>
                <a:spcPts val="0"/>
              </a:spcAft>
              <a:buClr>
                <a:srgbClr val="020E50"/>
              </a:buClr>
              <a:buSzPts val="1100"/>
              <a:buFont typeface="Noto Sans Symbols"/>
              <a:buChar char="▪"/>
            </a:pPr>
            <a:r>
              <a:rPr lang="ko" sz="1100">
                <a:solidFill>
                  <a:srgbClr val="020E50"/>
                </a:solidFill>
                <a:latin typeface="Poppins Light"/>
                <a:ea typeface="Poppins Light"/>
                <a:cs typeface="Poppins Light"/>
                <a:sym typeface="Poppins Light"/>
              </a:rPr>
              <a:t>A function named LSA is defined to perform Latent Semantic Analysis on the cleaned text.</a:t>
            </a:r>
            <a:br>
              <a:rPr lang="ko" sz="1100">
                <a:solidFill>
                  <a:srgbClr val="020E50"/>
                </a:solidFill>
                <a:latin typeface="Poppins Light"/>
                <a:ea typeface="Poppins Light"/>
                <a:cs typeface="Poppins Light"/>
                <a:sym typeface="Poppins Light"/>
              </a:rPr>
            </a:br>
            <a:endParaRPr sz="1100">
              <a:solidFill>
                <a:srgbClr val="020E50"/>
              </a:solidFill>
              <a:latin typeface="Poppins Light"/>
              <a:ea typeface="Poppins Light"/>
              <a:cs typeface="Poppins Light"/>
              <a:sym typeface="Poppins Light"/>
            </a:endParaRPr>
          </a:p>
          <a:p>
            <a:pPr indent="-133350" lvl="0" marL="127000" marR="0" rtl="0" algn="l">
              <a:spcBef>
                <a:spcPts val="0"/>
              </a:spcBef>
              <a:spcAft>
                <a:spcPts val="0"/>
              </a:spcAft>
              <a:buClr>
                <a:srgbClr val="020E50"/>
              </a:buClr>
              <a:buSzPts val="1100"/>
              <a:buFont typeface="Poppins Light"/>
              <a:buChar char="▪"/>
            </a:pPr>
            <a:r>
              <a:rPr lang="ko" sz="1100">
                <a:solidFill>
                  <a:srgbClr val="020E50"/>
                </a:solidFill>
                <a:latin typeface="Poppins Light"/>
                <a:ea typeface="Poppins Light"/>
                <a:cs typeface="Poppins Light"/>
                <a:sym typeface="Poppins Light"/>
              </a:rPr>
              <a:t>TruncatedSVD is used for dimensionality reduction, aiming to extract the most </a:t>
            </a:r>
            <a:r>
              <a:rPr b="1" lang="ko" sz="1100">
                <a:solidFill>
                  <a:srgbClr val="020E50"/>
                </a:solidFill>
                <a:latin typeface="Poppins"/>
                <a:ea typeface="Poppins"/>
                <a:cs typeface="Poppins"/>
                <a:sym typeface="Poppins"/>
              </a:rPr>
              <a:t>important </a:t>
            </a:r>
            <a:r>
              <a:rPr lang="ko" sz="1100">
                <a:solidFill>
                  <a:srgbClr val="020E50"/>
                </a:solidFill>
                <a:latin typeface="Poppins Light"/>
                <a:ea typeface="Poppins Light"/>
                <a:cs typeface="Poppins Light"/>
                <a:sym typeface="Poppins Light"/>
              </a:rPr>
              <a:t>underlying </a:t>
            </a:r>
            <a:r>
              <a:rPr b="1" lang="ko" sz="1100">
                <a:solidFill>
                  <a:srgbClr val="020E50"/>
                </a:solidFill>
                <a:latin typeface="Poppins"/>
                <a:ea typeface="Poppins"/>
                <a:cs typeface="Poppins"/>
                <a:sym typeface="Poppins"/>
              </a:rPr>
              <a:t>themes or topics</a:t>
            </a:r>
            <a:r>
              <a:rPr lang="ko" sz="1100">
                <a:solidFill>
                  <a:srgbClr val="020E50"/>
                </a:solidFill>
                <a:latin typeface="Poppins Light"/>
                <a:ea typeface="Poppins Light"/>
                <a:cs typeface="Poppins Light"/>
                <a:sym typeface="Poppins Light"/>
              </a:rPr>
              <a:t> in the reviews.</a:t>
            </a:r>
            <a:br>
              <a:rPr lang="ko" sz="1100">
                <a:solidFill>
                  <a:srgbClr val="020E50"/>
                </a:solidFill>
                <a:latin typeface="Poppins Light"/>
                <a:ea typeface="Poppins Light"/>
                <a:cs typeface="Poppins Light"/>
                <a:sym typeface="Poppins Light"/>
              </a:rPr>
            </a:br>
            <a:endParaRPr sz="1100">
              <a:solidFill>
                <a:srgbClr val="020E50"/>
              </a:solidFill>
              <a:latin typeface="Poppins Light"/>
              <a:ea typeface="Poppins Light"/>
              <a:cs typeface="Poppins Light"/>
              <a:sym typeface="Poppins Light"/>
            </a:endParaRPr>
          </a:p>
          <a:p>
            <a:pPr indent="-133350" lvl="0" marL="127000" marR="0" rtl="0" algn="l">
              <a:spcBef>
                <a:spcPts val="0"/>
              </a:spcBef>
              <a:spcAft>
                <a:spcPts val="0"/>
              </a:spcAft>
              <a:buClr>
                <a:srgbClr val="020E50"/>
              </a:buClr>
              <a:buSzPts val="1100"/>
              <a:buFont typeface="Poppins Light"/>
              <a:buChar char="▪"/>
            </a:pPr>
            <a:r>
              <a:rPr lang="ko" sz="1100">
                <a:solidFill>
                  <a:srgbClr val="020E50"/>
                </a:solidFill>
                <a:latin typeface="Poppins Light"/>
                <a:ea typeface="Poppins Light"/>
                <a:cs typeface="Poppins Light"/>
                <a:sym typeface="Poppins Light"/>
              </a:rPr>
              <a:t>The number of components for SVD is set to 1, which simplifies the data to its most significant latent component.</a:t>
            </a:r>
            <a:br>
              <a:rPr lang="ko" sz="1100">
                <a:solidFill>
                  <a:srgbClr val="020E50"/>
                </a:solidFill>
                <a:latin typeface="Poppins Light"/>
                <a:ea typeface="Poppins Light"/>
                <a:cs typeface="Poppins Light"/>
                <a:sym typeface="Poppins Light"/>
              </a:rPr>
            </a:br>
            <a:endParaRPr sz="1100">
              <a:solidFill>
                <a:srgbClr val="020E50"/>
              </a:solidFill>
              <a:latin typeface="Poppins Light"/>
              <a:ea typeface="Poppins Light"/>
              <a:cs typeface="Poppins Light"/>
              <a:sym typeface="Poppins Light"/>
            </a:endParaRPr>
          </a:p>
          <a:p>
            <a:pPr indent="-133350" lvl="0" marL="127000" marR="0" rtl="0" algn="l">
              <a:spcBef>
                <a:spcPts val="0"/>
              </a:spcBef>
              <a:spcAft>
                <a:spcPts val="0"/>
              </a:spcAft>
              <a:buClr>
                <a:srgbClr val="020E50"/>
              </a:buClr>
              <a:buSzPts val="1100"/>
              <a:buFont typeface="Poppins Light"/>
              <a:buChar char="▪"/>
            </a:pPr>
            <a:r>
              <a:rPr lang="ko" sz="1100">
                <a:solidFill>
                  <a:srgbClr val="020E50"/>
                </a:solidFill>
                <a:latin typeface="Poppins Light"/>
                <a:ea typeface="Poppins Light"/>
                <a:cs typeface="Poppins Light"/>
                <a:sym typeface="Poppins Light"/>
              </a:rPr>
              <a:t>The function calculates scores for each sentence by matching words in the sentence with the top words from the LSA components weighted by their importance.</a:t>
            </a:r>
            <a:br>
              <a:rPr lang="ko" sz="1100">
                <a:solidFill>
                  <a:srgbClr val="020E50"/>
                </a:solidFill>
                <a:latin typeface="Poppins Light"/>
                <a:ea typeface="Poppins Light"/>
                <a:cs typeface="Poppins Light"/>
                <a:sym typeface="Poppins Light"/>
              </a:rPr>
            </a:br>
            <a:endParaRPr sz="1100">
              <a:solidFill>
                <a:srgbClr val="020E50"/>
              </a:solidFill>
              <a:latin typeface="Poppins Light"/>
              <a:ea typeface="Poppins Light"/>
              <a:cs typeface="Poppins Light"/>
              <a:sym typeface="Poppins Light"/>
            </a:endParaRPr>
          </a:p>
          <a:p>
            <a:pPr indent="-133350" lvl="0" marL="127000" marR="0" rtl="0" algn="l">
              <a:spcBef>
                <a:spcPts val="0"/>
              </a:spcBef>
              <a:spcAft>
                <a:spcPts val="0"/>
              </a:spcAft>
              <a:buClr>
                <a:srgbClr val="020E50"/>
              </a:buClr>
              <a:buSzPts val="1100"/>
              <a:buFont typeface="Poppins Light"/>
              <a:buChar char="▪"/>
            </a:pPr>
            <a:r>
              <a:rPr lang="ko" sz="1100">
                <a:solidFill>
                  <a:srgbClr val="020E50"/>
                </a:solidFill>
                <a:latin typeface="Poppins Light"/>
                <a:ea typeface="Poppins Light"/>
                <a:cs typeface="Poppins Light"/>
                <a:sym typeface="Poppins Light"/>
              </a:rPr>
              <a:t>For each </a:t>
            </a:r>
            <a:r>
              <a:rPr b="1" lang="ko" sz="1100">
                <a:solidFill>
                  <a:srgbClr val="020E50"/>
                </a:solidFill>
                <a:latin typeface="Poppins"/>
                <a:ea typeface="Poppins"/>
                <a:cs typeface="Poppins"/>
                <a:sym typeface="Poppins"/>
              </a:rPr>
              <a:t>product</a:t>
            </a:r>
            <a:r>
              <a:rPr lang="ko" sz="1100">
                <a:solidFill>
                  <a:srgbClr val="020E50"/>
                </a:solidFill>
                <a:latin typeface="Poppins Light"/>
                <a:ea typeface="Poppins Light"/>
                <a:cs typeface="Poppins Light"/>
                <a:sym typeface="Poppins Light"/>
              </a:rPr>
              <a:t>, it applies the LSA function to the cleaned reviews and scores each review based on its content relevance to the identified latent themes.</a:t>
            </a:r>
            <a:br>
              <a:rPr lang="ko" sz="1100">
                <a:solidFill>
                  <a:srgbClr val="020E50"/>
                </a:solidFill>
                <a:latin typeface="Poppins Light"/>
                <a:ea typeface="Poppins Light"/>
                <a:cs typeface="Poppins Light"/>
                <a:sym typeface="Poppins Light"/>
              </a:rPr>
            </a:br>
            <a:endParaRPr sz="1100">
              <a:solidFill>
                <a:srgbClr val="020E50"/>
              </a:solidFill>
              <a:latin typeface="Poppins Light"/>
              <a:ea typeface="Poppins Light"/>
              <a:cs typeface="Poppins Light"/>
              <a:sym typeface="Poppins Light"/>
            </a:endParaRPr>
          </a:p>
          <a:p>
            <a:pPr indent="-133350" lvl="0" marL="127000" marR="0" rtl="0" algn="l">
              <a:spcBef>
                <a:spcPts val="0"/>
              </a:spcBef>
              <a:spcAft>
                <a:spcPts val="0"/>
              </a:spcAft>
              <a:buClr>
                <a:srgbClr val="020E50"/>
              </a:buClr>
              <a:buSzPts val="1100"/>
              <a:buFont typeface="Poppins Light"/>
              <a:buChar char="▪"/>
            </a:pPr>
            <a:r>
              <a:rPr lang="ko" sz="1100">
                <a:solidFill>
                  <a:srgbClr val="020E50"/>
                </a:solidFill>
                <a:latin typeface="Poppins Light"/>
                <a:ea typeface="Poppins Light"/>
                <a:cs typeface="Poppins Light"/>
                <a:sym typeface="Poppins Light"/>
              </a:rPr>
              <a:t>Reviews that receive a score of zero are flagged as "Fake". </a:t>
            </a:r>
            <a:br>
              <a:rPr lang="ko" sz="1100">
                <a:solidFill>
                  <a:srgbClr val="020E50"/>
                </a:solidFill>
                <a:latin typeface="Poppins Light"/>
                <a:ea typeface="Poppins Light"/>
                <a:cs typeface="Poppins Light"/>
                <a:sym typeface="Poppins Light"/>
              </a:rPr>
            </a:br>
            <a:endParaRPr sz="1100">
              <a:solidFill>
                <a:srgbClr val="020E50"/>
              </a:solidFill>
              <a:latin typeface="Poppins Light"/>
              <a:ea typeface="Poppins Light"/>
              <a:cs typeface="Poppins Light"/>
              <a:sym typeface="Poppins Light"/>
            </a:endParaRPr>
          </a:p>
          <a:p>
            <a:pPr indent="-133350" lvl="0" marL="127000" marR="0" rtl="0" algn="l">
              <a:spcBef>
                <a:spcPts val="0"/>
              </a:spcBef>
              <a:spcAft>
                <a:spcPts val="0"/>
              </a:spcAft>
              <a:buClr>
                <a:srgbClr val="020E50"/>
              </a:buClr>
              <a:buSzPts val="1100"/>
              <a:buFont typeface="Poppins Light"/>
              <a:buChar char="▪"/>
            </a:pPr>
            <a:r>
              <a:rPr lang="ko" sz="1100">
                <a:solidFill>
                  <a:srgbClr val="020E50"/>
                </a:solidFill>
                <a:latin typeface="Poppins Light"/>
                <a:ea typeface="Poppins Light"/>
                <a:cs typeface="Poppins Light"/>
                <a:sym typeface="Poppins Light"/>
              </a:rPr>
              <a:t>Number of reviews found Fake: </a:t>
            </a:r>
            <a:r>
              <a:rPr b="1" lang="ko" sz="1100">
                <a:solidFill>
                  <a:srgbClr val="020E50"/>
                </a:solidFill>
                <a:latin typeface="Poppins"/>
                <a:ea typeface="Poppins"/>
                <a:cs typeface="Poppins"/>
                <a:sym typeface="Poppins"/>
              </a:rPr>
              <a:t>2742</a:t>
            </a:r>
            <a:endParaRPr sz="1100">
              <a:solidFill>
                <a:srgbClr val="020E50"/>
              </a:solidFill>
              <a:latin typeface="Poppins Light"/>
              <a:ea typeface="Poppins Light"/>
              <a:cs typeface="Poppins Light"/>
              <a:sym typeface="Poppins Light"/>
            </a:endParaRPr>
          </a:p>
        </p:txBody>
      </p:sp>
      <p:pic>
        <p:nvPicPr>
          <p:cNvPr id="251" name="Google Shape;251;p45"/>
          <p:cNvPicPr preferRelativeResize="0"/>
          <p:nvPr/>
        </p:nvPicPr>
        <p:blipFill>
          <a:blip r:embed="rId3">
            <a:alphaModFix/>
          </a:blip>
          <a:stretch>
            <a:fillRect/>
          </a:stretch>
        </p:blipFill>
        <p:spPr>
          <a:xfrm>
            <a:off x="4856325" y="736025"/>
            <a:ext cx="4135275" cy="3954853"/>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46"/>
          <p:cNvSpPr txBox="1"/>
          <p:nvPr/>
        </p:nvSpPr>
        <p:spPr>
          <a:xfrm>
            <a:off x="1762125" y="1204888"/>
            <a:ext cx="5619900" cy="531000"/>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lang="ko" sz="3000">
                <a:solidFill>
                  <a:srgbClr val="020E50"/>
                </a:solidFill>
                <a:latin typeface="Poppins SemiBold"/>
                <a:ea typeface="Poppins SemiBold"/>
                <a:cs typeface="Poppins SemiBold"/>
                <a:sym typeface="Poppins SemiBold"/>
              </a:rPr>
              <a:t>ML Models Used:</a:t>
            </a:r>
            <a:endParaRPr sz="3000">
              <a:solidFill>
                <a:srgbClr val="020E50"/>
              </a:solidFill>
              <a:latin typeface="Poppins SemiBold"/>
              <a:ea typeface="Poppins SemiBold"/>
              <a:cs typeface="Poppins SemiBold"/>
              <a:sym typeface="Poppins SemiBold"/>
            </a:endParaRPr>
          </a:p>
        </p:txBody>
      </p:sp>
      <p:sp>
        <p:nvSpPr>
          <p:cNvPr id="257" name="Google Shape;257;p46"/>
          <p:cNvSpPr/>
          <p:nvPr/>
        </p:nvSpPr>
        <p:spPr>
          <a:xfrm>
            <a:off x="960650" y="2667447"/>
            <a:ext cx="1809300" cy="438600"/>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b="1" lang="ko" sz="1500">
                <a:solidFill>
                  <a:srgbClr val="020E50"/>
                </a:solidFill>
                <a:latin typeface="Poppins"/>
                <a:ea typeface="Poppins"/>
                <a:cs typeface="Poppins"/>
                <a:sym typeface="Poppins"/>
              </a:rPr>
              <a:t>Logistic Regression</a:t>
            </a:r>
            <a:endParaRPr b="1" sz="1100"/>
          </a:p>
        </p:txBody>
      </p:sp>
      <p:sp>
        <p:nvSpPr>
          <p:cNvPr id="258" name="Google Shape;258;p46"/>
          <p:cNvSpPr/>
          <p:nvPr/>
        </p:nvSpPr>
        <p:spPr>
          <a:xfrm>
            <a:off x="960646" y="2185360"/>
            <a:ext cx="1809300" cy="438600"/>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lang="ko" sz="2400">
                <a:solidFill>
                  <a:srgbClr val="020E50"/>
                </a:solidFill>
                <a:latin typeface="Poppins Light"/>
                <a:ea typeface="Poppins Light"/>
                <a:cs typeface="Poppins Light"/>
                <a:sym typeface="Poppins Light"/>
              </a:rPr>
              <a:t>01.</a:t>
            </a:r>
            <a:endParaRPr sz="1100"/>
          </a:p>
        </p:txBody>
      </p:sp>
      <p:sp>
        <p:nvSpPr>
          <p:cNvPr id="259" name="Google Shape;259;p46"/>
          <p:cNvSpPr/>
          <p:nvPr/>
        </p:nvSpPr>
        <p:spPr>
          <a:xfrm>
            <a:off x="3423480" y="3275556"/>
            <a:ext cx="1809300" cy="300000"/>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b="1" lang="ko" sz="1500">
                <a:solidFill>
                  <a:srgbClr val="020E50"/>
                </a:solidFill>
                <a:latin typeface="Poppins"/>
                <a:ea typeface="Poppins"/>
                <a:cs typeface="Poppins"/>
                <a:sym typeface="Poppins"/>
              </a:rPr>
              <a:t>Random Forest Classifier</a:t>
            </a:r>
            <a:endParaRPr b="1" sz="1100"/>
          </a:p>
        </p:txBody>
      </p:sp>
      <p:sp>
        <p:nvSpPr>
          <p:cNvPr id="260" name="Google Shape;260;p46"/>
          <p:cNvSpPr/>
          <p:nvPr/>
        </p:nvSpPr>
        <p:spPr>
          <a:xfrm>
            <a:off x="3423480" y="2836948"/>
            <a:ext cx="1809300" cy="438600"/>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lang="ko" sz="2400">
                <a:solidFill>
                  <a:srgbClr val="020E50"/>
                </a:solidFill>
                <a:latin typeface="Poppins Light"/>
                <a:ea typeface="Poppins Light"/>
                <a:cs typeface="Poppins Light"/>
                <a:sym typeface="Poppins Light"/>
              </a:rPr>
              <a:t>02.</a:t>
            </a:r>
            <a:endParaRPr sz="1100"/>
          </a:p>
        </p:txBody>
      </p:sp>
      <p:sp>
        <p:nvSpPr>
          <p:cNvPr id="261" name="Google Shape;261;p46"/>
          <p:cNvSpPr/>
          <p:nvPr/>
        </p:nvSpPr>
        <p:spPr>
          <a:xfrm>
            <a:off x="5877615" y="3841281"/>
            <a:ext cx="1809300" cy="300000"/>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b="1" lang="ko" sz="1500">
                <a:solidFill>
                  <a:srgbClr val="020E50"/>
                </a:solidFill>
                <a:latin typeface="Poppins"/>
                <a:ea typeface="Poppins"/>
                <a:cs typeface="Poppins"/>
                <a:sym typeface="Poppins"/>
              </a:rPr>
              <a:t>Support Vector Classifier(SVM)</a:t>
            </a:r>
            <a:endParaRPr b="1" sz="1100"/>
          </a:p>
        </p:txBody>
      </p:sp>
      <p:sp>
        <p:nvSpPr>
          <p:cNvPr id="262" name="Google Shape;262;p46"/>
          <p:cNvSpPr/>
          <p:nvPr/>
        </p:nvSpPr>
        <p:spPr>
          <a:xfrm>
            <a:off x="5955890" y="3360873"/>
            <a:ext cx="1809300" cy="438600"/>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lang="ko" sz="2400">
                <a:solidFill>
                  <a:srgbClr val="020E50"/>
                </a:solidFill>
                <a:latin typeface="Poppins Light"/>
                <a:ea typeface="Poppins Light"/>
                <a:cs typeface="Poppins Light"/>
                <a:sym typeface="Poppins Light"/>
              </a:rPr>
              <a:t>03.</a:t>
            </a:r>
            <a:endParaRPr sz="11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47"/>
          <p:cNvSpPr txBox="1"/>
          <p:nvPr/>
        </p:nvSpPr>
        <p:spPr>
          <a:xfrm>
            <a:off x="718425" y="145025"/>
            <a:ext cx="5758500" cy="4386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ko" sz="2400">
                <a:solidFill>
                  <a:srgbClr val="020E50"/>
                </a:solidFill>
                <a:latin typeface="Poppins SemiBold"/>
                <a:ea typeface="Poppins SemiBold"/>
                <a:cs typeface="Poppins SemiBold"/>
                <a:sym typeface="Poppins SemiBold"/>
              </a:rPr>
              <a:t>Training</a:t>
            </a:r>
            <a:r>
              <a:rPr lang="ko" sz="2400">
                <a:solidFill>
                  <a:srgbClr val="020E50"/>
                </a:solidFill>
                <a:latin typeface="Poppins SemiBold"/>
                <a:ea typeface="Poppins SemiBold"/>
                <a:cs typeface="Poppins SemiBold"/>
                <a:sym typeface="Poppins SemiBold"/>
              </a:rPr>
              <a:t> &amp; Test</a:t>
            </a:r>
            <a:endParaRPr sz="1100"/>
          </a:p>
        </p:txBody>
      </p:sp>
      <p:sp>
        <p:nvSpPr>
          <p:cNvPr id="268" name="Google Shape;268;p47"/>
          <p:cNvSpPr txBox="1"/>
          <p:nvPr/>
        </p:nvSpPr>
        <p:spPr>
          <a:xfrm>
            <a:off x="673950" y="873688"/>
            <a:ext cx="7796100" cy="21009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t/>
            </a:r>
            <a:endParaRPr sz="1100">
              <a:solidFill>
                <a:srgbClr val="020E50"/>
              </a:solidFill>
              <a:latin typeface="Poppins Light"/>
              <a:ea typeface="Poppins Light"/>
              <a:cs typeface="Poppins Light"/>
              <a:sym typeface="Poppins Light"/>
            </a:endParaRPr>
          </a:p>
          <a:p>
            <a:pPr indent="-133350" lvl="0" marL="127000" marR="0" rtl="0" algn="l">
              <a:spcBef>
                <a:spcPts val="0"/>
              </a:spcBef>
              <a:spcAft>
                <a:spcPts val="0"/>
              </a:spcAft>
              <a:buClr>
                <a:srgbClr val="020E50"/>
              </a:buClr>
              <a:buSzPts val="1100"/>
              <a:buFont typeface="Poppins Light"/>
              <a:buChar char="▪"/>
            </a:pPr>
            <a:r>
              <a:rPr lang="ko" sz="1100">
                <a:solidFill>
                  <a:srgbClr val="020E50"/>
                </a:solidFill>
                <a:latin typeface="Poppins Light"/>
                <a:ea typeface="Poppins Light"/>
                <a:cs typeface="Poppins Light"/>
                <a:sym typeface="Poppins Light"/>
              </a:rPr>
              <a:t>This “all_text” column presumably contains textual data that will be used as input features for a model. From the “Target” column of the DataFrame, which the model will try to predict.</a:t>
            </a:r>
            <a:br>
              <a:rPr lang="ko" sz="1100">
                <a:solidFill>
                  <a:srgbClr val="020E50"/>
                </a:solidFill>
                <a:latin typeface="Poppins Light"/>
                <a:ea typeface="Poppins Light"/>
                <a:cs typeface="Poppins Light"/>
                <a:sym typeface="Poppins Light"/>
              </a:rPr>
            </a:br>
            <a:endParaRPr sz="1100">
              <a:solidFill>
                <a:srgbClr val="020E50"/>
              </a:solidFill>
              <a:latin typeface="Poppins Light"/>
              <a:ea typeface="Poppins Light"/>
              <a:cs typeface="Poppins Light"/>
              <a:sym typeface="Poppins Light"/>
            </a:endParaRPr>
          </a:p>
          <a:p>
            <a:pPr indent="-133350" lvl="0" marL="127000" marR="0" rtl="0" algn="l">
              <a:spcBef>
                <a:spcPts val="0"/>
              </a:spcBef>
              <a:spcAft>
                <a:spcPts val="0"/>
              </a:spcAft>
              <a:buClr>
                <a:srgbClr val="020E50"/>
              </a:buClr>
              <a:buSzPts val="1100"/>
              <a:buFont typeface="Poppins Light"/>
              <a:buChar char="▪"/>
            </a:pPr>
            <a:r>
              <a:rPr lang="ko" sz="1100">
                <a:solidFill>
                  <a:srgbClr val="020E50"/>
                </a:solidFill>
                <a:latin typeface="Poppins Light"/>
                <a:ea typeface="Poppins Light"/>
                <a:cs typeface="Poppins Light"/>
                <a:sym typeface="Poppins Light"/>
              </a:rPr>
              <a:t>x_train: The subset of the all_text column data reserved for training the model.</a:t>
            </a:r>
            <a:br>
              <a:rPr lang="ko" sz="1100">
                <a:solidFill>
                  <a:srgbClr val="020E50"/>
                </a:solidFill>
                <a:latin typeface="Poppins Light"/>
                <a:ea typeface="Poppins Light"/>
                <a:cs typeface="Poppins Light"/>
                <a:sym typeface="Poppins Light"/>
              </a:rPr>
            </a:br>
            <a:endParaRPr sz="1100">
              <a:solidFill>
                <a:srgbClr val="020E50"/>
              </a:solidFill>
              <a:latin typeface="Poppins Light"/>
              <a:ea typeface="Poppins Light"/>
              <a:cs typeface="Poppins Light"/>
              <a:sym typeface="Poppins Light"/>
            </a:endParaRPr>
          </a:p>
          <a:p>
            <a:pPr indent="-133350" lvl="0" marL="127000" marR="0" rtl="0" algn="l">
              <a:spcBef>
                <a:spcPts val="0"/>
              </a:spcBef>
              <a:spcAft>
                <a:spcPts val="0"/>
              </a:spcAft>
              <a:buClr>
                <a:srgbClr val="020E50"/>
              </a:buClr>
              <a:buSzPts val="1100"/>
              <a:buFont typeface="Poppins Light"/>
              <a:buChar char="▪"/>
            </a:pPr>
            <a:r>
              <a:rPr lang="ko" sz="1100">
                <a:solidFill>
                  <a:srgbClr val="020E50"/>
                </a:solidFill>
                <a:latin typeface="Poppins Light"/>
                <a:ea typeface="Poppins Light"/>
                <a:cs typeface="Poppins Light"/>
                <a:sym typeface="Poppins Light"/>
              </a:rPr>
              <a:t>y_train: The subset of the Target column data (corresponding to x_train) that will be used to train the model.</a:t>
            </a:r>
            <a:br>
              <a:rPr lang="ko" sz="1100">
                <a:solidFill>
                  <a:srgbClr val="020E50"/>
                </a:solidFill>
                <a:latin typeface="Poppins Light"/>
                <a:ea typeface="Poppins Light"/>
                <a:cs typeface="Poppins Light"/>
                <a:sym typeface="Poppins Light"/>
              </a:rPr>
            </a:br>
            <a:endParaRPr sz="1100">
              <a:solidFill>
                <a:srgbClr val="020E50"/>
              </a:solidFill>
              <a:latin typeface="Poppins Light"/>
              <a:ea typeface="Poppins Light"/>
              <a:cs typeface="Poppins Light"/>
              <a:sym typeface="Poppins Light"/>
            </a:endParaRPr>
          </a:p>
          <a:p>
            <a:pPr indent="-133350" lvl="0" marL="127000" marR="0" rtl="0" algn="l">
              <a:spcBef>
                <a:spcPts val="0"/>
              </a:spcBef>
              <a:spcAft>
                <a:spcPts val="0"/>
              </a:spcAft>
              <a:buClr>
                <a:srgbClr val="020E50"/>
              </a:buClr>
              <a:buSzPts val="1100"/>
              <a:buFont typeface="Poppins Light"/>
              <a:buChar char="▪"/>
            </a:pPr>
            <a:r>
              <a:rPr lang="ko" sz="1100">
                <a:solidFill>
                  <a:srgbClr val="020E50"/>
                </a:solidFill>
                <a:latin typeface="Poppins Light"/>
                <a:ea typeface="Poppins Light"/>
                <a:cs typeface="Poppins Light"/>
                <a:sym typeface="Poppins Light"/>
              </a:rPr>
              <a:t>x_test: The subset of the all_text column data reserved for testing the model.</a:t>
            </a:r>
            <a:br>
              <a:rPr lang="ko" sz="1100">
                <a:solidFill>
                  <a:srgbClr val="020E50"/>
                </a:solidFill>
                <a:latin typeface="Poppins Light"/>
                <a:ea typeface="Poppins Light"/>
                <a:cs typeface="Poppins Light"/>
                <a:sym typeface="Poppins Light"/>
              </a:rPr>
            </a:br>
            <a:endParaRPr sz="1100">
              <a:solidFill>
                <a:srgbClr val="020E50"/>
              </a:solidFill>
              <a:latin typeface="Poppins Light"/>
              <a:ea typeface="Poppins Light"/>
              <a:cs typeface="Poppins Light"/>
              <a:sym typeface="Poppins Light"/>
            </a:endParaRPr>
          </a:p>
          <a:p>
            <a:pPr indent="-133350" lvl="0" marL="127000" marR="0" rtl="0" algn="l">
              <a:spcBef>
                <a:spcPts val="0"/>
              </a:spcBef>
              <a:spcAft>
                <a:spcPts val="0"/>
              </a:spcAft>
              <a:buClr>
                <a:srgbClr val="020E50"/>
              </a:buClr>
              <a:buSzPts val="1100"/>
              <a:buFont typeface="Poppins Light"/>
              <a:buChar char="▪"/>
            </a:pPr>
            <a:r>
              <a:rPr lang="ko" sz="1100">
                <a:solidFill>
                  <a:srgbClr val="020E50"/>
                </a:solidFill>
                <a:latin typeface="Poppins Light"/>
                <a:ea typeface="Poppins Light"/>
                <a:cs typeface="Poppins Light"/>
                <a:sym typeface="Poppins Light"/>
              </a:rPr>
              <a:t>y_test: The subset of the Target column data (corresponding to x_test) that will be used to test the model’s performance.</a:t>
            </a:r>
            <a:endParaRPr sz="1100">
              <a:solidFill>
                <a:srgbClr val="020E50"/>
              </a:solidFill>
              <a:latin typeface="Poppins Light"/>
              <a:ea typeface="Poppins Light"/>
              <a:cs typeface="Poppins Light"/>
              <a:sym typeface="Poppins Light"/>
            </a:endParaRPr>
          </a:p>
        </p:txBody>
      </p:sp>
      <p:pic>
        <p:nvPicPr>
          <p:cNvPr id="269" name="Google Shape;269;p47"/>
          <p:cNvPicPr preferRelativeResize="0"/>
          <p:nvPr/>
        </p:nvPicPr>
        <p:blipFill rotWithShape="1">
          <a:blip r:embed="rId3">
            <a:alphaModFix/>
          </a:blip>
          <a:srcRect b="0" l="0" r="0" t="38529"/>
          <a:stretch/>
        </p:blipFill>
        <p:spPr>
          <a:xfrm>
            <a:off x="389600" y="3494925"/>
            <a:ext cx="8184575" cy="11007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48"/>
          <p:cNvSpPr txBox="1"/>
          <p:nvPr/>
        </p:nvSpPr>
        <p:spPr>
          <a:xfrm>
            <a:off x="690249" y="663999"/>
            <a:ext cx="3810900" cy="4386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ko" sz="2400">
                <a:solidFill>
                  <a:srgbClr val="020E50"/>
                </a:solidFill>
                <a:latin typeface="Poppins SemiBold"/>
                <a:ea typeface="Poppins SemiBold"/>
                <a:cs typeface="Poppins SemiBold"/>
                <a:sym typeface="Poppins SemiBold"/>
              </a:rPr>
              <a:t>Logistic Regression</a:t>
            </a:r>
            <a:endParaRPr sz="1100"/>
          </a:p>
        </p:txBody>
      </p:sp>
      <p:sp>
        <p:nvSpPr>
          <p:cNvPr id="275" name="Google Shape;275;p48"/>
          <p:cNvSpPr txBox="1"/>
          <p:nvPr/>
        </p:nvSpPr>
        <p:spPr>
          <a:xfrm>
            <a:off x="690250" y="1172225"/>
            <a:ext cx="4206300" cy="3455700"/>
          </a:xfrm>
          <a:prstGeom prst="rect">
            <a:avLst/>
          </a:prstGeom>
          <a:noFill/>
          <a:ln>
            <a:noFill/>
          </a:ln>
        </p:spPr>
        <p:txBody>
          <a:bodyPr anchorCtr="0" anchor="t" bIns="34275" lIns="68575" spcFirstLastPara="1" rIns="68575" wrap="square" tIns="34275">
            <a:spAutoFit/>
          </a:bodyPr>
          <a:lstStyle/>
          <a:p>
            <a:pPr indent="-133350" lvl="0" marL="127000" marR="0" rtl="0" algn="l">
              <a:spcBef>
                <a:spcPts val="0"/>
              </a:spcBef>
              <a:spcAft>
                <a:spcPts val="0"/>
              </a:spcAft>
              <a:buClr>
                <a:srgbClr val="020E50"/>
              </a:buClr>
              <a:buSzPts val="1100"/>
              <a:buFont typeface="Noto Sans Symbols"/>
              <a:buChar char="▪"/>
            </a:pPr>
            <a:r>
              <a:rPr lang="ko" sz="1100">
                <a:solidFill>
                  <a:srgbClr val="020E50"/>
                </a:solidFill>
                <a:latin typeface="Poppins Light"/>
                <a:ea typeface="Poppins Light"/>
                <a:cs typeface="Poppins Light"/>
                <a:sym typeface="Poppins Light"/>
              </a:rPr>
              <a:t>Logistic Regression is a statistical model used for binary classification that estimates probabilities using a logistic function. It is a form of regression that is suited when the dependent variable is binary. Logistic regression measures the relationship between the categorical dependent variable and one or more independent variables by estimating probabilities using a logistic function, which is an S-shaped curve that can take any real-valued number and map it into a value between 0 and 1.</a:t>
            </a:r>
            <a:endParaRPr sz="1100">
              <a:solidFill>
                <a:srgbClr val="020E50"/>
              </a:solidFill>
              <a:latin typeface="Poppins Light"/>
              <a:ea typeface="Poppins Light"/>
              <a:cs typeface="Poppins Light"/>
              <a:sym typeface="Poppins Light"/>
            </a:endParaRPr>
          </a:p>
          <a:p>
            <a:pPr indent="0" lvl="0" marL="457200" marR="0" rtl="0" algn="l">
              <a:spcBef>
                <a:spcPts val="0"/>
              </a:spcBef>
              <a:spcAft>
                <a:spcPts val="0"/>
              </a:spcAft>
              <a:buNone/>
            </a:pPr>
            <a:r>
              <a:t/>
            </a:r>
            <a:endParaRPr sz="1100">
              <a:solidFill>
                <a:srgbClr val="020E50"/>
              </a:solidFill>
              <a:latin typeface="Poppins Light"/>
              <a:ea typeface="Poppins Light"/>
              <a:cs typeface="Poppins Light"/>
              <a:sym typeface="Poppins Light"/>
            </a:endParaRPr>
          </a:p>
          <a:p>
            <a:pPr indent="-133350" lvl="0" marL="127000" marR="0" rtl="0" algn="l">
              <a:spcBef>
                <a:spcPts val="0"/>
              </a:spcBef>
              <a:spcAft>
                <a:spcPts val="0"/>
              </a:spcAft>
              <a:buClr>
                <a:srgbClr val="020E50"/>
              </a:buClr>
              <a:buSzPts val="1100"/>
              <a:buFont typeface="Poppins Light"/>
              <a:buChar char="▪"/>
            </a:pPr>
            <a:r>
              <a:rPr lang="ko" sz="1100">
                <a:solidFill>
                  <a:srgbClr val="020E50"/>
                </a:solidFill>
                <a:latin typeface="Poppins Light"/>
                <a:ea typeface="Poppins Light"/>
                <a:cs typeface="Poppins Light"/>
                <a:sym typeface="Poppins Light"/>
              </a:rPr>
              <a:t>Implemented within a pipeline that handles both the transformation and classification of text data. After converting text documents to a matrix of token counts. The count matrix from the CountVectorizer to a normalized TF or TF-IDF representation. TF-IDF stands for term frequency-inverse document frequency, which reflects how important a word is to a document in a corpus. This is crucial for weighting terms effectively based on their frequency and importance.</a:t>
            </a:r>
            <a:endParaRPr sz="1100">
              <a:solidFill>
                <a:srgbClr val="020E50"/>
              </a:solidFill>
              <a:latin typeface="Poppins Light"/>
              <a:ea typeface="Poppins Light"/>
              <a:cs typeface="Poppins Light"/>
              <a:sym typeface="Poppins Light"/>
            </a:endParaRPr>
          </a:p>
        </p:txBody>
      </p:sp>
      <p:pic>
        <p:nvPicPr>
          <p:cNvPr id="276" name="Google Shape;276;p48"/>
          <p:cNvPicPr preferRelativeResize="0"/>
          <p:nvPr/>
        </p:nvPicPr>
        <p:blipFill rotWithShape="1">
          <a:blip r:embed="rId3">
            <a:alphaModFix/>
          </a:blip>
          <a:srcRect b="28581" l="0" r="0" t="0"/>
          <a:stretch/>
        </p:blipFill>
        <p:spPr>
          <a:xfrm>
            <a:off x="5079725" y="1102600"/>
            <a:ext cx="3835751" cy="34557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49"/>
          <p:cNvSpPr txBox="1"/>
          <p:nvPr/>
        </p:nvSpPr>
        <p:spPr>
          <a:xfrm>
            <a:off x="347675" y="190825"/>
            <a:ext cx="8310900" cy="915900"/>
          </a:xfrm>
          <a:prstGeom prst="rect">
            <a:avLst/>
          </a:prstGeom>
          <a:noFill/>
          <a:ln>
            <a:noFill/>
          </a:ln>
        </p:spPr>
        <p:txBody>
          <a:bodyPr anchorCtr="0" anchor="t" bIns="34275" lIns="68575" spcFirstLastPara="1" rIns="68575" wrap="square" tIns="34275">
            <a:spAutoFit/>
          </a:bodyPr>
          <a:lstStyle/>
          <a:p>
            <a:pPr indent="-133350" lvl="0" marL="127000" marR="0" rtl="0" algn="l">
              <a:spcBef>
                <a:spcPts val="0"/>
              </a:spcBef>
              <a:spcAft>
                <a:spcPts val="0"/>
              </a:spcAft>
              <a:buClr>
                <a:srgbClr val="020E50"/>
              </a:buClr>
              <a:buSzPts val="1100"/>
              <a:buFont typeface="Noto Sans Symbols"/>
              <a:buChar char="▪"/>
            </a:pPr>
            <a:r>
              <a:rPr lang="ko" sz="1100">
                <a:solidFill>
                  <a:srgbClr val="020E50"/>
                </a:solidFill>
                <a:latin typeface="Poppins Light"/>
                <a:ea typeface="Poppins Light"/>
                <a:cs typeface="Poppins Light"/>
                <a:sym typeface="Poppins Light"/>
              </a:rPr>
              <a:t>x_train contains the text data, and y_train contains the labels. The pipeline automatically applies text vectorization and TF-IDF transformation before fitting the model. After training, the model is used to predict labels for the test data. This demonstrates how the model performs on unseen data, a crucial step in evaluating the effectiveness of the model.The model is also used to predict the sentiment of new examples. </a:t>
            </a:r>
            <a:br>
              <a:rPr lang="ko" sz="1100">
                <a:solidFill>
                  <a:srgbClr val="020E50"/>
                </a:solidFill>
                <a:latin typeface="Poppins Light"/>
                <a:ea typeface="Poppins Light"/>
                <a:cs typeface="Poppins Light"/>
                <a:sym typeface="Poppins Light"/>
              </a:rPr>
            </a:br>
            <a:endParaRPr sz="1100">
              <a:solidFill>
                <a:srgbClr val="020E50"/>
              </a:solidFill>
              <a:latin typeface="Poppins Light"/>
              <a:ea typeface="Poppins Light"/>
              <a:cs typeface="Poppins Light"/>
              <a:sym typeface="Poppins Light"/>
            </a:endParaRPr>
          </a:p>
        </p:txBody>
      </p:sp>
      <p:pic>
        <p:nvPicPr>
          <p:cNvPr id="282" name="Google Shape;282;p49"/>
          <p:cNvPicPr preferRelativeResize="0"/>
          <p:nvPr/>
        </p:nvPicPr>
        <p:blipFill>
          <a:blip r:embed="rId3">
            <a:alphaModFix/>
          </a:blip>
          <a:stretch>
            <a:fillRect/>
          </a:stretch>
        </p:blipFill>
        <p:spPr>
          <a:xfrm>
            <a:off x="2473588" y="1106725"/>
            <a:ext cx="4059080" cy="373197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50"/>
          <p:cNvSpPr txBox="1"/>
          <p:nvPr/>
        </p:nvSpPr>
        <p:spPr>
          <a:xfrm>
            <a:off x="718425" y="485700"/>
            <a:ext cx="4298400" cy="4386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ko" sz="2400">
                <a:solidFill>
                  <a:srgbClr val="020E50"/>
                </a:solidFill>
                <a:latin typeface="Poppins SemiBold"/>
                <a:ea typeface="Poppins SemiBold"/>
                <a:cs typeface="Poppins SemiBold"/>
                <a:sym typeface="Poppins SemiBold"/>
              </a:rPr>
              <a:t>Random Forest Classifier</a:t>
            </a:r>
            <a:endParaRPr sz="1100"/>
          </a:p>
        </p:txBody>
      </p:sp>
      <p:sp>
        <p:nvSpPr>
          <p:cNvPr id="288" name="Google Shape;288;p50"/>
          <p:cNvSpPr txBox="1"/>
          <p:nvPr/>
        </p:nvSpPr>
        <p:spPr>
          <a:xfrm>
            <a:off x="764475" y="1040800"/>
            <a:ext cx="4206300" cy="3624900"/>
          </a:xfrm>
          <a:prstGeom prst="rect">
            <a:avLst/>
          </a:prstGeom>
          <a:noFill/>
          <a:ln>
            <a:noFill/>
          </a:ln>
        </p:spPr>
        <p:txBody>
          <a:bodyPr anchorCtr="0" anchor="t" bIns="34275" lIns="68575" spcFirstLastPara="1" rIns="68575" wrap="square" tIns="34275">
            <a:spAutoFit/>
          </a:bodyPr>
          <a:lstStyle/>
          <a:p>
            <a:pPr indent="-133350" lvl="0" marL="127000" marR="0" rtl="0" algn="l">
              <a:spcBef>
                <a:spcPts val="0"/>
              </a:spcBef>
              <a:spcAft>
                <a:spcPts val="0"/>
              </a:spcAft>
              <a:buClr>
                <a:srgbClr val="020E50"/>
              </a:buClr>
              <a:buSzPts val="1100"/>
              <a:buFont typeface="Noto Sans Symbols"/>
              <a:buChar char="▪"/>
            </a:pPr>
            <a:r>
              <a:rPr lang="ko" sz="1100">
                <a:solidFill>
                  <a:srgbClr val="020E50"/>
                </a:solidFill>
                <a:latin typeface="Poppins Light"/>
                <a:ea typeface="Poppins Light"/>
                <a:cs typeface="Poppins Light"/>
                <a:sym typeface="Poppins Light"/>
              </a:rPr>
              <a:t>A Random Forest Classifier is an ensemble learning method that combines multiple decision trees to produce a more effective and robust model. Each tree in the forest makes a prediction, and the class with the most votes becomes the model's prediction. This method benefits from the diversity of its trees and is less likely to overfit compared to a single decision tree. It handles both classification and regression tasks effectively.</a:t>
            </a:r>
            <a:endParaRPr sz="1100">
              <a:solidFill>
                <a:srgbClr val="020E50"/>
              </a:solidFill>
              <a:latin typeface="Poppins Light"/>
              <a:ea typeface="Poppins Light"/>
              <a:cs typeface="Poppins Light"/>
              <a:sym typeface="Poppins Light"/>
            </a:endParaRPr>
          </a:p>
          <a:p>
            <a:pPr indent="0" lvl="0" marL="457200" marR="0" rtl="0" algn="l">
              <a:spcBef>
                <a:spcPts val="0"/>
              </a:spcBef>
              <a:spcAft>
                <a:spcPts val="0"/>
              </a:spcAft>
              <a:buNone/>
            </a:pPr>
            <a:r>
              <a:t/>
            </a:r>
            <a:endParaRPr sz="1100">
              <a:solidFill>
                <a:srgbClr val="020E50"/>
              </a:solidFill>
              <a:latin typeface="Poppins Light"/>
              <a:ea typeface="Poppins Light"/>
              <a:cs typeface="Poppins Light"/>
              <a:sym typeface="Poppins Light"/>
            </a:endParaRPr>
          </a:p>
          <a:p>
            <a:pPr indent="-133350" lvl="0" marL="127000" marR="0" rtl="0" algn="l">
              <a:spcBef>
                <a:spcPts val="0"/>
              </a:spcBef>
              <a:spcAft>
                <a:spcPts val="0"/>
              </a:spcAft>
              <a:buClr>
                <a:srgbClr val="020E50"/>
              </a:buClr>
              <a:buSzPts val="1100"/>
              <a:buFont typeface="Poppins Light"/>
              <a:buChar char="▪"/>
            </a:pPr>
            <a:r>
              <a:rPr lang="ko" sz="1100">
                <a:solidFill>
                  <a:srgbClr val="020E50"/>
                </a:solidFill>
                <a:latin typeface="Poppins Light"/>
                <a:ea typeface="Poppins Light"/>
                <a:cs typeface="Poppins Light"/>
                <a:sym typeface="Poppins Light"/>
              </a:rPr>
              <a:t>Converting text into a matrix of token counts but also considers unigrams and bigrams, filtering tokens that appear in more than 95% of the documents. TF-IDF representation, using inverse document frequency weighting and L2 normalization, which can help in minimizing the impact of token frequency across documents. A classifier that builds multiple decision trees and averages their results to improve prediction accuracy and control over-fitting, with a specified number of trees and a consistent random state for reproducibility</a:t>
            </a:r>
            <a:endParaRPr sz="1100">
              <a:solidFill>
                <a:srgbClr val="020E50"/>
              </a:solidFill>
              <a:latin typeface="Poppins Light"/>
              <a:ea typeface="Poppins Light"/>
              <a:cs typeface="Poppins Light"/>
              <a:sym typeface="Poppins Light"/>
            </a:endParaRPr>
          </a:p>
        </p:txBody>
      </p:sp>
      <p:pic>
        <p:nvPicPr>
          <p:cNvPr id="289" name="Google Shape;289;p50"/>
          <p:cNvPicPr preferRelativeResize="0"/>
          <p:nvPr/>
        </p:nvPicPr>
        <p:blipFill>
          <a:blip r:embed="rId3">
            <a:alphaModFix/>
          </a:blip>
          <a:stretch>
            <a:fillRect/>
          </a:stretch>
        </p:blipFill>
        <p:spPr>
          <a:xfrm>
            <a:off x="5077125" y="855775"/>
            <a:ext cx="3914476" cy="2832658"/>
          </a:xfrm>
          <a:prstGeom prst="rect">
            <a:avLst/>
          </a:prstGeom>
          <a:noFill/>
          <a:ln>
            <a:noFill/>
          </a:ln>
        </p:spPr>
      </p:pic>
      <p:pic>
        <p:nvPicPr>
          <p:cNvPr id="290" name="Google Shape;290;p50"/>
          <p:cNvPicPr preferRelativeResize="0"/>
          <p:nvPr/>
        </p:nvPicPr>
        <p:blipFill rotWithShape="1">
          <a:blip r:embed="rId4">
            <a:alphaModFix/>
          </a:blip>
          <a:srcRect b="56464" l="0" r="0" t="0"/>
          <a:stretch/>
        </p:blipFill>
        <p:spPr>
          <a:xfrm>
            <a:off x="5472775" y="3752825"/>
            <a:ext cx="3214249" cy="91287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51"/>
          <p:cNvSpPr txBox="1"/>
          <p:nvPr/>
        </p:nvSpPr>
        <p:spPr>
          <a:xfrm>
            <a:off x="252000" y="269150"/>
            <a:ext cx="8640000" cy="1085100"/>
          </a:xfrm>
          <a:prstGeom prst="rect">
            <a:avLst/>
          </a:prstGeom>
          <a:noFill/>
          <a:ln>
            <a:noFill/>
          </a:ln>
        </p:spPr>
        <p:txBody>
          <a:bodyPr anchorCtr="0" anchor="t" bIns="34275" lIns="68575" spcFirstLastPara="1" rIns="68575" wrap="square" tIns="34275">
            <a:spAutoFit/>
          </a:bodyPr>
          <a:lstStyle/>
          <a:p>
            <a:pPr indent="-133350" lvl="0" marL="127000" marR="0" rtl="0" algn="l">
              <a:spcBef>
                <a:spcPts val="0"/>
              </a:spcBef>
              <a:spcAft>
                <a:spcPts val="0"/>
              </a:spcAft>
              <a:buClr>
                <a:srgbClr val="020E50"/>
              </a:buClr>
              <a:buSzPts val="1100"/>
              <a:buFont typeface="Noto Sans Symbols"/>
              <a:buChar char="▪"/>
            </a:pPr>
            <a:r>
              <a:rPr lang="ko" sz="1100">
                <a:solidFill>
                  <a:srgbClr val="020E50"/>
                </a:solidFill>
                <a:latin typeface="Poppins Light"/>
                <a:ea typeface="Poppins Light"/>
                <a:cs typeface="Poppins Light"/>
                <a:sym typeface="Poppins Light"/>
              </a:rPr>
              <a:t>A 3-fold cross-validation is used to evaluate each combination of parameters from the grid  to test with the RandomForestClassifier, </a:t>
            </a:r>
            <a:r>
              <a:rPr lang="ko" sz="1100">
                <a:solidFill>
                  <a:srgbClr val="020E50"/>
                </a:solidFill>
                <a:latin typeface="Poppins Light"/>
                <a:ea typeface="Poppins Light"/>
                <a:cs typeface="Poppins Light"/>
                <a:sym typeface="Poppins Light"/>
              </a:rPr>
              <a:t>Performing the grid search on the training data to find the best model parameters. The </a:t>
            </a:r>
            <a:r>
              <a:rPr lang="ko" sz="1100">
                <a:solidFill>
                  <a:srgbClr val="020E50"/>
                </a:solidFill>
                <a:latin typeface="Poppins Light"/>
                <a:ea typeface="Poppins Light"/>
                <a:cs typeface="Poppins Light"/>
                <a:sym typeface="Poppins Light"/>
              </a:rPr>
              <a:t>step is crucial for optimizing the model by finding the best parameters that lead to the highest predictive performance. </a:t>
            </a:r>
            <a:endParaRPr sz="1100">
              <a:solidFill>
                <a:srgbClr val="020E50"/>
              </a:solidFill>
              <a:latin typeface="Poppins Light"/>
              <a:ea typeface="Poppins Light"/>
              <a:cs typeface="Poppins Light"/>
              <a:sym typeface="Poppins Light"/>
            </a:endParaRPr>
          </a:p>
          <a:p>
            <a:pPr indent="0" lvl="0" marL="0" marR="0" rtl="0" algn="l">
              <a:spcBef>
                <a:spcPts val="0"/>
              </a:spcBef>
              <a:spcAft>
                <a:spcPts val="0"/>
              </a:spcAft>
              <a:buNone/>
            </a:pPr>
            <a:r>
              <a:t/>
            </a:r>
            <a:endParaRPr sz="1100">
              <a:solidFill>
                <a:srgbClr val="020E50"/>
              </a:solidFill>
              <a:latin typeface="Poppins Light"/>
              <a:ea typeface="Poppins Light"/>
              <a:cs typeface="Poppins Light"/>
              <a:sym typeface="Poppins Light"/>
            </a:endParaRPr>
          </a:p>
          <a:p>
            <a:pPr indent="-133350" lvl="0" marL="127000" marR="0" rtl="0" algn="l">
              <a:spcBef>
                <a:spcPts val="0"/>
              </a:spcBef>
              <a:spcAft>
                <a:spcPts val="0"/>
              </a:spcAft>
              <a:buClr>
                <a:srgbClr val="020E50"/>
              </a:buClr>
              <a:buSzPts val="1100"/>
              <a:buFont typeface="Poppins Light"/>
              <a:buChar char="▪"/>
            </a:pPr>
            <a:r>
              <a:rPr lang="ko" sz="1100">
                <a:solidFill>
                  <a:srgbClr val="020E50"/>
                </a:solidFill>
                <a:latin typeface="Poppins Light"/>
                <a:ea typeface="Poppins Light"/>
                <a:cs typeface="Poppins Light"/>
                <a:sym typeface="Poppins Light"/>
              </a:rPr>
              <a:t>After determining the best parameters, the Random Forest pipeline is re-fit to the entire training dataset. It is then used to make predictions on both the test set and new text data to evaluate its performance and practical applicability.</a:t>
            </a:r>
            <a:endParaRPr sz="1100">
              <a:solidFill>
                <a:srgbClr val="020E50"/>
              </a:solidFill>
              <a:latin typeface="Poppins Light"/>
              <a:ea typeface="Poppins Light"/>
              <a:cs typeface="Poppins Light"/>
              <a:sym typeface="Poppins Light"/>
            </a:endParaRPr>
          </a:p>
        </p:txBody>
      </p:sp>
      <p:pic>
        <p:nvPicPr>
          <p:cNvPr id="296" name="Google Shape;296;p51"/>
          <p:cNvPicPr preferRelativeResize="0"/>
          <p:nvPr/>
        </p:nvPicPr>
        <p:blipFill>
          <a:blip r:embed="rId3">
            <a:alphaModFix/>
          </a:blip>
          <a:stretch>
            <a:fillRect/>
          </a:stretch>
        </p:blipFill>
        <p:spPr>
          <a:xfrm>
            <a:off x="2386875" y="1495800"/>
            <a:ext cx="3778910" cy="348445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52"/>
          <p:cNvSpPr txBox="1"/>
          <p:nvPr/>
        </p:nvSpPr>
        <p:spPr>
          <a:xfrm>
            <a:off x="718424" y="472599"/>
            <a:ext cx="3810900" cy="8082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ko" sz="2400">
                <a:solidFill>
                  <a:srgbClr val="020E50"/>
                </a:solidFill>
                <a:latin typeface="Poppins SemiBold"/>
                <a:ea typeface="Poppins SemiBold"/>
                <a:cs typeface="Poppins SemiBold"/>
                <a:sym typeface="Poppins SemiBold"/>
              </a:rPr>
              <a:t>Support Vector Classifier(SVM)</a:t>
            </a:r>
            <a:endParaRPr sz="1100"/>
          </a:p>
        </p:txBody>
      </p:sp>
      <p:sp>
        <p:nvSpPr>
          <p:cNvPr id="302" name="Google Shape;302;p52"/>
          <p:cNvSpPr txBox="1"/>
          <p:nvPr/>
        </p:nvSpPr>
        <p:spPr>
          <a:xfrm>
            <a:off x="718425" y="1359100"/>
            <a:ext cx="4206300" cy="3455700"/>
          </a:xfrm>
          <a:prstGeom prst="rect">
            <a:avLst/>
          </a:prstGeom>
          <a:noFill/>
          <a:ln>
            <a:noFill/>
          </a:ln>
        </p:spPr>
        <p:txBody>
          <a:bodyPr anchorCtr="0" anchor="t" bIns="34275" lIns="68575" spcFirstLastPara="1" rIns="68575" wrap="square" tIns="34275">
            <a:spAutoFit/>
          </a:bodyPr>
          <a:lstStyle/>
          <a:p>
            <a:pPr indent="-133350" lvl="0" marL="127000" marR="0" rtl="0" algn="l">
              <a:spcBef>
                <a:spcPts val="0"/>
              </a:spcBef>
              <a:spcAft>
                <a:spcPts val="0"/>
              </a:spcAft>
              <a:buClr>
                <a:srgbClr val="020E50"/>
              </a:buClr>
              <a:buSzPts val="1100"/>
              <a:buFont typeface="Noto Sans Symbols"/>
              <a:buChar char="▪"/>
            </a:pPr>
            <a:r>
              <a:rPr lang="ko" sz="1100">
                <a:solidFill>
                  <a:srgbClr val="020E50"/>
                </a:solidFill>
                <a:latin typeface="Poppins Light"/>
                <a:ea typeface="Poppins Light"/>
                <a:cs typeface="Poppins Light"/>
                <a:sym typeface="Poppins Light"/>
              </a:rPr>
              <a:t>A Support Vector Classifier is a powerful algorithm in the family of Support Vector Machines (SVM) designed for binary classification tasks. SVC constructs a hyperplane in an n-dimensional space that best separates the two classes of data points. The optimal hyperplane is chosen such that the margin of separation between the two classes is maximized. This model is particularly effective when the data is not linearly separable, as it can use what are called kernels to transform the data into a higher dimension where a hyperplane can be used to achieve separation.</a:t>
            </a:r>
            <a:endParaRPr sz="1100">
              <a:solidFill>
                <a:srgbClr val="020E50"/>
              </a:solidFill>
              <a:latin typeface="Poppins Light"/>
              <a:ea typeface="Poppins Light"/>
              <a:cs typeface="Poppins Light"/>
              <a:sym typeface="Poppins Light"/>
            </a:endParaRPr>
          </a:p>
          <a:p>
            <a:pPr indent="0" lvl="0" marL="457200" marR="0" rtl="0" algn="l">
              <a:spcBef>
                <a:spcPts val="0"/>
              </a:spcBef>
              <a:spcAft>
                <a:spcPts val="0"/>
              </a:spcAft>
              <a:buNone/>
            </a:pPr>
            <a:r>
              <a:t/>
            </a:r>
            <a:endParaRPr sz="1100">
              <a:solidFill>
                <a:srgbClr val="020E50"/>
              </a:solidFill>
              <a:latin typeface="Poppins Light"/>
              <a:ea typeface="Poppins Light"/>
              <a:cs typeface="Poppins Light"/>
              <a:sym typeface="Poppins Light"/>
            </a:endParaRPr>
          </a:p>
          <a:p>
            <a:pPr indent="-133350" lvl="0" marL="127000" marR="0" rtl="0" algn="l">
              <a:spcBef>
                <a:spcPts val="0"/>
              </a:spcBef>
              <a:spcAft>
                <a:spcPts val="0"/>
              </a:spcAft>
              <a:buClr>
                <a:srgbClr val="020E50"/>
              </a:buClr>
              <a:buSzPts val="1100"/>
              <a:buFont typeface="Poppins Light"/>
              <a:buChar char="▪"/>
            </a:pPr>
            <a:r>
              <a:rPr lang="ko" sz="1100">
                <a:solidFill>
                  <a:srgbClr val="020E50"/>
                </a:solidFill>
                <a:latin typeface="Poppins Light"/>
                <a:ea typeface="Poppins Light"/>
                <a:cs typeface="Poppins Light"/>
                <a:sym typeface="Poppins Light"/>
              </a:rPr>
              <a:t>Utilization of a Support Vector Machine (SVC) for a text classification encapsulated within a pipeline structure for streamlined processing. A</a:t>
            </a:r>
            <a:r>
              <a:rPr lang="ko" sz="1100">
                <a:solidFill>
                  <a:srgbClr val="020E50"/>
                </a:solidFill>
                <a:latin typeface="Poppins Light"/>
                <a:ea typeface="Poppins Light"/>
                <a:cs typeface="Poppins Light"/>
                <a:sym typeface="Poppins Light"/>
              </a:rPr>
              <a:t>fter converting text documents to a matrix of token counts. The count matrix from the CountVectorizer to a normalized TF or TF-IDF representation. In high-dimensional spaces, which is typical in text data due to the large vocabulary size the algorithm is highly effective.</a:t>
            </a:r>
            <a:endParaRPr sz="1100">
              <a:solidFill>
                <a:srgbClr val="020E50"/>
              </a:solidFill>
              <a:latin typeface="Poppins Light"/>
              <a:ea typeface="Poppins Light"/>
              <a:cs typeface="Poppins Light"/>
              <a:sym typeface="Poppins Light"/>
            </a:endParaRPr>
          </a:p>
        </p:txBody>
      </p:sp>
      <p:pic>
        <p:nvPicPr>
          <p:cNvPr id="303" name="Google Shape;303;p52"/>
          <p:cNvPicPr preferRelativeResize="0"/>
          <p:nvPr/>
        </p:nvPicPr>
        <p:blipFill rotWithShape="1">
          <a:blip r:embed="rId3">
            <a:alphaModFix/>
          </a:blip>
          <a:srcRect b="32736" l="0" r="0" t="0"/>
          <a:stretch/>
        </p:blipFill>
        <p:spPr>
          <a:xfrm>
            <a:off x="5251125" y="1280800"/>
            <a:ext cx="3523049" cy="3254624"/>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53"/>
          <p:cNvSpPr txBox="1"/>
          <p:nvPr/>
        </p:nvSpPr>
        <p:spPr>
          <a:xfrm>
            <a:off x="255425" y="298075"/>
            <a:ext cx="8751600" cy="1085100"/>
          </a:xfrm>
          <a:prstGeom prst="rect">
            <a:avLst/>
          </a:prstGeom>
          <a:noFill/>
          <a:ln>
            <a:noFill/>
          </a:ln>
        </p:spPr>
        <p:txBody>
          <a:bodyPr anchorCtr="0" anchor="t" bIns="34275" lIns="68575" spcFirstLastPara="1" rIns="68575" wrap="square" tIns="34275">
            <a:spAutoFit/>
          </a:bodyPr>
          <a:lstStyle/>
          <a:p>
            <a:pPr indent="-133350" lvl="0" marL="127000" marR="0" rtl="0" algn="l">
              <a:spcBef>
                <a:spcPts val="0"/>
              </a:spcBef>
              <a:spcAft>
                <a:spcPts val="0"/>
              </a:spcAft>
              <a:buClr>
                <a:srgbClr val="020E50"/>
              </a:buClr>
              <a:buSzPts val="1100"/>
              <a:buFont typeface="Noto Sans Symbols"/>
              <a:buChar char="▪"/>
            </a:pPr>
            <a:r>
              <a:rPr lang="ko" sz="1100">
                <a:solidFill>
                  <a:srgbClr val="020E50"/>
                </a:solidFill>
                <a:latin typeface="Poppins Light"/>
                <a:ea typeface="Poppins Light"/>
                <a:cs typeface="Poppins Light"/>
                <a:sym typeface="Poppins Light"/>
              </a:rPr>
              <a:t>The pipeline is fitted with training data (x_train for text inputs and y_train for labels), where it executes text vectorization and TF-IDF transformations before fitting the SVC model. The trained model is then used to make predictions on the test dataset (x_test), and the predictions are done.</a:t>
            </a:r>
            <a:endParaRPr sz="1100">
              <a:solidFill>
                <a:srgbClr val="020E50"/>
              </a:solidFill>
              <a:latin typeface="Poppins Light"/>
              <a:ea typeface="Poppins Light"/>
              <a:cs typeface="Poppins Light"/>
              <a:sym typeface="Poppins Light"/>
            </a:endParaRPr>
          </a:p>
          <a:p>
            <a:pPr indent="0" lvl="0" marL="0" marR="0" rtl="0" algn="l">
              <a:spcBef>
                <a:spcPts val="0"/>
              </a:spcBef>
              <a:spcAft>
                <a:spcPts val="0"/>
              </a:spcAft>
              <a:buNone/>
            </a:pPr>
            <a:r>
              <a:t/>
            </a:r>
            <a:endParaRPr sz="1100">
              <a:solidFill>
                <a:srgbClr val="020E50"/>
              </a:solidFill>
              <a:latin typeface="Poppins Light"/>
              <a:ea typeface="Poppins Light"/>
              <a:cs typeface="Poppins Light"/>
              <a:sym typeface="Poppins Light"/>
            </a:endParaRPr>
          </a:p>
          <a:p>
            <a:pPr indent="-133350" lvl="0" marL="127000" marR="0" rtl="0" algn="l">
              <a:spcBef>
                <a:spcPts val="0"/>
              </a:spcBef>
              <a:spcAft>
                <a:spcPts val="0"/>
              </a:spcAft>
              <a:buClr>
                <a:srgbClr val="020E50"/>
              </a:buClr>
              <a:buSzPts val="1100"/>
              <a:buFont typeface="Poppins Light"/>
              <a:buChar char="▪"/>
            </a:pPr>
            <a:r>
              <a:rPr lang="ko" sz="1100">
                <a:solidFill>
                  <a:srgbClr val="020E50"/>
                </a:solidFill>
                <a:latin typeface="Poppins Light"/>
                <a:ea typeface="Poppins Light"/>
                <a:cs typeface="Poppins Light"/>
                <a:sym typeface="Poppins Light"/>
              </a:rPr>
              <a:t>SVC is known for its robustness and effectiveness, especially in scenarios where the decision boundary between classes is not linear.</a:t>
            </a:r>
            <a:endParaRPr sz="1100">
              <a:solidFill>
                <a:srgbClr val="020E50"/>
              </a:solidFill>
              <a:latin typeface="Poppins Light"/>
              <a:ea typeface="Poppins Light"/>
              <a:cs typeface="Poppins Light"/>
              <a:sym typeface="Poppins Light"/>
            </a:endParaRPr>
          </a:p>
        </p:txBody>
      </p:sp>
      <p:pic>
        <p:nvPicPr>
          <p:cNvPr id="309" name="Google Shape;309;p53"/>
          <p:cNvPicPr preferRelativeResize="0"/>
          <p:nvPr/>
        </p:nvPicPr>
        <p:blipFill>
          <a:blip r:embed="rId3">
            <a:alphaModFix/>
          </a:blip>
          <a:stretch>
            <a:fillRect/>
          </a:stretch>
        </p:blipFill>
        <p:spPr>
          <a:xfrm>
            <a:off x="2451975" y="1503025"/>
            <a:ext cx="3763928" cy="345552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54"/>
          <p:cNvSpPr txBox="1"/>
          <p:nvPr/>
        </p:nvSpPr>
        <p:spPr>
          <a:xfrm>
            <a:off x="718426" y="933700"/>
            <a:ext cx="6647700" cy="4386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ko" sz="2400">
                <a:solidFill>
                  <a:srgbClr val="020E50"/>
                </a:solidFill>
                <a:latin typeface="Poppins SemiBold"/>
                <a:ea typeface="Poppins SemiBold"/>
                <a:cs typeface="Poppins SemiBold"/>
                <a:sym typeface="Poppins SemiBold"/>
              </a:rPr>
              <a:t>Performance </a:t>
            </a:r>
            <a:r>
              <a:rPr lang="ko" sz="2400">
                <a:solidFill>
                  <a:srgbClr val="020E50"/>
                </a:solidFill>
                <a:latin typeface="Poppins SemiBold"/>
                <a:ea typeface="Poppins SemiBold"/>
                <a:cs typeface="Poppins SemiBold"/>
                <a:sym typeface="Poppins SemiBold"/>
              </a:rPr>
              <a:t>Metrics</a:t>
            </a:r>
            <a:endParaRPr sz="1100"/>
          </a:p>
        </p:txBody>
      </p:sp>
      <p:sp>
        <p:nvSpPr>
          <p:cNvPr id="315" name="Google Shape;315;p54"/>
          <p:cNvSpPr txBox="1"/>
          <p:nvPr/>
        </p:nvSpPr>
        <p:spPr>
          <a:xfrm>
            <a:off x="718425" y="1611325"/>
            <a:ext cx="7155300" cy="2609100"/>
          </a:xfrm>
          <a:prstGeom prst="rect">
            <a:avLst/>
          </a:prstGeom>
          <a:noFill/>
          <a:ln>
            <a:noFill/>
          </a:ln>
        </p:spPr>
        <p:txBody>
          <a:bodyPr anchorCtr="0" anchor="t" bIns="34275" lIns="68575" spcFirstLastPara="1" rIns="68575" wrap="square" tIns="34275">
            <a:spAutoFit/>
          </a:bodyPr>
          <a:lstStyle/>
          <a:p>
            <a:pPr indent="-133350" lvl="0" marL="127000" marR="0" rtl="0" algn="l">
              <a:spcBef>
                <a:spcPts val="0"/>
              </a:spcBef>
              <a:spcAft>
                <a:spcPts val="0"/>
              </a:spcAft>
              <a:buClr>
                <a:srgbClr val="020E50"/>
              </a:buClr>
              <a:buSzPts val="1100"/>
              <a:buFont typeface="Noto Sans Symbols"/>
              <a:buChar char="▪"/>
            </a:pPr>
            <a:r>
              <a:rPr b="1" lang="ko" sz="1100">
                <a:solidFill>
                  <a:srgbClr val="020E50"/>
                </a:solidFill>
                <a:latin typeface="Poppins"/>
                <a:ea typeface="Poppins"/>
                <a:cs typeface="Poppins"/>
                <a:sym typeface="Poppins"/>
              </a:rPr>
              <a:t>Accuracy:</a:t>
            </a:r>
            <a:r>
              <a:rPr lang="ko" sz="1100">
                <a:solidFill>
                  <a:srgbClr val="020E50"/>
                </a:solidFill>
                <a:latin typeface="Poppins Light"/>
                <a:ea typeface="Poppins Light"/>
                <a:cs typeface="Poppins Light"/>
                <a:sym typeface="Poppins Light"/>
              </a:rPr>
              <a:t> Measures the proportion of true results (both true positives and true negatives) among the total number of cases examined.</a:t>
            </a:r>
            <a:endParaRPr sz="1100">
              <a:solidFill>
                <a:srgbClr val="020E50"/>
              </a:solidFill>
              <a:latin typeface="Poppins Light"/>
              <a:ea typeface="Poppins Light"/>
              <a:cs typeface="Poppins Light"/>
              <a:sym typeface="Poppins Light"/>
            </a:endParaRPr>
          </a:p>
          <a:p>
            <a:pPr indent="0" lvl="0" marL="457200" marR="0" rtl="0" algn="l">
              <a:spcBef>
                <a:spcPts val="0"/>
              </a:spcBef>
              <a:spcAft>
                <a:spcPts val="0"/>
              </a:spcAft>
              <a:buNone/>
            </a:pPr>
            <a:r>
              <a:t/>
            </a:r>
            <a:endParaRPr sz="1100">
              <a:solidFill>
                <a:srgbClr val="020E50"/>
              </a:solidFill>
              <a:latin typeface="Poppins Light"/>
              <a:ea typeface="Poppins Light"/>
              <a:cs typeface="Poppins Light"/>
              <a:sym typeface="Poppins Light"/>
            </a:endParaRPr>
          </a:p>
          <a:p>
            <a:pPr indent="-133350" lvl="0" marL="127000" marR="0" rtl="0" algn="l">
              <a:spcBef>
                <a:spcPts val="0"/>
              </a:spcBef>
              <a:spcAft>
                <a:spcPts val="0"/>
              </a:spcAft>
              <a:buClr>
                <a:srgbClr val="020E50"/>
              </a:buClr>
              <a:buSzPts val="1100"/>
              <a:buFont typeface="Poppins Light"/>
              <a:buChar char="▪"/>
            </a:pPr>
            <a:r>
              <a:rPr b="1" lang="ko" sz="1100">
                <a:solidFill>
                  <a:srgbClr val="020E50"/>
                </a:solidFill>
                <a:latin typeface="Poppins"/>
                <a:ea typeface="Poppins"/>
                <a:cs typeface="Poppins"/>
                <a:sym typeface="Poppins"/>
              </a:rPr>
              <a:t>Precision: </a:t>
            </a:r>
            <a:r>
              <a:rPr lang="ko" sz="1100">
                <a:solidFill>
                  <a:srgbClr val="020E50"/>
                </a:solidFill>
                <a:latin typeface="Poppins Light"/>
                <a:ea typeface="Poppins Light"/>
                <a:cs typeface="Poppins Light"/>
                <a:sym typeface="Poppins Light"/>
              </a:rPr>
              <a:t>The ratio of correctly predicted positive observations to the total predicted positives. It is a measure of a classifier's exactness.</a:t>
            </a:r>
            <a:endParaRPr sz="1100">
              <a:solidFill>
                <a:srgbClr val="020E50"/>
              </a:solidFill>
              <a:latin typeface="Poppins Light"/>
              <a:ea typeface="Poppins Light"/>
              <a:cs typeface="Poppins Light"/>
              <a:sym typeface="Poppins Light"/>
            </a:endParaRPr>
          </a:p>
          <a:p>
            <a:pPr indent="0" lvl="0" marL="457200" marR="0" rtl="0" algn="l">
              <a:spcBef>
                <a:spcPts val="0"/>
              </a:spcBef>
              <a:spcAft>
                <a:spcPts val="0"/>
              </a:spcAft>
              <a:buNone/>
            </a:pPr>
            <a:r>
              <a:t/>
            </a:r>
            <a:endParaRPr b="1" sz="1100">
              <a:solidFill>
                <a:srgbClr val="020E50"/>
              </a:solidFill>
              <a:latin typeface="Poppins"/>
              <a:ea typeface="Poppins"/>
              <a:cs typeface="Poppins"/>
              <a:sym typeface="Poppins"/>
            </a:endParaRPr>
          </a:p>
          <a:p>
            <a:pPr indent="-133350" lvl="0" marL="127000" marR="0" rtl="0" algn="l">
              <a:spcBef>
                <a:spcPts val="0"/>
              </a:spcBef>
              <a:spcAft>
                <a:spcPts val="0"/>
              </a:spcAft>
              <a:buClr>
                <a:srgbClr val="020E50"/>
              </a:buClr>
              <a:buSzPts val="1100"/>
              <a:buFont typeface="Poppins Light"/>
              <a:buChar char="▪"/>
            </a:pPr>
            <a:r>
              <a:rPr b="1" lang="ko" sz="1100">
                <a:solidFill>
                  <a:srgbClr val="020E50"/>
                </a:solidFill>
                <a:latin typeface="Poppins"/>
                <a:ea typeface="Poppins"/>
                <a:cs typeface="Poppins"/>
                <a:sym typeface="Poppins"/>
              </a:rPr>
              <a:t>Recall (Sensitivity):</a:t>
            </a:r>
            <a:r>
              <a:rPr lang="ko" sz="1100">
                <a:solidFill>
                  <a:srgbClr val="020E50"/>
                </a:solidFill>
                <a:latin typeface="Poppins Light"/>
                <a:ea typeface="Poppins Light"/>
                <a:cs typeface="Poppins Light"/>
                <a:sym typeface="Poppins Light"/>
              </a:rPr>
              <a:t> The ratio of correctly predicted positive observations to all observations in actual class. It is a measure of a classifier's completeness.</a:t>
            </a:r>
            <a:endParaRPr sz="1100">
              <a:solidFill>
                <a:srgbClr val="020E50"/>
              </a:solidFill>
              <a:latin typeface="Poppins Light"/>
              <a:ea typeface="Poppins Light"/>
              <a:cs typeface="Poppins Light"/>
              <a:sym typeface="Poppins Light"/>
            </a:endParaRPr>
          </a:p>
          <a:p>
            <a:pPr indent="0" lvl="0" marL="457200" marR="0" rtl="0" algn="l">
              <a:spcBef>
                <a:spcPts val="0"/>
              </a:spcBef>
              <a:spcAft>
                <a:spcPts val="0"/>
              </a:spcAft>
              <a:buNone/>
            </a:pPr>
            <a:r>
              <a:t/>
            </a:r>
            <a:endParaRPr sz="1100">
              <a:solidFill>
                <a:srgbClr val="020E50"/>
              </a:solidFill>
              <a:latin typeface="Poppins Light"/>
              <a:ea typeface="Poppins Light"/>
              <a:cs typeface="Poppins Light"/>
              <a:sym typeface="Poppins Light"/>
            </a:endParaRPr>
          </a:p>
          <a:p>
            <a:pPr indent="-133350" lvl="0" marL="127000" marR="0" rtl="0" algn="l">
              <a:spcBef>
                <a:spcPts val="0"/>
              </a:spcBef>
              <a:spcAft>
                <a:spcPts val="0"/>
              </a:spcAft>
              <a:buClr>
                <a:srgbClr val="020E50"/>
              </a:buClr>
              <a:buSzPts val="1100"/>
              <a:buFont typeface="Poppins Light"/>
              <a:buChar char="▪"/>
            </a:pPr>
            <a:r>
              <a:rPr b="1" lang="ko" sz="1100">
                <a:solidFill>
                  <a:srgbClr val="020E50"/>
                </a:solidFill>
                <a:latin typeface="Poppins"/>
                <a:ea typeface="Poppins"/>
                <a:cs typeface="Poppins"/>
                <a:sym typeface="Poppins"/>
              </a:rPr>
              <a:t>F1 Score: </a:t>
            </a:r>
            <a:r>
              <a:rPr lang="ko" sz="1100">
                <a:solidFill>
                  <a:srgbClr val="020E50"/>
                </a:solidFill>
                <a:latin typeface="Poppins Light"/>
                <a:ea typeface="Poppins Light"/>
                <a:cs typeface="Poppins Light"/>
                <a:sym typeface="Poppins Light"/>
              </a:rPr>
              <a:t>The weighted average of Precision and Recall. Therefore, this score takes both false positives and false negatives into account.</a:t>
            </a:r>
            <a:endParaRPr sz="1100">
              <a:solidFill>
                <a:srgbClr val="020E50"/>
              </a:solidFill>
              <a:latin typeface="Poppins Light"/>
              <a:ea typeface="Poppins Light"/>
              <a:cs typeface="Poppins Light"/>
              <a:sym typeface="Poppins Light"/>
            </a:endParaRPr>
          </a:p>
          <a:p>
            <a:pPr indent="0" lvl="0" marL="457200" marR="0" rtl="0" algn="l">
              <a:spcBef>
                <a:spcPts val="0"/>
              </a:spcBef>
              <a:spcAft>
                <a:spcPts val="0"/>
              </a:spcAft>
              <a:buNone/>
            </a:pPr>
            <a:r>
              <a:t/>
            </a:r>
            <a:endParaRPr sz="1100">
              <a:solidFill>
                <a:srgbClr val="020E50"/>
              </a:solidFill>
              <a:latin typeface="Poppins Light"/>
              <a:ea typeface="Poppins Light"/>
              <a:cs typeface="Poppins Light"/>
              <a:sym typeface="Poppins Light"/>
            </a:endParaRPr>
          </a:p>
          <a:p>
            <a:pPr indent="-133350" lvl="0" marL="127000" marR="0" rtl="0" algn="l">
              <a:spcBef>
                <a:spcPts val="0"/>
              </a:spcBef>
              <a:spcAft>
                <a:spcPts val="0"/>
              </a:spcAft>
              <a:buClr>
                <a:srgbClr val="020E50"/>
              </a:buClr>
              <a:buSzPts val="1100"/>
              <a:buFont typeface="Poppins Light"/>
              <a:buChar char="▪"/>
            </a:pPr>
            <a:r>
              <a:rPr b="1" lang="ko" sz="1100">
                <a:solidFill>
                  <a:srgbClr val="020E50"/>
                </a:solidFill>
                <a:latin typeface="Poppins"/>
                <a:ea typeface="Poppins"/>
                <a:cs typeface="Poppins"/>
                <a:sym typeface="Poppins"/>
              </a:rPr>
              <a:t>Confusion Matrix Display: </a:t>
            </a:r>
            <a:r>
              <a:rPr lang="ko" sz="1100">
                <a:solidFill>
                  <a:srgbClr val="020E50"/>
                </a:solidFill>
                <a:latin typeface="Poppins Light"/>
                <a:ea typeface="Poppins Light"/>
                <a:cs typeface="Poppins Light"/>
                <a:sym typeface="Poppins Light"/>
              </a:rPr>
              <a:t>Visualizes the confusion matrix, providing a graphical representation of the model's performance, distinguishing between true positives, true negatives, false positives, and false negatives.</a:t>
            </a:r>
            <a:endParaRPr sz="1100">
              <a:solidFill>
                <a:srgbClr val="020E50"/>
              </a:solidFill>
              <a:latin typeface="Poppins Light"/>
              <a:ea typeface="Poppins Light"/>
              <a:cs typeface="Poppins Light"/>
              <a:sym typeface="Poppins Ligh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8"/>
          <p:cNvSpPr txBox="1"/>
          <p:nvPr/>
        </p:nvSpPr>
        <p:spPr>
          <a:xfrm>
            <a:off x="718424" y="832949"/>
            <a:ext cx="3810900" cy="4386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ko" sz="2400">
                <a:solidFill>
                  <a:srgbClr val="020E50"/>
                </a:solidFill>
                <a:latin typeface="Poppins SemiBold"/>
                <a:ea typeface="Poppins SemiBold"/>
                <a:cs typeface="Poppins SemiBold"/>
                <a:sym typeface="Poppins SemiBold"/>
              </a:rPr>
              <a:t>Introduction</a:t>
            </a:r>
            <a:endParaRPr sz="1100"/>
          </a:p>
        </p:txBody>
      </p:sp>
      <p:sp>
        <p:nvSpPr>
          <p:cNvPr id="132" name="Google Shape;132;p28"/>
          <p:cNvSpPr txBox="1"/>
          <p:nvPr/>
        </p:nvSpPr>
        <p:spPr>
          <a:xfrm>
            <a:off x="718425" y="1486650"/>
            <a:ext cx="4206300" cy="2778300"/>
          </a:xfrm>
          <a:prstGeom prst="rect">
            <a:avLst/>
          </a:prstGeom>
          <a:noFill/>
          <a:ln>
            <a:noFill/>
          </a:ln>
        </p:spPr>
        <p:txBody>
          <a:bodyPr anchorCtr="0" anchor="t" bIns="34275" lIns="68575" spcFirstLastPara="1" rIns="68575" wrap="square" tIns="34275">
            <a:spAutoFit/>
          </a:bodyPr>
          <a:lstStyle/>
          <a:p>
            <a:pPr indent="-133350" lvl="0" marL="127000" marR="0" rtl="0" algn="l">
              <a:spcBef>
                <a:spcPts val="0"/>
              </a:spcBef>
              <a:spcAft>
                <a:spcPts val="0"/>
              </a:spcAft>
              <a:buClr>
                <a:srgbClr val="020E50"/>
              </a:buClr>
              <a:buSzPts val="1100"/>
              <a:buFont typeface="Noto Sans Symbols"/>
              <a:buChar char="▪"/>
            </a:pPr>
            <a:r>
              <a:rPr lang="ko" sz="1100">
                <a:solidFill>
                  <a:srgbClr val="020E50"/>
                </a:solidFill>
                <a:latin typeface="Poppins Light"/>
                <a:ea typeface="Poppins Light"/>
                <a:cs typeface="Poppins Light"/>
                <a:sym typeface="Poppins Light"/>
              </a:rPr>
              <a:t>Nowadays, individuals buy things online through e-markets and e-commerce platforms.The details and feedback are also available to users.After observing these users purchase a product.</a:t>
            </a:r>
            <a:endParaRPr sz="1100">
              <a:solidFill>
                <a:srgbClr val="020E50"/>
              </a:solidFill>
              <a:latin typeface="Poppins Light"/>
              <a:ea typeface="Poppins Light"/>
              <a:cs typeface="Poppins Light"/>
              <a:sym typeface="Poppins Light"/>
            </a:endParaRPr>
          </a:p>
          <a:p>
            <a:pPr indent="-133350" lvl="0" marL="127000" marR="0" rtl="0" algn="l">
              <a:spcBef>
                <a:spcPts val="0"/>
              </a:spcBef>
              <a:spcAft>
                <a:spcPts val="0"/>
              </a:spcAft>
              <a:buClr>
                <a:srgbClr val="020E50"/>
              </a:buClr>
              <a:buSzPts val="1100"/>
              <a:buFont typeface="Poppins Light"/>
              <a:buChar char="▪"/>
            </a:pPr>
            <a:r>
              <a:rPr lang="ko" sz="1100">
                <a:solidFill>
                  <a:srgbClr val="020E50"/>
                </a:solidFill>
                <a:latin typeface="Poppins Light"/>
                <a:ea typeface="Poppins Light"/>
                <a:cs typeface="Poppins Light"/>
                <a:sym typeface="Poppins Light"/>
              </a:rPr>
              <a:t>Before purchasing something, it is standard human behavior to do a product survey. Customers may use reviews to evaluate different brands and decide on a product that interests them. These internet reviews can influence a customer's impression of a product. </a:t>
            </a:r>
            <a:endParaRPr sz="1100">
              <a:solidFill>
                <a:srgbClr val="020E50"/>
              </a:solidFill>
              <a:latin typeface="Poppins Light"/>
              <a:ea typeface="Poppins Light"/>
              <a:cs typeface="Poppins Light"/>
              <a:sym typeface="Poppins Light"/>
            </a:endParaRPr>
          </a:p>
          <a:p>
            <a:pPr indent="-133350" lvl="0" marL="127000" marR="0" rtl="0" algn="l">
              <a:spcBef>
                <a:spcPts val="0"/>
              </a:spcBef>
              <a:spcAft>
                <a:spcPts val="0"/>
              </a:spcAft>
              <a:buClr>
                <a:srgbClr val="020E50"/>
              </a:buClr>
              <a:buSzPts val="1100"/>
              <a:buFont typeface="Poppins Light"/>
              <a:buChar char="▪"/>
            </a:pPr>
            <a:r>
              <a:rPr lang="ko" sz="1100">
                <a:solidFill>
                  <a:srgbClr val="020E50"/>
                </a:solidFill>
                <a:latin typeface="Poppins Light"/>
                <a:ea typeface="Poppins Light"/>
                <a:cs typeface="Poppins Light"/>
                <a:sym typeface="Poppins Light"/>
              </a:rPr>
              <a:t>This can work against consumers since they can sometimes flood the review area with strong opinion comments, which can be beneficial or detrimental to the product.</a:t>
            </a:r>
            <a:endParaRPr sz="1100">
              <a:solidFill>
                <a:srgbClr val="020E50"/>
              </a:solidFill>
              <a:latin typeface="Poppins Light"/>
              <a:ea typeface="Poppins Light"/>
              <a:cs typeface="Poppins Light"/>
              <a:sym typeface="Poppins Light"/>
            </a:endParaRPr>
          </a:p>
          <a:p>
            <a:pPr indent="-133350" lvl="0" marL="127000" marR="0" rtl="0" algn="l">
              <a:spcBef>
                <a:spcPts val="0"/>
              </a:spcBef>
              <a:spcAft>
                <a:spcPts val="0"/>
              </a:spcAft>
              <a:buClr>
                <a:srgbClr val="020E50"/>
              </a:buClr>
              <a:buSzPts val="1100"/>
              <a:buFont typeface="Poppins Light"/>
              <a:buChar char="▪"/>
            </a:pPr>
            <a:r>
              <a:rPr lang="ko" sz="1100">
                <a:solidFill>
                  <a:srgbClr val="020E50"/>
                </a:solidFill>
                <a:latin typeface="Poppins Light"/>
                <a:ea typeface="Poppins Light"/>
                <a:cs typeface="Poppins Light"/>
                <a:sym typeface="Poppins Light"/>
              </a:rPr>
              <a:t> Thus, we have to tackle this since it may be done by either the merchant to boost the value of the product or by the consumer to lower the product's ratings.</a:t>
            </a:r>
            <a:endParaRPr sz="1100">
              <a:solidFill>
                <a:srgbClr val="020E50"/>
              </a:solidFill>
              <a:latin typeface="Poppins Light"/>
              <a:ea typeface="Poppins Light"/>
              <a:cs typeface="Poppins Light"/>
              <a:sym typeface="Poppins Light"/>
            </a:endParaRPr>
          </a:p>
        </p:txBody>
      </p:sp>
      <p:pic>
        <p:nvPicPr>
          <p:cNvPr id="133" name="Google Shape;133;p28"/>
          <p:cNvPicPr preferRelativeResize="0"/>
          <p:nvPr>
            <p:ph idx="2" type="pic"/>
          </p:nvPr>
        </p:nvPicPr>
        <p:blipFill rotWithShape="1">
          <a:blip r:embed="rId3">
            <a:alphaModFix/>
          </a:blip>
          <a:srcRect b="0" l="2794" r="2794" t="0"/>
          <a:stretch/>
        </p:blipFill>
        <p:spPr>
          <a:xfrm rot="-296">
            <a:off x="5501650" y="832885"/>
            <a:ext cx="3486900" cy="2921100"/>
          </a:xfrm>
          <a:prstGeom prst="roundRect">
            <a:avLst>
              <a:gd fmla="val 8416" name="adj"/>
            </a:avLst>
          </a:prstGeom>
          <a:solidFill>
            <a:srgbClr val="F2F2F2"/>
          </a:solidFill>
          <a:ln>
            <a:noFill/>
          </a:ln>
          <a:effectLst>
            <a:outerShdw blurRad="57150" rotWithShape="0" algn="bl" dir="5400000" dist="19050">
              <a:srgbClr val="000000">
                <a:alpha val="50000"/>
              </a:srgbClr>
            </a:outerShdw>
            <a:reflection blurRad="0" dir="5400000" dist="38100" endA="0" endPos="30000" fadeDir="5400012" kx="0" rotWithShape="0" algn="bl" stPos="0" sy="-100000" ky="0"/>
          </a:effectLst>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graphicFrame>
        <p:nvGraphicFramePr>
          <p:cNvPr id="320" name="Google Shape;320;p55"/>
          <p:cNvGraphicFramePr/>
          <p:nvPr/>
        </p:nvGraphicFramePr>
        <p:xfrm>
          <a:off x="952500" y="1459325"/>
          <a:ext cx="3000000" cy="3000000"/>
        </p:xfrm>
        <a:graphic>
          <a:graphicData uri="http://schemas.openxmlformats.org/drawingml/2006/table">
            <a:tbl>
              <a:tblPr>
                <a:noFill/>
                <a:tableStyleId>{E7FCFEA8-49E3-44FA-86A3-52697AC68532}</a:tableStyleId>
              </a:tblPr>
              <a:tblGrid>
                <a:gridCol w="1508700"/>
                <a:gridCol w="1386900"/>
                <a:gridCol w="1447800"/>
                <a:gridCol w="1447800"/>
                <a:gridCol w="1447800"/>
              </a:tblGrid>
              <a:tr h="381000">
                <a:tc>
                  <a:txBody>
                    <a:bodyPr/>
                    <a:lstStyle/>
                    <a:p>
                      <a:pPr indent="0" lvl="0" marL="0" rtl="0" algn="ctr">
                        <a:spcBef>
                          <a:spcPts val="0"/>
                        </a:spcBef>
                        <a:spcAft>
                          <a:spcPts val="0"/>
                        </a:spcAft>
                        <a:buNone/>
                      </a:pPr>
                      <a:r>
                        <a:rPr b="1" lang="ko"/>
                        <a:t>Model</a:t>
                      </a:r>
                      <a:endParaRPr b="1"/>
                    </a:p>
                  </a:txBody>
                  <a:tcPr marT="91425" marB="91425" marR="91425" marL="914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b="1" lang="ko"/>
                        <a:t>Accuracy</a:t>
                      </a:r>
                      <a:endParaRPr b="1"/>
                    </a:p>
                  </a:txBody>
                  <a:tcPr marT="91425" marB="91425" marR="91425" marL="914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b="1" lang="ko"/>
                        <a:t>Precision</a:t>
                      </a:r>
                      <a:endParaRPr b="1"/>
                    </a:p>
                  </a:txBody>
                  <a:tcPr marT="91425" marB="91425" marR="91425" marL="914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b="1" lang="ko"/>
                        <a:t>Recall</a:t>
                      </a:r>
                      <a:endParaRPr b="1"/>
                    </a:p>
                  </a:txBody>
                  <a:tcPr marT="91425" marB="91425" marR="91425" marL="914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b="1" lang="ko"/>
                        <a:t>F1 score</a:t>
                      </a:r>
                      <a:endParaRPr b="1"/>
                    </a:p>
                  </a:txBody>
                  <a:tcPr marT="91425" marB="91425" marR="91425" marL="914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r h="381000">
                <a:tc>
                  <a:txBody>
                    <a:bodyPr/>
                    <a:lstStyle/>
                    <a:p>
                      <a:pPr indent="0" lvl="0" marL="0" rtl="0" algn="ctr">
                        <a:spcBef>
                          <a:spcPts val="0"/>
                        </a:spcBef>
                        <a:spcAft>
                          <a:spcPts val="0"/>
                        </a:spcAft>
                        <a:buNone/>
                      </a:pPr>
                      <a:r>
                        <a:rPr b="1" lang="ko"/>
                        <a:t>Random Forest Classifier</a:t>
                      </a:r>
                      <a:endParaRPr b="1"/>
                    </a:p>
                  </a:txBody>
                  <a:tcPr marT="91425" marB="91425" marR="91425" marL="914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ko"/>
                        <a:t>85.57%</a:t>
                      </a:r>
                      <a:endParaRPr/>
                    </a:p>
                  </a:txBody>
                  <a:tcPr marT="91425" marB="91425" marR="91425" marL="914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ko"/>
                        <a:t>89.65%</a:t>
                      </a:r>
                      <a:endParaRPr/>
                    </a:p>
                  </a:txBody>
                  <a:tcPr marT="91425" marB="91425" marR="91425" marL="914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ko"/>
                        <a:t>82.75%</a:t>
                      </a:r>
                      <a:endParaRPr/>
                    </a:p>
                  </a:txBody>
                  <a:tcPr marT="91425" marB="91425" marR="91425" marL="914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ko"/>
                        <a:t>86.06%</a:t>
                      </a:r>
                      <a:endParaRPr/>
                    </a:p>
                  </a:txBody>
                  <a:tcPr marT="91425" marB="91425" marR="91425" marL="914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r h="381000">
                <a:tc>
                  <a:txBody>
                    <a:bodyPr/>
                    <a:lstStyle/>
                    <a:p>
                      <a:pPr indent="0" lvl="0" marL="0" rtl="0" algn="ctr">
                        <a:spcBef>
                          <a:spcPts val="0"/>
                        </a:spcBef>
                        <a:spcAft>
                          <a:spcPts val="0"/>
                        </a:spcAft>
                        <a:buNone/>
                      </a:pPr>
                      <a:r>
                        <a:rPr b="1" lang="ko"/>
                        <a:t>Logistic Regression</a:t>
                      </a:r>
                      <a:endParaRPr b="1"/>
                    </a:p>
                  </a:txBody>
                  <a:tcPr marT="91425" marB="91425" marR="91425" marL="914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ko"/>
                        <a:t>88.25%</a:t>
                      </a:r>
                      <a:endParaRPr/>
                    </a:p>
                  </a:txBody>
                  <a:tcPr marT="91425" marB="91425" marR="91425" marL="914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ko"/>
                        <a:t>85.99%</a:t>
                      </a:r>
                      <a:endParaRPr/>
                    </a:p>
                  </a:txBody>
                  <a:tcPr marT="91425" marB="91425" marR="91425" marL="914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ko"/>
                        <a:t>89.93%</a:t>
                      </a:r>
                      <a:endParaRPr/>
                    </a:p>
                  </a:txBody>
                  <a:tcPr marT="91425" marB="91425" marR="91425" marL="914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ko"/>
                        <a:t>87.91%</a:t>
                      </a:r>
                      <a:endParaRPr/>
                    </a:p>
                  </a:txBody>
                  <a:tcPr marT="91425" marB="91425" marR="91425" marL="914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r h="381000">
                <a:tc>
                  <a:txBody>
                    <a:bodyPr/>
                    <a:lstStyle/>
                    <a:p>
                      <a:pPr indent="0" lvl="0" marL="0" rtl="0" algn="ctr">
                        <a:spcBef>
                          <a:spcPts val="0"/>
                        </a:spcBef>
                        <a:spcAft>
                          <a:spcPts val="0"/>
                        </a:spcAft>
                        <a:buNone/>
                      </a:pPr>
                      <a:r>
                        <a:rPr b="1" lang="ko"/>
                        <a:t>Support Vector Classifier(SVC)</a:t>
                      </a:r>
                      <a:endParaRPr b="1"/>
                    </a:p>
                  </a:txBody>
                  <a:tcPr marT="91425" marB="91425" marR="91425" marL="914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ko"/>
                        <a:t>89.61%</a:t>
                      </a:r>
                      <a:endParaRPr/>
                    </a:p>
                  </a:txBody>
                  <a:tcPr marT="91425" marB="91425" marR="91425" marL="914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ko"/>
                        <a:t>86.98%</a:t>
                      </a:r>
                      <a:endParaRPr/>
                    </a:p>
                  </a:txBody>
                  <a:tcPr marT="91425" marB="91425" marR="91425" marL="914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ko"/>
                        <a:t>91.68%</a:t>
                      </a:r>
                      <a:endParaRPr/>
                    </a:p>
                  </a:txBody>
                  <a:tcPr marT="91425" marB="91425" marR="91425" marL="914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ko"/>
                        <a:t>89.27%</a:t>
                      </a:r>
                      <a:endParaRPr/>
                    </a:p>
                  </a:txBody>
                  <a:tcPr marT="91425" marB="91425" marR="91425" marL="914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56"/>
          <p:cNvSpPr txBox="1"/>
          <p:nvPr/>
        </p:nvSpPr>
        <p:spPr>
          <a:xfrm>
            <a:off x="709726" y="493675"/>
            <a:ext cx="6647700" cy="4386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ko" sz="2400">
                <a:solidFill>
                  <a:srgbClr val="020E50"/>
                </a:solidFill>
                <a:latin typeface="Poppins SemiBold"/>
                <a:ea typeface="Poppins SemiBold"/>
                <a:cs typeface="Poppins SemiBold"/>
                <a:sym typeface="Poppins SemiBold"/>
              </a:rPr>
              <a:t>Graphs</a:t>
            </a:r>
            <a:endParaRPr sz="1100"/>
          </a:p>
        </p:txBody>
      </p:sp>
      <p:pic>
        <p:nvPicPr>
          <p:cNvPr id="326" name="Google Shape;326;p56"/>
          <p:cNvPicPr preferRelativeResize="0"/>
          <p:nvPr/>
        </p:nvPicPr>
        <p:blipFill>
          <a:blip r:embed="rId3">
            <a:alphaModFix/>
          </a:blip>
          <a:stretch>
            <a:fillRect/>
          </a:stretch>
        </p:blipFill>
        <p:spPr>
          <a:xfrm>
            <a:off x="1067575" y="1095750"/>
            <a:ext cx="6190800" cy="368730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57"/>
          <p:cNvSpPr txBox="1"/>
          <p:nvPr/>
        </p:nvSpPr>
        <p:spPr>
          <a:xfrm>
            <a:off x="1863545" y="479508"/>
            <a:ext cx="5416911" cy="438581"/>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lang="ko" sz="2400">
                <a:solidFill>
                  <a:srgbClr val="020E50"/>
                </a:solidFill>
                <a:latin typeface="Poppins SemiBold"/>
                <a:ea typeface="Poppins SemiBold"/>
                <a:cs typeface="Poppins SemiBold"/>
                <a:sym typeface="Poppins SemiBold"/>
              </a:rPr>
              <a:t>What sets us apart ?</a:t>
            </a:r>
            <a:endParaRPr sz="2400">
              <a:solidFill>
                <a:srgbClr val="020E50"/>
              </a:solidFill>
              <a:latin typeface="Poppins SemiBold"/>
              <a:ea typeface="Poppins SemiBold"/>
              <a:cs typeface="Poppins SemiBold"/>
              <a:sym typeface="Poppins SemiBold"/>
            </a:endParaRPr>
          </a:p>
        </p:txBody>
      </p:sp>
      <p:sp>
        <p:nvSpPr>
          <p:cNvPr id="332" name="Google Shape;332;p57"/>
          <p:cNvSpPr txBox="1"/>
          <p:nvPr/>
        </p:nvSpPr>
        <p:spPr>
          <a:xfrm>
            <a:off x="1745616" y="1856163"/>
            <a:ext cx="2570700" cy="6234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ko" sz="1800">
                <a:solidFill>
                  <a:srgbClr val="020E50"/>
                </a:solidFill>
                <a:latin typeface="Poppins Light"/>
                <a:ea typeface="Poppins Light"/>
                <a:cs typeface="Poppins Light"/>
                <a:sym typeface="Poppins Light"/>
              </a:rPr>
              <a:t>Extensive Post process Analysis</a:t>
            </a:r>
            <a:endParaRPr sz="1800">
              <a:solidFill>
                <a:srgbClr val="020E50"/>
              </a:solidFill>
              <a:latin typeface="Poppins Light"/>
              <a:ea typeface="Poppins Light"/>
              <a:cs typeface="Poppins Light"/>
              <a:sym typeface="Poppins Light"/>
            </a:endParaRPr>
          </a:p>
        </p:txBody>
      </p:sp>
      <p:sp>
        <p:nvSpPr>
          <p:cNvPr id="333" name="Google Shape;333;p57"/>
          <p:cNvSpPr txBox="1"/>
          <p:nvPr/>
        </p:nvSpPr>
        <p:spPr>
          <a:xfrm>
            <a:off x="4999122" y="1789600"/>
            <a:ext cx="2570700" cy="6234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ko" sz="1800">
                <a:solidFill>
                  <a:srgbClr val="020E50"/>
                </a:solidFill>
                <a:latin typeface="Poppins Light"/>
                <a:ea typeface="Poppins Light"/>
                <a:cs typeface="Poppins Light"/>
                <a:sym typeface="Poppins Light"/>
              </a:rPr>
              <a:t>Diverse Algorithmic Approach</a:t>
            </a:r>
            <a:endParaRPr sz="1800">
              <a:solidFill>
                <a:srgbClr val="020E50"/>
              </a:solidFill>
              <a:latin typeface="Poppins Light"/>
              <a:ea typeface="Poppins Light"/>
              <a:cs typeface="Poppins Light"/>
              <a:sym typeface="Poppins Light"/>
            </a:endParaRPr>
          </a:p>
        </p:txBody>
      </p:sp>
      <p:sp>
        <p:nvSpPr>
          <p:cNvPr id="334" name="Google Shape;334;p57"/>
          <p:cNvSpPr txBox="1"/>
          <p:nvPr/>
        </p:nvSpPr>
        <p:spPr>
          <a:xfrm>
            <a:off x="1745616" y="3652698"/>
            <a:ext cx="2570700" cy="3462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ko" sz="1800">
                <a:solidFill>
                  <a:srgbClr val="020E50"/>
                </a:solidFill>
                <a:latin typeface="Poppins Light"/>
                <a:ea typeface="Poppins Light"/>
                <a:cs typeface="Poppins Light"/>
                <a:sym typeface="Poppins Light"/>
              </a:rPr>
              <a:t>Scalable Architecture</a:t>
            </a:r>
            <a:endParaRPr sz="1800">
              <a:solidFill>
                <a:srgbClr val="020E50"/>
              </a:solidFill>
              <a:latin typeface="Poppins Light"/>
              <a:ea typeface="Poppins Light"/>
              <a:cs typeface="Poppins Light"/>
              <a:sym typeface="Poppins Light"/>
            </a:endParaRPr>
          </a:p>
        </p:txBody>
      </p:sp>
      <p:sp>
        <p:nvSpPr>
          <p:cNvPr id="335" name="Google Shape;335;p57"/>
          <p:cNvSpPr txBox="1"/>
          <p:nvPr/>
        </p:nvSpPr>
        <p:spPr>
          <a:xfrm>
            <a:off x="4999122" y="3640548"/>
            <a:ext cx="2570700" cy="6234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ko" sz="1800">
                <a:solidFill>
                  <a:srgbClr val="020E50"/>
                </a:solidFill>
                <a:latin typeface="Poppins Light"/>
                <a:ea typeface="Poppins Light"/>
                <a:cs typeface="Poppins Light"/>
                <a:sym typeface="Poppins Light"/>
              </a:rPr>
              <a:t>Sentiment Analysis Integration</a:t>
            </a:r>
            <a:endParaRPr sz="1800">
              <a:solidFill>
                <a:srgbClr val="020E50"/>
              </a:solidFill>
              <a:latin typeface="Poppins Light"/>
              <a:ea typeface="Poppins Light"/>
              <a:cs typeface="Poppins Light"/>
              <a:sym typeface="Poppins Light"/>
            </a:endParaRPr>
          </a:p>
        </p:txBody>
      </p:sp>
      <p:grpSp>
        <p:nvGrpSpPr>
          <p:cNvPr id="336" name="Google Shape;336;p57"/>
          <p:cNvGrpSpPr/>
          <p:nvPr/>
        </p:nvGrpSpPr>
        <p:grpSpPr>
          <a:xfrm>
            <a:off x="1782515" y="1332430"/>
            <a:ext cx="292894" cy="292894"/>
            <a:chOff x="2801293" y="892968"/>
            <a:chExt cx="390525" cy="390525"/>
          </a:xfrm>
        </p:grpSpPr>
        <p:sp>
          <p:nvSpPr>
            <p:cNvPr id="337" name="Google Shape;337;p57"/>
            <p:cNvSpPr/>
            <p:nvPr/>
          </p:nvSpPr>
          <p:spPr>
            <a:xfrm>
              <a:off x="2801293" y="892968"/>
              <a:ext cx="390525" cy="390525"/>
            </a:xfrm>
            <a:custGeom>
              <a:rect b="b" l="l" r="r" t="t"/>
              <a:pathLst>
                <a:path extrusionOk="0" h="390525" w="390525">
                  <a:moveTo>
                    <a:pt x="376333" y="126397"/>
                  </a:moveTo>
                  <a:cubicBezTo>
                    <a:pt x="363379" y="113443"/>
                    <a:pt x="342233" y="113443"/>
                    <a:pt x="329184" y="126397"/>
                  </a:cubicBezTo>
                  <a:cubicBezTo>
                    <a:pt x="325184" y="130397"/>
                    <a:pt x="299657" y="155924"/>
                    <a:pt x="295751" y="159830"/>
                  </a:cubicBezTo>
                  <a:lnTo>
                    <a:pt x="295751" y="71819"/>
                  </a:lnTo>
                  <a:cubicBezTo>
                    <a:pt x="295751" y="62960"/>
                    <a:pt x="292322" y="54578"/>
                    <a:pt x="286036" y="48292"/>
                  </a:cubicBezTo>
                  <a:lnTo>
                    <a:pt x="254603" y="16859"/>
                  </a:lnTo>
                  <a:cubicBezTo>
                    <a:pt x="248317" y="10573"/>
                    <a:pt x="240030" y="7144"/>
                    <a:pt x="231077" y="7144"/>
                  </a:cubicBezTo>
                  <a:lnTo>
                    <a:pt x="40481" y="7144"/>
                  </a:lnTo>
                  <a:cubicBezTo>
                    <a:pt x="22098" y="7144"/>
                    <a:pt x="7144" y="22098"/>
                    <a:pt x="7144" y="40481"/>
                  </a:cubicBezTo>
                  <a:lnTo>
                    <a:pt x="7144" y="352806"/>
                  </a:lnTo>
                  <a:cubicBezTo>
                    <a:pt x="7144" y="371189"/>
                    <a:pt x="22098" y="386144"/>
                    <a:pt x="40481" y="386144"/>
                  </a:cubicBezTo>
                  <a:lnTo>
                    <a:pt x="262509" y="386144"/>
                  </a:lnTo>
                  <a:cubicBezTo>
                    <a:pt x="280892" y="386144"/>
                    <a:pt x="295846" y="371189"/>
                    <a:pt x="295846" y="352806"/>
                  </a:cubicBezTo>
                  <a:lnTo>
                    <a:pt x="295846" y="254032"/>
                  </a:lnTo>
                  <a:lnTo>
                    <a:pt x="376333" y="173450"/>
                  </a:lnTo>
                  <a:cubicBezTo>
                    <a:pt x="389287" y="160496"/>
                    <a:pt x="389287" y="139446"/>
                    <a:pt x="376333" y="126397"/>
                  </a:cubicBezTo>
                  <a:close/>
                  <a:moveTo>
                    <a:pt x="229171" y="29337"/>
                  </a:moveTo>
                  <a:cubicBezTo>
                    <a:pt x="231267" y="29337"/>
                    <a:pt x="235267" y="28956"/>
                    <a:pt x="238887" y="32576"/>
                  </a:cubicBezTo>
                  <a:lnTo>
                    <a:pt x="270320" y="64008"/>
                  </a:lnTo>
                  <a:cubicBezTo>
                    <a:pt x="273844" y="67532"/>
                    <a:pt x="273558" y="71438"/>
                    <a:pt x="273558" y="73724"/>
                  </a:cubicBezTo>
                  <a:lnTo>
                    <a:pt x="229171" y="73724"/>
                  </a:lnTo>
                  <a:lnTo>
                    <a:pt x="229171" y="29337"/>
                  </a:lnTo>
                  <a:close/>
                  <a:moveTo>
                    <a:pt x="273558" y="352806"/>
                  </a:moveTo>
                  <a:cubicBezTo>
                    <a:pt x="273558" y="358902"/>
                    <a:pt x="268605" y="363950"/>
                    <a:pt x="262414" y="363950"/>
                  </a:cubicBezTo>
                  <a:lnTo>
                    <a:pt x="40386" y="363950"/>
                  </a:lnTo>
                  <a:cubicBezTo>
                    <a:pt x="34290" y="363950"/>
                    <a:pt x="29242" y="358997"/>
                    <a:pt x="29242" y="352806"/>
                  </a:cubicBezTo>
                  <a:lnTo>
                    <a:pt x="29242" y="40481"/>
                  </a:lnTo>
                  <a:cubicBezTo>
                    <a:pt x="29242" y="34385"/>
                    <a:pt x="34195" y="29337"/>
                    <a:pt x="40386" y="29337"/>
                  </a:cubicBezTo>
                  <a:lnTo>
                    <a:pt x="206883" y="29337"/>
                  </a:lnTo>
                  <a:lnTo>
                    <a:pt x="206883" y="84868"/>
                  </a:lnTo>
                  <a:cubicBezTo>
                    <a:pt x="206883" y="90964"/>
                    <a:pt x="211836" y="96012"/>
                    <a:pt x="218027" y="96012"/>
                  </a:cubicBezTo>
                  <a:lnTo>
                    <a:pt x="273558" y="96012"/>
                  </a:lnTo>
                  <a:lnTo>
                    <a:pt x="273558" y="182118"/>
                  </a:lnTo>
                  <a:cubicBezTo>
                    <a:pt x="273558" y="182118"/>
                    <a:pt x="240792" y="214884"/>
                    <a:pt x="240792" y="214884"/>
                  </a:cubicBezTo>
                  <a:lnTo>
                    <a:pt x="225076" y="230600"/>
                  </a:lnTo>
                  <a:cubicBezTo>
                    <a:pt x="223838" y="231839"/>
                    <a:pt x="222980" y="233267"/>
                    <a:pt x="222409" y="234982"/>
                  </a:cubicBezTo>
                  <a:lnTo>
                    <a:pt x="206692" y="282035"/>
                  </a:lnTo>
                  <a:cubicBezTo>
                    <a:pt x="205359" y="286036"/>
                    <a:pt x="206407" y="290417"/>
                    <a:pt x="209360" y="293370"/>
                  </a:cubicBezTo>
                  <a:cubicBezTo>
                    <a:pt x="212312" y="296323"/>
                    <a:pt x="216694" y="297371"/>
                    <a:pt x="220694" y="296037"/>
                  </a:cubicBezTo>
                  <a:lnTo>
                    <a:pt x="267748" y="280321"/>
                  </a:lnTo>
                  <a:cubicBezTo>
                    <a:pt x="269367" y="279749"/>
                    <a:pt x="270891" y="278892"/>
                    <a:pt x="272129" y="277654"/>
                  </a:cubicBezTo>
                  <a:lnTo>
                    <a:pt x="273463" y="276320"/>
                  </a:lnTo>
                  <a:lnTo>
                    <a:pt x="273463" y="352806"/>
                  </a:lnTo>
                  <a:lnTo>
                    <a:pt x="273558" y="352806"/>
                  </a:lnTo>
                  <a:close/>
                  <a:moveTo>
                    <a:pt x="248317" y="238411"/>
                  </a:moveTo>
                  <a:lnTo>
                    <a:pt x="264033" y="254127"/>
                  </a:lnTo>
                  <a:lnTo>
                    <a:pt x="258032" y="260128"/>
                  </a:lnTo>
                  <a:lnTo>
                    <a:pt x="234506" y="267938"/>
                  </a:lnTo>
                  <a:lnTo>
                    <a:pt x="242316" y="244412"/>
                  </a:lnTo>
                  <a:lnTo>
                    <a:pt x="248317" y="238411"/>
                  </a:lnTo>
                  <a:close/>
                  <a:moveTo>
                    <a:pt x="279749" y="238411"/>
                  </a:moveTo>
                  <a:lnTo>
                    <a:pt x="264033" y="222694"/>
                  </a:lnTo>
                  <a:cubicBezTo>
                    <a:pt x="272415" y="214313"/>
                    <a:pt x="309563" y="177165"/>
                    <a:pt x="317373" y="169259"/>
                  </a:cubicBezTo>
                  <a:lnTo>
                    <a:pt x="333089" y="184976"/>
                  </a:lnTo>
                  <a:lnTo>
                    <a:pt x="279749" y="238411"/>
                  </a:lnTo>
                  <a:close/>
                  <a:moveTo>
                    <a:pt x="360236" y="157829"/>
                  </a:moveTo>
                  <a:lnTo>
                    <a:pt x="348806" y="169259"/>
                  </a:lnTo>
                  <a:lnTo>
                    <a:pt x="333089" y="153543"/>
                  </a:lnTo>
                  <a:lnTo>
                    <a:pt x="344519" y="142113"/>
                  </a:lnTo>
                  <a:cubicBezTo>
                    <a:pt x="348806" y="137827"/>
                    <a:pt x="355854" y="137827"/>
                    <a:pt x="360236" y="142113"/>
                  </a:cubicBezTo>
                  <a:cubicBezTo>
                    <a:pt x="364522" y="146399"/>
                    <a:pt x="364617" y="153448"/>
                    <a:pt x="360236" y="157829"/>
                  </a:cubicBezTo>
                  <a:close/>
                </a:path>
              </a:pathLst>
            </a:custGeom>
            <a:solidFill>
              <a:srgbClr val="2345C6"/>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Poppins Light"/>
                <a:ea typeface="Poppins Light"/>
                <a:cs typeface="Poppins Light"/>
                <a:sym typeface="Poppins Light"/>
              </a:endParaRPr>
            </a:p>
          </p:txBody>
        </p:sp>
        <p:sp>
          <p:nvSpPr>
            <p:cNvPr id="338" name="Google Shape;338;p57"/>
            <p:cNvSpPr/>
            <p:nvPr/>
          </p:nvSpPr>
          <p:spPr>
            <a:xfrm>
              <a:off x="2845299" y="1004030"/>
              <a:ext cx="190500" cy="28575"/>
            </a:xfrm>
            <a:custGeom>
              <a:rect b="b" l="l" r="r" t="t"/>
              <a:pathLst>
                <a:path extrusionOk="0" h="28575" w="190500">
                  <a:moveTo>
                    <a:pt x="173736" y="7144"/>
                  </a:moveTo>
                  <a:lnTo>
                    <a:pt x="18288" y="7144"/>
                  </a:lnTo>
                  <a:cubicBezTo>
                    <a:pt x="12192" y="7144"/>
                    <a:pt x="7144" y="12097"/>
                    <a:pt x="7144" y="18288"/>
                  </a:cubicBezTo>
                  <a:cubicBezTo>
                    <a:pt x="7144" y="24479"/>
                    <a:pt x="12097" y="29432"/>
                    <a:pt x="18288" y="29432"/>
                  </a:cubicBezTo>
                  <a:lnTo>
                    <a:pt x="173736" y="29432"/>
                  </a:lnTo>
                  <a:cubicBezTo>
                    <a:pt x="179832" y="29432"/>
                    <a:pt x="184880" y="24479"/>
                    <a:pt x="184880" y="18288"/>
                  </a:cubicBezTo>
                  <a:cubicBezTo>
                    <a:pt x="184880" y="12097"/>
                    <a:pt x="179832" y="7144"/>
                    <a:pt x="173736" y="7144"/>
                  </a:cubicBezTo>
                  <a:close/>
                </a:path>
              </a:pathLst>
            </a:custGeom>
            <a:solidFill>
              <a:srgbClr val="2345C6"/>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Poppins Light"/>
                <a:ea typeface="Poppins Light"/>
                <a:cs typeface="Poppins Light"/>
                <a:sym typeface="Poppins Light"/>
              </a:endParaRPr>
            </a:p>
          </p:txBody>
        </p:sp>
        <p:sp>
          <p:nvSpPr>
            <p:cNvPr id="339" name="Google Shape;339;p57"/>
            <p:cNvSpPr/>
            <p:nvPr/>
          </p:nvSpPr>
          <p:spPr>
            <a:xfrm>
              <a:off x="2845204" y="1048416"/>
              <a:ext cx="142875" cy="28575"/>
            </a:xfrm>
            <a:custGeom>
              <a:rect b="b" l="l" r="r" t="t"/>
              <a:pathLst>
                <a:path extrusionOk="0" h="28575" w="142875">
                  <a:moveTo>
                    <a:pt x="129350" y="7144"/>
                  </a:moveTo>
                  <a:lnTo>
                    <a:pt x="18288" y="7144"/>
                  </a:lnTo>
                  <a:cubicBezTo>
                    <a:pt x="12192" y="7144"/>
                    <a:pt x="7144" y="12097"/>
                    <a:pt x="7144" y="18288"/>
                  </a:cubicBezTo>
                  <a:cubicBezTo>
                    <a:pt x="7144" y="24384"/>
                    <a:pt x="12097" y="29432"/>
                    <a:pt x="18288" y="29432"/>
                  </a:cubicBezTo>
                  <a:lnTo>
                    <a:pt x="129350" y="29432"/>
                  </a:lnTo>
                  <a:cubicBezTo>
                    <a:pt x="135446" y="29432"/>
                    <a:pt x="140494" y="24479"/>
                    <a:pt x="140494" y="18288"/>
                  </a:cubicBezTo>
                  <a:cubicBezTo>
                    <a:pt x="140494" y="12097"/>
                    <a:pt x="135541" y="7144"/>
                    <a:pt x="129350" y="7144"/>
                  </a:cubicBezTo>
                  <a:close/>
                </a:path>
              </a:pathLst>
            </a:custGeom>
            <a:solidFill>
              <a:srgbClr val="2345C6"/>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Poppins Light"/>
                <a:ea typeface="Poppins Light"/>
                <a:cs typeface="Poppins Light"/>
                <a:sym typeface="Poppins Light"/>
              </a:endParaRPr>
            </a:p>
          </p:txBody>
        </p:sp>
        <p:sp>
          <p:nvSpPr>
            <p:cNvPr id="340" name="Google Shape;340;p57"/>
            <p:cNvSpPr/>
            <p:nvPr/>
          </p:nvSpPr>
          <p:spPr>
            <a:xfrm>
              <a:off x="2845204" y="1092803"/>
              <a:ext cx="142875" cy="28575"/>
            </a:xfrm>
            <a:custGeom>
              <a:rect b="b" l="l" r="r" t="t"/>
              <a:pathLst>
                <a:path extrusionOk="0" h="28575" w="142875">
                  <a:moveTo>
                    <a:pt x="129350" y="7144"/>
                  </a:moveTo>
                  <a:lnTo>
                    <a:pt x="18288" y="7144"/>
                  </a:lnTo>
                  <a:cubicBezTo>
                    <a:pt x="12192" y="7144"/>
                    <a:pt x="7144" y="12097"/>
                    <a:pt x="7144" y="18288"/>
                  </a:cubicBezTo>
                  <a:cubicBezTo>
                    <a:pt x="7144" y="24384"/>
                    <a:pt x="12097" y="29432"/>
                    <a:pt x="18288" y="29432"/>
                  </a:cubicBezTo>
                  <a:lnTo>
                    <a:pt x="129350" y="29432"/>
                  </a:lnTo>
                  <a:cubicBezTo>
                    <a:pt x="135446" y="29432"/>
                    <a:pt x="140494" y="24479"/>
                    <a:pt x="140494" y="18288"/>
                  </a:cubicBezTo>
                  <a:cubicBezTo>
                    <a:pt x="140494" y="12097"/>
                    <a:pt x="135541" y="7144"/>
                    <a:pt x="129350" y="7144"/>
                  </a:cubicBezTo>
                  <a:close/>
                </a:path>
              </a:pathLst>
            </a:custGeom>
            <a:solidFill>
              <a:srgbClr val="2345C6"/>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Poppins Light"/>
                <a:ea typeface="Poppins Light"/>
                <a:cs typeface="Poppins Light"/>
                <a:sym typeface="Poppins Light"/>
              </a:endParaRPr>
            </a:p>
          </p:txBody>
        </p:sp>
        <p:sp>
          <p:nvSpPr>
            <p:cNvPr id="341" name="Google Shape;341;p57"/>
            <p:cNvSpPr/>
            <p:nvPr/>
          </p:nvSpPr>
          <p:spPr>
            <a:xfrm>
              <a:off x="2845204" y="1137189"/>
              <a:ext cx="142875" cy="28575"/>
            </a:xfrm>
            <a:custGeom>
              <a:rect b="b" l="l" r="r" t="t"/>
              <a:pathLst>
                <a:path extrusionOk="0" h="28575" w="142875">
                  <a:moveTo>
                    <a:pt x="129350" y="7144"/>
                  </a:moveTo>
                  <a:lnTo>
                    <a:pt x="18288" y="7144"/>
                  </a:lnTo>
                  <a:cubicBezTo>
                    <a:pt x="12192" y="7144"/>
                    <a:pt x="7144" y="12097"/>
                    <a:pt x="7144" y="18288"/>
                  </a:cubicBezTo>
                  <a:cubicBezTo>
                    <a:pt x="7144" y="24384"/>
                    <a:pt x="12097" y="29432"/>
                    <a:pt x="18288" y="29432"/>
                  </a:cubicBezTo>
                  <a:lnTo>
                    <a:pt x="129350" y="29432"/>
                  </a:lnTo>
                  <a:cubicBezTo>
                    <a:pt x="135446" y="29432"/>
                    <a:pt x="140494" y="24479"/>
                    <a:pt x="140494" y="18288"/>
                  </a:cubicBezTo>
                  <a:cubicBezTo>
                    <a:pt x="140494" y="12097"/>
                    <a:pt x="135541" y="7144"/>
                    <a:pt x="129350" y="7144"/>
                  </a:cubicBezTo>
                  <a:close/>
                </a:path>
              </a:pathLst>
            </a:custGeom>
            <a:solidFill>
              <a:srgbClr val="2345C6"/>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Poppins Light"/>
                <a:ea typeface="Poppins Light"/>
                <a:cs typeface="Poppins Light"/>
                <a:sym typeface="Poppins Light"/>
              </a:endParaRPr>
            </a:p>
          </p:txBody>
        </p:sp>
        <p:sp>
          <p:nvSpPr>
            <p:cNvPr id="342" name="Google Shape;342;p57"/>
            <p:cNvSpPr/>
            <p:nvPr/>
          </p:nvSpPr>
          <p:spPr>
            <a:xfrm>
              <a:off x="2934167" y="1205293"/>
              <a:ext cx="95250" cy="28575"/>
            </a:xfrm>
            <a:custGeom>
              <a:rect b="b" l="l" r="r" t="t"/>
              <a:pathLst>
                <a:path extrusionOk="0" h="28575" w="95250">
                  <a:moveTo>
                    <a:pt x="84868" y="7144"/>
                  </a:moveTo>
                  <a:lnTo>
                    <a:pt x="18288" y="7144"/>
                  </a:lnTo>
                  <a:cubicBezTo>
                    <a:pt x="12192" y="7144"/>
                    <a:pt x="7144" y="12097"/>
                    <a:pt x="7144" y="18288"/>
                  </a:cubicBezTo>
                  <a:cubicBezTo>
                    <a:pt x="7144" y="24479"/>
                    <a:pt x="12097" y="29432"/>
                    <a:pt x="18288" y="29432"/>
                  </a:cubicBezTo>
                  <a:lnTo>
                    <a:pt x="84868" y="29432"/>
                  </a:lnTo>
                  <a:cubicBezTo>
                    <a:pt x="90964" y="29432"/>
                    <a:pt x="96012" y="24479"/>
                    <a:pt x="96012" y="18288"/>
                  </a:cubicBezTo>
                  <a:cubicBezTo>
                    <a:pt x="96012" y="12097"/>
                    <a:pt x="90964" y="7144"/>
                    <a:pt x="84868" y="7144"/>
                  </a:cubicBezTo>
                  <a:close/>
                </a:path>
              </a:pathLst>
            </a:custGeom>
            <a:solidFill>
              <a:srgbClr val="2345C6"/>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Poppins Light"/>
                <a:ea typeface="Poppins Light"/>
                <a:cs typeface="Poppins Light"/>
                <a:sym typeface="Poppins Light"/>
              </a:endParaRPr>
            </a:p>
          </p:txBody>
        </p:sp>
      </p:grpSp>
      <p:sp>
        <p:nvSpPr>
          <p:cNvPr id="343" name="Google Shape;343;p57"/>
          <p:cNvSpPr/>
          <p:nvPr/>
        </p:nvSpPr>
        <p:spPr>
          <a:xfrm>
            <a:off x="1801208" y="3227757"/>
            <a:ext cx="292894" cy="292894"/>
          </a:xfrm>
          <a:custGeom>
            <a:rect b="b" l="l" r="r" t="t"/>
            <a:pathLst>
              <a:path extrusionOk="0" h="390525" w="390525">
                <a:moveTo>
                  <a:pt x="384806" y="81802"/>
                </a:moveTo>
                <a:cubicBezTo>
                  <a:pt x="383091" y="77516"/>
                  <a:pt x="378900" y="74754"/>
                  <a:pt x="374328" y="74754"/>
                </a:cubicBezTo>
                <a:lnTo>
                  <a:pt x="318036" y="74754"/>
                </a:lnTo>
                <a:lnTo>
                  <a:pt x="318036" y="18461"/>
                </a:lnTo>
                <a:cubicBezTo>
                  <a:pt x="318036" y="13889"/>
                  <a:pt x="315273" y="9698"/>
                  <a:pt x="310987" y="7983"/>
                </a:cubicBezTo>
                <a:cubicBezTo>
                  <a:pt x="306701" y="6269"/>
                  <a:pt x="301843" y="7221"/>
                  <a:pt x="298604" y="10460"/>
                </a:cubicBezTo>
                <a:lnTo>
                  <a:pt x="260886" y="48179"/>
                </a:lnTo>
                <a:cubicBezTo>
                  <a:pt x="229739" y="33320"/>
                  <a:pt x="194211" y="27796"/>
                  <a:pt x="159920" y="32653"/>
                </a:cubicBezTo>
                <a:cubicBezTo>
                  <a:pt x="111438" y="39416"/>
                  <a:pt x="68671" y="65229"/>
                  <a:pt x="39144" y="106472"/>
                </a:cubicBezTo>
                <a:cubicBezTo>
                  <a:pt x="24951" y="126284"/>
                  <a:pt x="15140" y="148954"/>
                  <a:pt x="10569" y="172957"/>
                </a:cubicBezTo>
                <a:cubicBezTo>
                  <a:pt x="-1052" y="233154"/>
                  <a:pt x="17331" y="292019"/>
                  <a:pt x="59146" y="333739"/>
                </a:cubicBezTo>
                <a:cubicBezTo>
                  <a:pt x="92674" y="367267"/>
                  <a:pt x="137156" y="385650"/>
                  <a:pt x="184590" y="385650"/>
                </a:cubicBezTo>
                <a:lnTo>
                  <a:pt x="184590" y="385650"/>
                </a:lnTo>
                <a:cubicBezTo>
                  <a:pt x="231929" y="385650"/>
                  <a:pt x="276506" y="367171"/>
                  <a:pt x="310035" y="333739"/>
                </a:cubicBezTo>
                <a:cubicBezTo>
                  <a:pt x="337562" y="306211"/>
                  <a:pt x="354897" y="271350"/>
                  <a:pt x="360231" y="232964"/>
                </a:cubicBezTo>
                <a:cubicBezTo>
                  <a:pt x="364994" y="198579"/>
                  <a:pt x="359469" y="163050"/>
                  <a:pt x="344705" y="131904"/>
                </a:cubicBezTo>
                <a:lnTo>
                  <a:pt x="382424" y="94185"/>
                </a:lnTo>
                <a:cubicBezTo>
                  <a:pt x="385568" y="90946"/>
                  <a:pt x="386520" y="86089"/>
                  <a:pt x="384806" y="81802"/>
                </a:cubicBezTo>
                <a:close/>
                <a:moveTo>
                  <a:pt x="203259" y="226963"/>
                </a:moveTo>
                <a:cubicBezTo>
                  <a:pt x="198211" y="232012"/>
                  <a:pt x="191544" y="234774"/>
                  <a:pt x="184400" y="234774"/>
                </a:cubicBezTo>
                <a:cubicBezTo>
                  <a:pt x="177256" y="234774"/>
                  <a:pt x="170588" y="232012"/>
                  <a:pt x="165540" y="226963"/>
                </a:cubicBezTo>
                <a:cubicBezTo>
                  <a:pt x="160492" y="221915"/>
                  <a:pt x="157730" y="215248"/>
                  <a:pt x="157730" y="208104"/>
                </a:cubicBezTo>
                <a:cubicBezTo>
                  <a:pt x="157730" y="200960"/>
                  <a:pt x="160492" y="194292"/>
                  <a:pt x="165540" y="189244"/>
                </a:cubicBezTo>
                <a:cubicBezTo>
                  <a:pt x="170779" y="184006"/>
                  <a:pt x="177542" y="181434"/>
                  <a:pt x="184400" y="181434"/>
                </a:cubicBezTo>
                <a:cubicBezTo>
                  <a:pt x="187448" y="181434"/>
                  <a:pt x="190496" y="182005"/>
                  <a:pt x="193448" y="183053"/>
                </a:cubicBezTo>
                <a:lnTo>
                  <a:pt x="176399" y="200103"/>
                </a:lnTo>
                <a:cubicBezTo>
                  <a:pt x="172017" y="204484"/>
                  <a:pt x="172017" y="211723"/>
                  <a:pt x="176399" y="216105"/>
                </a:cubicBezTo>
                <a:cubicBezTo>
                  <a:pt x="178589" y="218296"/>
                  <a:pt x="181542" y="219439"/>
                  <a:pt x="184400" y="219439"/>
                </a:cubicBezTo>
                <a:cubicBezTo>
                  <a:pt x="187257" y="219439"/>
                  <a:pt x="190210" y="218296"/>
                  <a:pt x="192401" y="216105"/>
                </a:cubicBezTo>
                <a:lnTo>
                  <a:pt x="209451" y="199055"/>
                </a:lnTo>
                <a:cubicBezTo>
                  <a:pt x="212879" y="208485"/>
                  <a:pt x="210784" y="219439"/>
                  <a:pt x="203259" y="226963"/>
                </a:cubicBezTo>
                <a:close/>
                <a:moveTo>
                  <a:pt x="210308" y="166194"/>
                </a:moveTo>
                <a:cubicBezTo>
                  <a:pt x="191258" y="154478"/>
                  <a:pt x="165921" y="156764"/>
                  <a:pt x="149443" y="173242"/>
                </a:cubicBezTo>
                <a:cubicBezTo>
                  <a:pt x="140109" y="182577"/>
                  <a:pt x="134965" y="194959"/>
                  <a:pt x="134965" y="208104"/>
                </a:cubicBezTo>
                <a:cubicBezTo>
                  <a:pt x="134965" y="221248"/>
                  <a:pt x="140109" y="233631"/>
                  <a:pt x="149443" y="242965"/>
                </a:cubicBezTo>
                <a:cubicBezTo>
                  <a:pt x="158778" y="252300"/>
                  <a:pt x="171160" y="257443"/>
                  <a:pt x="184304" y="257443"/>
                </a:cubicBezTo>
                <a:cubicBezTo>
                  <a:pt x="197449" y="257443"/>
                  <a:pt x="209831" y="252300"/>
                  <a:pt x="219166" y="242965"/>
                </a:cubicBezTo>
                <a:cubicBezTo>
                  <a:pt x="235644" y="226487"/>
                  <a:pt x="238026" y="201150"/>
                  <a:pt x="226214" y="182100"/>
                </a:cubicBezTo>
                <a:lnTo>
                  <a:pt x="256218" y="152097"/>
                </a:lnTo>
                <a:cubicBezTo>
                  <a:pt x="284031" y="187815"/>
                  <a:pt x="281555" y="239727"/>
                  <a:pt x="248694" y="272588"/>
                </a:cubicBezTo>
                <a:cubicBezTo>
                  <a:pt x="213165" y="308116"/>
                  <a:pt x="155253" y="308116"/>
                  <a:pt x="119725" y="272588"/>
                </a:cubicBezTo>
                <a:cubicBezTo>
                  <a:pt x="84197" y="237060"/>
                  <a:pt x="84197" y="179148"/>
                  <a:pt x="119725" y="143619"/>
                </a:cubicBezTo>
                <a:cubicBezTo>
                  <a:pt x="137537" y="125808"/>
                  <a:pt x="160873" y="116950"/>
                  <a:pt x="184209" y="116950"/>
                </a:cubicBezTo>
                <a:cubicBezTo>
                  <a:pt x="204021" y="116950"/>
                  <a:pt x="223738" y="123331"/>
                  <a:pt x="240216" y="136095"/>
                </a:cubicBezTo>
                <a:lnTo>
                  <a:pt x="210308" y="166194"/>
                </a:lnTo>
                <a:close/>
                <a:moveTo>
                  <a:pt x="293556" y="317737"/>
                </a:moveTo>
                <a:cubicBezTo>
                  <a:pt x="233263" y="378030"/>
                  <a:pt x="135251" y="378030"/>
                  <a:pt x="75053" y="317737"/>
                </a:cubicBezTo>
                <a:cubicBezTo>
                  <a:pt x="14760" y="257443"/>
                  <a:pt x="14760" y="159431"/>
                  <a:pt x="75053" y="99233"/>
                </a:cubicBezTo>
                <a:cubicBezTo>
                  <a:pt x="104580" y="69706"/>
                  <a:pt x="144490" y="54180"/>
                  <a:pt x="184781" y="54180"/>
                </a:cubicBezTo>
                <a:cubicBezTo>
                  <a:pt x="205450" y="54180"/>
                  <a:pt x="226214" y="58275"/>
                  <a:pt x="245645" y="66658"/>
                </a:cubicBezTo>
                <a:cubicBezTo>
                  <a:pt x="245645" y="66848"/>
                  <a:pt x="245645" y="66943"/>
                  <a:pt x="245550" y="67134"/>
                </a:cubicBezTo>
                <a:cubicBezTo>
                  <a:pt x="245550" y="67229"/>
                  <a:pt x="245550" y="67324"/>
                  <a:pt x="245550" y="67419"/>
                </a:cubicBezTo>
                <a:cubicBezTo>
                  <a:pt x="245550" y="67800"/>
                  <a:pt x="245455" y="68086"/>
                  <a:pt x="245455" y="68467"/>
                </a:cubicBezTo>
                <a:lnTo>
                  <a:pt x="245455" y="112473"/>
                </a:lnTo>
                <a:cubicBezTo>
                  <a:pt x="201449" y="84469"/>
                  <a:pt x="142204" y="89613"/>
                  <a:pt x="103818" y="127998"/>
                </a:cubicBezTo>
                <a:cubicBezTo>
                  <a:pt x="59432" y="172385"/>
                  <a:pt x="59432" y="244680"/>
                  <a:pt x="103818" y="289066"/>
                </a:cubicBezTo>
                <a:cubicBezTo>
                  <a:pt x="126012" y="311260"/>
                  <a:pt x="155158" y="322404"/>
                  <a:pt x="184304" y="322404"/>
                </a:cubicBezTo>
                <a:cubicBezTo>
                  <a:pt x="213451" y="322404"/>
                  <a:pt x="242597" y="311260"/>
                  <a:pt x="264791" y="289066"/>
                </a:cubicBezTo>
                <a:cubicBezTo>
                  <a:pt x="303177" y="250681"/>
                  <a:pt x="308415" y="191435"/>
                  <a:pt x="280317" y="147429"/>
                </a:cubicBezTo>
                <a:lnTo>
                  <a:pt x="324322" y="147429"/>
                </a:lnTo>
                <a:cubicBezTo>
                  <a:pt x="324703" y="147429"/>
                  <a:pt x="324989" y="147429"/>
                  <a:pt x="325370" y="147334"/>
                </a:cubicBezTo>
                <a:cubicBezTo>
                  <a:pt x="325465" y="147334"/>
                  <a:pt x="325560" y="147334"/>
                  <a:pt x="325655" y="147334"/>
                </a:cubicBezTo>
                <a:cubicBezTo>
                  <a:pt x="325846" y="147334"/>
                  <a:pt x="325941" y="147334"/>
                  <a:pt x="326132" y="147239"/>
                </a:cubicBezTo>
                <a:cubicBezTo>
                  <a:pt x="350897" y="204579"/>
                  <a:pt x="338324" y="273064"/>
                  <a:pt x="293556" y="317737"/>
                </a:cubicBezTo>
                <a:close/>
                <a:moveTo>
                  <a:pt x="319560" y="124379"/>
                </a:moveTo>
                <a:lnTo>
                  <a:pt x="268410" y="124379"/>
                </a:lnTo>
                <a:lnTo>
                  <a:pt x="268410" y="73325"/>
                </a:lnTo>
                <a:lnTo>
                  <a:pt x="295080" y="46655"/>
                </a:lnTo>
                <a:lnTo>
                  <a:pt x="295080" y="86469"/>
                </a:lnTo>
                <a:cubicBezTo>
                  <a:pt x="295080" y="92661"/>
                  <a:pt x="300129" y="97709"/>
                  <a:pt x="306320" y="97709"/>
                </a:cubicBezTo>
                <a:lnTo>
                  <a:pt x="346229" y="97709"/>
                </a:lnTo>
                <a:lnTo>
                  <a:pt x="319560" y="124379"/>
                </a:lnTo>
                <a:close/>
              </a:path>
            </a:pathLst>
          </a:custGeom>
          <a:solidFill>
            <a:srgbClr val="2345C6"/>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Poppins Light"/>
              <a:ea typeface="Poppins Light"/>
              <a:cs typeface="Poppins Light"/>
              <a:sym typeface="Poppins Light"/>
            </a:endParaRPr>
          </a:p>
        </p:txBody>
      </p:sp>
      <p:grpSp>
        <p:nvGrpSpPr>
          <p:cNvPr id="344" name="Google Shape;344;p57"/>
          <p:cNvGrpSpPr/>
          <p:nvPr/>
        </p:nvGrpSpPr>
        <p:grpSpPr>
          <a:xfrm>
            <a:off x="5067142" y="1347531"/>
            <a:ext cx="292894" cy="292894"/>
            <a:chOff x="4144033" y="2229040"/>
            <a:chExt cx="390525" cy="390525"/>
          </a:xfrm>
        </p:grpSpPr>
        <p:sp>
          <p:nvSpPr>
            <p:cNvPr id="345" name="Google Shape;345;p57"/>
            <p:cNvSpPr/>
            <p:nvPr/>
          </p:nvSpPr>
          <p:spPr>
            <a:xfrm>
              <a:off x="4144033" y="2229040"/>
              <a:ext cx="390525" cy="390525"/>
            </a:xfrm>
            <a:custGeom>
              <a:rect b="b" l="l" r="r" t="t"/>
              <a:pathLst>
                <a:path extrusionOk="0" h="390525" w="390525">
                  <a:moveTo>
                    <a:pt x="352806" y="96012"/>
                  </a:moveTo>
                  <a:lnTo>
                    <a:pt x="297275" y="96012"/>
                  </a:lnTo>
                  <a:lnTo>
                    <a:pt x="297275" y="40481"/>
                  </a:lnTo>
                  <a:cubicBezTo>
                    <a:pt x="297275" y="22098"/>
                    <a:pt x="282321" y="7144"/>
                    <a:pt x="263938" y="7144"/>
                  </a:cubicBezTo>
                  <a:lnTo>
                    <a:pt x="40481" y="7144"/>
                  </a:lnTo>
                  <a:cubicBezTo>
                    <a:pt x="22098" y="7144"/>
                    <a:pt x="7144" y="22098"/>
                    <a:pt x="7144" y="40481"/>
                  </a:cubicBezTo>
                  <a:lnTo>
                    <a:pt x="7144" y="352806"/>
                  </a:lnTo>
                  <a:cubicBezTo>
                    <a:pt x="7144" y="371189"/>
                    <a:pt x="22098" y="386143"/>
                    <a:pt x="40481" y="386143"/>
                  </a:cubicBezTo>
                  <a:lnTo>
                    <a:pt x="352806" y="386143"/>
                  </a:lnTo>
                  <a:cubicBezTo>
                    <a:pt x="371189" y="386143"/>
                    <a:pt x="386143" y="371189"/>
                    <a:pt x="386143" y="352806"/>
                  </a:cubicBezTo>
                  <a:lnTo>
                    <a:pt x="386143" y="129350"/>
                  </a:lnTo>
                  <a:cubicBezTo>
                    <a:pt x="386048" y="110966"/>
                    <a:pt x="371189" y="96012"/>
                    <a:pt x="352806" y="96012"/>
                  </a:cubicBezTo>
                  <a:close/>
                  <a:moveTo>
                    <a:pt x="40481" y="29432"/>
                  </a:moveTo>
                  <a:lnTo>
                    <a:pt x="264033" y="29432"/>
                  </a:lnTo>
                  <a:cubicBezTo>
                    <a:pt x="270129" y="29432"/>
                    <a:pt x="275177" y="34385"/>
                    <a:pt x="275177" y="40576"/>
                  </a:cubicBezTo>
                  <a:lnTo>
                    <a:pt x="275177" y="51721"/>
                  </a:lnTo>
                  <a:lnTo>
                    <a:pt x="29432" y="51721"/>
                  </a:lnTo>
                  <a:lnTo>
                    <a:pt x="29432" y="40576"/>
                  </a:lnTo>
                  <a:cubicBezTo>
                    <a:pt x="29337" y="34385"/>
                    <a:pt x="34290" y="29432"/>
                    <a:pt x="40481" y="29432"/>
                  </a:cubicBezTo>
                  <a:close/>
                  <a:moveTo>
                    <a:pt x="29337" y="352806"/>
                  </a:moveTo>
                  <a:lnTo>
                    <a:pt x="29337" y="319468"/>
                  </a:lnTo>
                  <a:lnTo>
                    <a:pt x="186214" y="319468"/>
                  </a:lnTo>
                  <a:lnTo>
                    <a:pt x="186214" y="352806"/>
                  </a:lnTo>
                  <a:cubicBezTo>
                    <a:pt x="186214" y="356711"/>
                    <a:pt x="186880" y="360426"/>
                    <a:pt x="188119" y="363950"/>
                  </a:cubicBezTo>
                  <a:lnTo>
                    <a:pt x="40481" y="363950"/>
                  </a:lnTo>
                  <a:cubicBezTo>
                    <a:pt x="34290" y="363950"/>
                    <a:pt x="29337" y="358997"/>
                    <a:pt x="29337" y="352806"/>
                  </a:cubicBezTo>
                  <a:close/>
                  <a:moveTo>
                    <a:pt x="186214" y="129350"/>
                  </a:moveTo>
                  <a:lnTo>
                    <a:pt x="186214" y="297371"/>
                  </a:lnTo>
                  <a:lnTo>
                    <a:pt x="29337" y="297371"/>
                  </a:lnTo>
                  <a:lnTo>
                    <a:pt x="29337" y="73819"/>
                  </a:lnTo>
                  <a:lnTo>
                    <a:pt x="275082" y="73819"/>
                  </a:lnTo>
                  <a:lnTo>
                    <a:pt x="275082" y="96012"/>
                  </a:lnTo>
                  <a:lnTo>
                    <a:pt x="219551" y="96012"/>
                  </a:lnTo>
                  <a:cubicBezTo>
                    <a:pt x="201168" y="96012"/>
                    <a:pt x="186214" y="110966"/>
                    <a:pt x="186214" y="129350"/>
                  </a:cubicBezTo>
                  <a:close/>
                  <a:moveTo>
                    <a:pt x="352806" y="363950"/>
                  </a:moveTo>
                  <a:lnTo>
                    <a:pt x="219551" y="363950"/>
                  </a:lnTo>
                  <a:cubicBezTo>
                    <a:pt x="213455" y="363950"/>
                    <a:pt x="208407" y="358997"/>
                    <a:pt x="208407" y="352806"/>
                  </a:cubicBezTo>
                  <a:lnTo>
                    <a:pt x="208407" y="341662"/>
                  </a:lnTo>
                  <a:lnTo>
                    <a:pt x="363855" y="341662"/>
                  </a:lnTo>
                  <a:lnTo>
                    <a:pt x="363855" y="352806"/>
                  </a:lnTo>
                  <a:cubicBezTo>
                    <a:pt x="363855" y="358997"/>
                    <a:pt x="358902" y="363950"/>
                    <a:pt x="352806" y="363950"/>
                  </a:cubicBezTo>
                  <a:close/>
                  <a:moveTo>
                    <a:pt x="363855" y="319564"/>
                  </a:moveTo>
                  <a:lnTo>
                    <a:pt x="208407" y="319564"/>
                  </a:lnTo>
                  <a:lnTo>
                    <a:pt x="208407" y="162687"/>
                  </a:lnTo>
                  <a:lnTo>
                    <a:pt x="363855" y="162687"/>
                  </a:lnTo>
                  <a:lnTo>
                    <a:pt x="363855" y="319564"/>
                  </a:lnTo>
                  <a:close/>
                  <a:moveTo>
                    <a:pt x="363855" y="140398"/>
                  </a:moveTo>
                  <a:lnTo>
                    <a:pt x="208407" y="140398"/>
                  </a:lnTo>
                  <a:lnTo>
                    <a:pt x="208407" y="129254"/>
                  </a:lnTo>
                  <a:cubicBezTo>
                    <a:pt x="208407" y="123158"/>
                    <a:pt x="213360" y="118110"/>
                    <a:pt x="219551" y="118110"/>
                  </a:cubicBezTo>
                  <a:lnTo>
                    <a:pt x="352806" y="118110"/>
                  </a:lnTo>
                  <a:cubicBezTo>
                    <a:pt x="358902" y="118110"/>
                    <a:pt x="363950" y="123063"/>
                    <a:pt x="363950" y="129254"/>
                  </a:cubicBezTo>
                  <a:lnTo>
                    <a:pt x="363950" y="140398"/>
                  </a:lnTo>
                  <a:close/>
                </a:path>
              </a:pathLst>
            </a:custGeom>
            <a:solidFill>
              <a:srgbClr val="2345C6"/>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Poppins Light"/>
                <a:ea typeface="Poppins Light"/>
                <a:cs typeface="Poppins Light"/>
                <a:sym typeface="Poppins Light"/>
              </a:endParaRPr>
            </a:p>
          </p:txBody>
        </p:sp>
        <p:sp>
          <p:nvSpPr>
            <p:cNvPr id="346" name="Google Shape;346;p57"/>
            <p:cNvSpPr/>
            <p:nvPr/>
          </p:nvSpPr>
          <p:spPr>
            <a:xfrm>
              <a:off x="4188419" y="2317908"/>
              <a:ext cx="123825" cy="95250"/>
            </a:xfrm>
            <a:custGeom>
              <a:rect b="b" l="l" r="r" t="t"/>
              <a:pathLst>
                <a:path extrusionOk="0" h="95250" w="123825">
                  <a:moveTo>
                    <a:pt x="107061" y="7144"/>
                  </a:moveTo>
                  <a:lnTo>
                    <a:pt x="18288" y="7144"/>
                  </a:lnTo>
                  <a:cubicBezTo>
                    <a:pt x="12192" y="7144"/>
                    <a:pt x="7144" y="12097"/>
                    <a:pt x="7144" y="18288"/>
                  </a:cubicBezTo>
                  <a:lnTo>
                    <a:pt x="7144" y="84868"/>
                  </a:lnTo>
                  <a:cubicBezTo>
                    <a:pt x="7144" y="90964"/>
                    <a:pt x="12097" y="96012"/>
                    <a:pt x="18288" y="96012"/>
                  </a:cubicBezTo>
                  <a:lnTo>
                    <a:pt x="107061" y="96012"/>
                  </a:lnTo>
                  <a:cubicBezTo>
                    <a:pt x="113157" y="96012"/>
                    <a:pt x="118205" y="91059"/>
                    <a:pt x="118205" y="84868"/>
                  </a:cubicBezTo>
                  <a:lnTo>
                    <a:pt x="118205" y="18288"/>
                  </a:lnTo>
                  <a:cubicBezTo>
                    <a:pt x="118205" y="12097"/>
                    <a:pt x="113252" y="7144"/>
                    <a:pt x="107061" y="7144"/>
                  </a:cubicBezTo>
                  <a:close/>
                  <a:moveTo>
                    <a:pt x="96012" y="73723"/>
                  </a:moveTo>
                  <a:lnTo>
                    <a:pt x="29433" y="73723"/>
                  </a:lnTo>
                  <a:lnTo>
                    <a:pt x="29433" y="29337"/>
                  </a:lnTo>
                  <a:lnTo>
                    <a:pt x="96012" y="29337"/>
                  </a:lnTo>
                  <a:lnTo>
                    <a:pt x="96012" y="73723"/>
                  </a:lnTo>
                  <a:close/>
                </a:path>
              </a:pathLst>
            </a:custGeom>
            <a:solidFill>
              <a:srgbClr val="2345C6"/>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Poppins Light"/>
                <a:ea typeface="Poppins Light"/>
                <a:cs typeface="Poppins Light"/>
                <a:sym typeface="Poppins Light"/>
              </a:endParaRPr>
            </a:p>
          </p:txBody>
        </p:sp>
        <p:sp>
          <p:nvSpPr>
            <p:cNvPr id="347" name="Google Shape;347;p57"/>
            <p:cNvSpPr/>
            <p:nvPr/>
          </p:nvSpPr>
          <p:spPr>
            <a:xfrm>
              <a:off x="4188060" y="2428970"/>
              <a:ext cx="76200" cy="28575"/>
            </a:xfrm>
            <a:custGeom>
              <a:rect b="b" l="l" r="r" t="t"/>
              <a:pathLst>
                <a:path extrusionOk="0" h="28575" w="76200">
                  <a:moveTo>
                    <a:pt x="62653" y="7144"/>
                  </a:moveTo>
                  <a:lnTo>
                    <a:pt x="18552" y="7144"/>
                  </a:lnTo>
                  <a:cubicBezTo>
                    <a:pt x="12838" y="7144"/>
                    <a:pt x="7884" y="11335"/>
                    <a:pt x="7218" y="16954"/>
                  </a:cubicBezTo>
                  <a:cubicBezTo>
                    <a:pt x="6456" y="23622"/>
                    <a:pt x="11694" y="29337"/>
                    <a:pt x="18267" y="29337"/>
                  </a:cubicBezTo>
                  <a:lnTo>
                    <a:pt x="62367" y="29337"/>
                  </a:lnTo>
                  <a:cubicBezTo>
                    <a:pt x="68082" y="29337"/>
                    <a:pt x="73035" y="25146"/>
                    <a:pt x="73702" y="19526"/>
                  </a:cubicBezTo>
                  <a:cubicBezTo>
                    <a:pt x="74464" y="12764"/>
                    <a:pt x="69225" y="7144"/>
                    <a:pt x="62653" y="7144"/>
                  </a:cubicBezTo>
                  <a:close/>
                </a:path>
              </a:pathLst>
            </a:custGeom>
            <a:solidFill>
              <a:srgbClr val="2345C6"/>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Poppins Light"/>
                <a:ea typeface="Poppins Light"/>
                <a:cs typeface="Poppins Light"/>
                <a:sym typeface="Poppins Light"/>
              </a:endParaRPr>
            </a:p>
          </p:txBody>
        </p:sp>
        <p:sp>
          <p:nvSpPr>
            <p:cNvPr id="348" name="Google Shape;348;p57"/>
            <p:cNvSpPr/>
            <p:nvPr/>
          </p:nvSpPr>
          <p:spPr>
            <a:xfrm>
              <a:off x="4367225" y="2406681"/>
              <a:ext cx="123825" cy="28575"/>
            </a:xfrm>
            <a:custGeom>
              <a:rect b="b" l="l" r="r" t="t"/>
              <a:pathLst>
                <a:path extrusionOk="0" h="28575" w="123825">
                  <a:moveTo>
                    <a:pt x="107039" y="7144"/>
                  </a:moveTo>
                  <a:lnTo>
                    <a:pt x="18552" y="7144"/>
                  </a:lnTo>
                  <a:cubicBezTo>
                    <a:pt x="12837" y="7144"/>
                    <a:pt x="7884" y="11335"/>
                    <a:pt x="7218" y="16954"/>
                  </a:cubicBezTo>
                  <a:cubicBezTo>
                    <a:pt x="6455" y="23622"/>
                    <a:pt x="11694" y="29337"/>
                    <a:pt x="18266" y="29337"/>
                  </a:cubicBezTo>
                  <a:lnTo>
                    <a:pt x="106754" y="29337"/>
                  </a:lnTo>
                  <a:cubicBezTo>
                    <a:pt x="112469" y="29337"/>
                    <a:pt x="117422" y="25146"/>
                    <a:pt x="118088" y="19526"/>
                  </a:cubicBezTo>
                  <a:cubicBezTo>
                    <a:pt x="118755" y="12859"/>
                    <a:pt x="113516" y="7144"/>
                    <a:pt x="107039" y="7144"/>
                  </a:cubicBezTo>
                  <a:close/>
                </a:path>
              </a:pathLst>
            </a:custGeom>
            <a:solidFill>
              <a:srgbClr val="2345C6"/>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Poppins Light"/>
                <a:ea typeface="Poppins Light"/>
                <a:cs typeface="Poppins Light"/>
                <a:sym typeface="Poppins Light"/>
              </a:endParaRPr>
            </a:p>
          </p:txBody>
        </p:sp>
        <p:sp>
          <p:nvSpPr>
            <p:cNvPr id="349" name="Google Shape;349;p57"/>
            <p:cNvSpPr/>
            <p:nvPr/>
          </p:nvSpPr>
          <p:spPr>
            <a:xfrm>
              <a:off x="4367130" y="2451163"/>
              <a:ext cx="76200" cy="28575"/>
            </a:xfrm>
            <a:custGeom>
              <a:rect b="b" l="l" r="r" t="t"/>
              <a:pathLst>
                <a:path extrusionOk="0" h="28575" w="76200">
                  <a:moveTo>
                    <a:pt x="62653" y="7144"/>
                  </a:moveTo>
                  <a:lnTo>
                    <a:pt x="18552" y="7144"/>
                  </a:lnTo>
                  <a:cubicBezTo>
                    <a:pt x="12837" y="7144"/>
                    <a:pt x="7884" y="11335"/>
                    <a:pt x="7218" y="16954"/>
                  </a:cubicBezTo>
                  <a:cubicBezTo>
                    <a:pt x="6455" y="23622"/>
                    <a:pt x="11694" y="29337"/>
                    <a:pt x="18267" y="29337"/>
                  </a:cubicBezTo>
                  <a:lnTo>
                    <a:pt x="62367" y="29337"/>
                  </a:lnTo>
                  <a:cubicBezTo>
                    <a:pt x="68082" y="29337"/>
                    <a:pt x="73035" y="25146"/>
                    <a:pt x="73702" y="19526"/>
                  </a:cubicBezTo>
                  <a:cubicBezTo>
                    <a:pt x="74464" y="12763"/>
                    <a:pt x="69225" y="7144"/>
                    <a:pt x="62653" y="7144"/>
                  </a:cubicBezTo>
                  <a:close/>
                </a:path>
              </a:pathLst>
            </a:custGeom>
            <a:solidFill>
              <a:srgbClr val="2345C6"/>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Poppins Light"/>
                <a:ea typeface="Poppins Light"/>
                <a:cs typeface="Poppins Light"/>
                <a:sym typeface="Poppins Light"/>
              </a:endParaRPr>
            </a:p>
          </p:txBody>
        </p:sp>
      </p:grpSp>
      <p:grpSp>
        <p:nvGrpSpPr>
          <p:cNvPr id="350" name="Google Shape;350;p57"/>
          <p:cNvGrpSpPr/>
          <p:nvPr/>
        </p:nvGrpSpPr>
        <p:grpSpPr>
          <a:xfrm>
            <a:off x="5038878" y="3223019"/>
            <a:ext cx="278606" cy="292894"/>
            <a:chOff x="4143556" y="4903660"/>
            <a:chExt cx="371475" cy="390525"/>
          </a:xfrm>
        </p:grpSpPr>
        <p:sp>
          <p:nvSpPr>
            <p:cNvPr id="351" name="Google Shape;351;p57"/>
            <p:cNvSpPr/>
            <p:nvPr/>
          </p:nvSpPr>
          <p:spPr>
            <a:xfrm>
              <a:off x="4143556" y="4903660"/>
              <a:ext cx="371475" cy="390525"/>
            </a:xfrm>
            <a:custGeom>
              <a:rect b="b" l="l" r="r" t="t"/>
              <a:pathLst>
                <a:path extrusionOk="0" h="390525" w="371475">
                  <a:moveTo>
                    <a:pt x="340709" y="123730"/>
                  </a:moveTo>
                  <a:cubicBezTo>
                    <a:pt x="335471" y="58579"/>
                    <a:pt x="280416" y="7144"/>
                    <a:pt x="213455" y="7144"/>
                  </a:cubicBezTo>
                  <a:lnTo>
                    <a:pt x="163639" y="7144"/>
                  </a:lnTo>
                  <a:cubicBezTo>
                    <a:pt x="96488" y="7144"/>
                    <a:pt x="41243" y="58579"/>
                    <a:pt x="36100" y="123825"/>
                  </a:cubicBezTo>
                  <a:cubicBezTo>
                    <a:pt x="19526" y="127635"/>
                    <a:pt x="7144" y="142589"/>
                    <a:pt x="7144" y="160306"/>
                  </a:cubicBezTo>
                  <a:lnTo>
                    <a:pt x="7144" y="221647"/>
                  </a:lnTo>
                  <a:cubicBezTo>
                    <a:pt x="7144" y="239363"/>
                    <a:pt x="19526" y="254222"/>
                    <a:pt x="36195" y="258128"/>
                  </a:cubicBezTo>
                  <a:cubicBezTo>
                    <a:pt x="41148" y="316801"/>
                    <a:pt x="88678" y="363760"/>
                    <a:pt x="148114" y="368237"/>
                  </a:cubicBezTo>
                  <a:cubicBezTo>
                    <a:pt x="152019" y="378714"/>
                    <a:pt x="162116" y="386143"/>
                    <a:pt x="173831" y="386143"/>
                  </a:cubicBezTo>
                  <a:lnTo>
                    <a:pt x="200311" y="386143"/>
                  </a:lnTo>
                  <a:cubicBezTo>
                    <a:pt x="215455" y="386143"/>
                    <a:pt x="227743" y="373856"/>
                    <a:pt x="227743" y="358712"/>
                  </a:cubicBezTo>
                  <a:lnTo>
                    <a:pt x="227743" y="355854"/>
                  </a:lnTo>
                  <a:cubicBezTo>
                    <a:pt x="227743" y="340709"/>
                    <a:pt x="215455" y="328422"/>
                    <a:pt x="200311" y="328422"/>
                  </a:cubicBezTo>
                  <a:lnTo>
                    <a:pt x="174022" y="328422"/>
                  </a:lnTo>
                  <a:cubicBezTo>
                    <a:pt x="162592" y="328422"/>
                    <a:pt x="152781" y="335471"/>
                    <a:pt x="148685" y="345472"/>
                  </a:cubicBezTo>
                  <a:cubicBezTo>
                    <a:pt x="101537" y="341186"/>
                    <a:pt x="63913" y="304133"/>
                    <a:pt x="59150" y="257651"/>
                  </a:cubicBezTo>
                  <a:cubicBezTo>
                    <a:pt x="66580" y="255746"/>
                    <a:pt x="73152" y="251555"/>
                    <a:pt x="78105" y="245840"/>
                  </a:cubicBezTo>
                  <a:cubicBezTo>
                    <a:pt x="98488" y="286131"/>
                    <a:pt x="140494" y="313849"/>
                    <a:pt x="188881" y="313849"/>
                  </a:cubicBezTo>
                  <a:cubicBezTo>
                    <a:pt x="237268" y="313849"/>
                    <a:pt x="279273" y="286131"/>
                    <a:pt x="299656" y="245840"/>
                  </a:cubicBezTo>
                  <a:cubicBezTo>
                    <a:pt x="306514" y="253746"/>
                    <a:pt x="316611" y="258794"/>
                    <a:pt x="327946" y="258794"/>
                  </a:cubicBezTo>
                  <a:lnTo>
                    <a:pt x="332422" y="258794"/>
                  </a:lnTo>
                  <a:cubicBezTo>
                    <a:pt x="353092" y="258794"/>
                    <a:pt x="369856" y="242030"/>
                    <a:pt x="369856" y="221361"/>
                  </a:cubicBezTo>
                  <a:lnTo>
                    <a:pt x="369856" y="160115"/>
                  </a:lnTo>
                  <a:cubicBezTo>
                    <a:pt x="369570" y="142399"/>
                    <a:pt x="357188" y="127540"/>
                    <a:pt x="340709" y="123730"/>
                  </a:cubicBezTo>
                  <a:close/>
                  <a:moveTo>
                    <a:pt x="173546" y="351282"/>
                  </a:moveTo>
                  <a:lnTo>
                    <a:pt x="200120" y="351282"/>
                  </a:lnTo>
                  <a:cubicBezTo>
                    <a:pt x="202978" y="351282"/>
                    <a:pt x="205359" y="353663"/>
                    <a:pt x="205359" y="356521"/>
                  </a:cubicBezTo>
                  <a:lnTo>
                    <a:pt x="205359" y="358712"/>
                  </a:lnTo>
                  <a:cubicBezTo>
                    <a:pt x="205359" y="361569"/>
                    <a:pt x="202978" y="363950"/>
                    <a:pt x="200120" y="363950"/>
                  </a:cubicBezTo>
                  <a:lnTo>
                    <a:pt x="173546" y="363950"/>
                  </a:lnTo>
                  <a:cubicBezTo>
                    <a:pt x="170688" y="363950"/>
                    <a:pt x="168307" y="361569"/>
                    <a:pt x="168307" y="358712"/>
                  </a:cubicBezTo>
                  <a:lnTo>
                    <a:pt x="168307" y="356521"/>
                  </a:lnTo>
                  <a:cubicBezTo>
                    <a:pt x="168307" y="353568"/>
                    <a:pt x="170593" y="351282"/>
                    <a:pt x="173546" y="351282"/>
                  </a:cubicBezTo>
                  <a:close/>
                  <a:moveTo>
                    <a:pt x="163354" y="29337"/>
                  </a:moveTo>
                  <a:lnTo>
                    <a:pt x="213265" y="29337"/>
                  </a:lnTo>
                  <a:cubicBezTo>
                    <a:pt x="268129" y="29337"/>
                    <a:pt x="313372" y="70961"/>
                    <a:pt x="318421" y="124015"/>
                  </a:cubicBezTo>
                  <a:cubicBezTo>
                    <a:pt x="310896" y="125921"/>
                    <a:pt x="304324" y="130207"/>
                    <a:pt x="299466" y="135826"/>
                  </a:cubicBezTo>
                  <a:cubicBezTo>
                    <a:pt x="279083" y="95440"/>
                    <a:pt x="236887" y="67628"/>
                    <a:pt x="188404" y="67628"/>
                  </a:cubicBezTo>
                  <a:cubicBezTo>
                    <a:pt x="139827" y="67628"/>
                    <a:pt x="97727" y="95440"/>
                    <a:pt x="77343" y="135826"/>
                  </a:cubicBezTo>
                  <a:cubicBezTo>
                    <a:pt x="72390" y="130112"/>
                    <a:pt x="65818" y="125921"/>
                    <a:pt x="58388" y="124015"/>
                  </a:cubicBezTo>
                  <a:cubicBezTo>
                    <a:pt x="63246" y="70961"/>
                    <a:pt x="108490" y="29337"/>
                    <a:pt x="163354" y="29337"/>
                  </a:cubicBezTo>
                  <a:close/>
                  <a:moveTo>
                    <a:pt x="48673" y="236601"/>
                  </a:moveTo>
                  <a:lnTo>
                    <a:pt x="44291" y="236601"/>
                  </a:lnTo>
                  <a:cubicBezTo>
                    <a:pt x="35909" y="236601"/>
                    <a:pt x="29051" y="229743"/>
                    <a:pt x="29051" y="221361"/>
                  </a:cubicBezTo>
                  <a:lnTo>
                    <a:pt x="29051" y="160020"/>
                  </a:lnTo>
                  <a:cubicBezTo>
                    <a:pt x="29051" y="151638"/>
                    <a:pt x="35909" y="144780"/>
                    <a:pt x="44291" y="144780"/>
                  </a:cubicBezTo>
                  <a:lnTo>
                    <a:pt x="48673" y="144780"/>
                  </a:lnTo>
                  <a:cubicBezTo>
                    <a:pt x="57055" y="144780"/>
                    <a:pt x="63913" y="151638"/>
                    <a:pt x="63913" y="160020"/>
                  </a:cubicBezTo>
                  <a:lnTo>
                    <a:pt x="63913" y="221361"/>
                  </a:lnTo>
                  <a:cubicBezTo>
                    <a:pt x="63913" y="229743"/>
                    <a:pt x="57150" y="236601"/>
                    <a:pt x="48673" y="236601"/>
                  </a:cubicBezTo>
                  <a:close/>
                  <a:moveTo>
                    <a:pt x="188309" y="291941"/>
                  </a:moveTo>
                  <a:cubicBezTo>
                    <a:pt x="132017" y="291941"/>
                    <a:pt x="86296" y="246602"/>
                    <a:pt x="86296" y="190881"/>
                  </a:cubicBezTo>
                  <a:cubicBezTo>
                    <a:pt x="86296" y="135160"/>
                    <a:pt x="132017" y="89821"/>
                    <a:pt x="188309" y="89821"/>
                  </a:cubicBezTo>
                  <a:cubicBezTo>
                    <a:pt x="244602" y="89821"/>
                    <a:pt x="290322" y="135160"/>
                    <a:pt x="290322" y="190881"/>
                  </a:cubicBezTo>
                  <a:cubicBezTo>
                    <a:pt x="290322" y="246602"/>
                    <a:pt x="244507" y="291941"/>
                    <a:pt x="188309" y="291941"/>
                  </a:cubicBezTo>
                  <a:close/>
                  <a:moveTo>
                    <a:pt x="332137" y="236601"/>
                  </a:moveTo>
                  <a:lnTo>
                    <a:pt x="327755" y="236601"/>
                  </a:lnTo>
                  <a:cubicBezTo>
                    <a:pt x="319373" y="236601"/>
                    <a:pt x="312515" y="229743"/>
                    <a:pt x="312515" y="221361"/>
                  </a:cubicBezTo>
                  <a:lnTo>
                    <a:pt x="312515" y="160020"/>
                  </a:lnTo>
                  <a:cubicBezTo>
                    <a:pt x="312515" y="151638"/>
                    <a:pt x="319373" y="144780"/>
                    <a:pt x="327755" y="144780"/>
                  </a:cubicBezTo>
                  <a:lnTo>
                    <a:pt x="332137" y="144780"/>
                  </a:lnTo>
                  <a:cubicBezTo>
                    <a:pt x="340519" y="144780"/>
                    <a:pt x="347377" y="151638"/>
                    <a:pt x="347377" y="160020"/>
                  </a:cubicBezTo>
                  <a:lnTo>
                    <a:pt x="347377" y="221361"/>
                  </a:lnTo>
                  <a:cubicBezTo>
                    <a:pt x="347377" y="229743"/>
                    <a:pt x="340614" y="236601"/>
                    <a:pt x="332137" y="236601"/>
                  </a:cubicBezTo>
                  <a:close/>
                </a:path>
              </a:pathLst>
            </a:custGeom>
            <a:solidFill>
              <a:srgbClr val="2345C6"/>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Poppins Light"/>
                <a:ea typeface="Poppins Light"/>
                <a:cs typeface="Poppins Light"/>
                <a:sym typeface="Poppins Light"/>
              </a:endParaRPr>
            </a:p>
          </p:txBody>
        </p:sp>
        <p:sp>
          <p:nvSpPr>
            <p:cNvPr id="352" name="Google Shape;352;p57"/>
            <p:cNvSpPr/>
            <p:nvPr/>
          </p:nvSpPr>
          <p:spPr>
            <a:xfrm>
              <a:off x="4275097" y="5041984"/>
              <a:ext cx="28575" cy="38100"/>
            </a:xfrm>
            <a:custGeom>
              <a:rect b="b" l="l" r="r" t="t"/>
              <a:pathLst>
                <a:path extrusionOk="0" h="38100" w="28575">
                  <a:moveTo>
                    <a:pt x="29337" y="28649"/>
                  </a:moveTo>
                  <a:lnTo>
                    <a:pt x="29337" y="18552"/>
                  </a:lnTo>
                  <a:cubicBezTo>
                    <a:pt x="29337" y="12837"/>
                    <a:pt x="25146" y="7884"/>
                    <a:pt x="19526" y="7218"/>
                  </a:cubicBezTo>
                  <a:cubicBezTo>
                    <a:pt x="12859" y="6455"/>
                    <a:pt x="7144" y="11694"/>
                    <a:pt x="7144" y="18267"/>
                  </a:cubicBezTo>
                  <a:lnTo>
                    <a:pt x="7144" y="28935"/>
                  </a:lnTo>
                  <a:cubicBezTo>
                    <a:pt x="7144" y="35507"/>
                    <a:pt x="12859" y="40745"/>
                    <a:pt x="19526" y="39984"/>
                  </a:cubicBezTo>
                  <a:cubicBezTo>
                    <a:pt x="25146" y="39412"/>
                    <a:pt x="29337" y="34364"/>
                    <a:pt x="29337" y="28649"/>
                  </a:cubicBezTo>
                  <a:close/>
                </a:path>
              </a:pathLst>
            </a:custGeom>
            <a:solidFill>
              <a:srgbClr val="2345C6"/>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Poppins Light"/>
                <a:ea typeface="Poppins Light"/>
                <a:cs typeface="Poppins Light"/>
                <a:sym typeface="Poppins Light"/>
              </a:endParaRPr>
            </a:p>
          </p:txBody>
        </p:sp>
        <p:sp>
          <p:nvSpPr>
            <p:cNvPr id="353" name="Google Shape;353;p57"/>
            <p:cNvSpPr/>
            <p:nvPr/>
          </p:nvSpPr>
          <p:spPr>
            <a:xfrm>
              <a:off x="4352059" y="5041984"/>
              <a:ext cx="28575" cy="38100"/>
            </a:xfrm>
            <a:custGeom>
              <a:rect b="b" l="l" r="r" t="t"/>
              <a:pathLst>
                <a:path extrusionOk="0" h="38100" w="28575">
                  <a:moveTo>
                    <a:pt x="7144" y="18552"/>
                  </a:moveTo>
                  <a:lnTo>
                    <a:pt x="7144" y="28649"/>
                  </a:lnTo>
                  <a:cubicBezTo>
                    <a:pt x="7144" y="34364"/>
                    <a:pt x="11335" y="39317"/>
                    <a:pt x="16954" y="39984"/>
                  </a:cubicBezTo>
                  <a:cubicBezTo>
                    <a:pt x="23622" y="40745"/>
                    <a:pt x="29337" y="35507"/>
                    <a:pt x="29337" y="28935"/>
                  </a:cubicBezTo>
                  <a:lnTo>
                    <a:pt x="29337" y="18267"/>
                  </a:lnTo>
                  <a:cubicBezTo>
                    <a:pt x="29337" y="11694"/>
                    <a:pt x="23622" y="6455"/>
                    <a:pt x="16954" y="7218"/>
                  </a:cubicBezTo>
                  <a:cubicBezTo>
                    <a:pt x="11335" y="7884"/>
                    <a:pt x="7144" y="12837"/>
                    <a:pt x="7144" y="18552"/>
                  </a:cubicBezTo>
                  <a:close/>
                </a:path>
              </a:pathLst>
            </a:custGeom>
            <a:solidFill>
              <a:srgbClr val="2345C6"/>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Poppins Light"/>
                <a:ea typeface="Poppins Light"/>
                <a:cs typeface="Poppins Light"/>
                <a:sym typeface="Poppins Light"/>
              </a:endParaRPr>
            </a:p>
          </p:txBody>
        </p:sp>
        <p:sp>
          <p:nvSpPr>
            <p:cNvPr id="354" name="Google Shape;354;p57"/>
            <p:cNvSpPr/>
            <p:nvPr/>
          </p:nvSpPr>
          <p:spPr>
            <a:xfrm>
              <a:off x="4275287" y="5095697"/>
              <a:ext cx="104775" cy="57150"/>
            </a:xfrm>
            <a:custGeom>
              <a:rect b="b" l="l" r="r" t="t"/>
              <a:pathLst>
                <a:path extrusionOk="0" h="57150" w="104775">
                  <a:moveTo>
                    <a:pt x="90678" y="7893"/>
                  </a:moveTo>
                  <a:cubicBezTo>
                    <a:pt x="86392" y="9512"/>
                    <a:pt x="83725" y="13798"/>
                    <a:pt x="83725" y="18371"/>
                  </a:cubicBezTo>
                  <a:cubicBezTo>
                    <a:pt x="83629" y="24657"/>
                    <a:pt x="78486" y="29705"/>
                    <a:pt x="72104" y="29705"/>
                  </a:cubicBezTo>
                  <a:lnTo>
                    <a:pt x="40957" y="29705"/>
                  </a:lnTo>
                  <a:cubicBezTo>
                    <a:pt x="34576" y="29705"/>
                    <a:pt x="29432" y="24657"/>
                    <a:pt x="29337" y="18371"/>
                  </a:cubicBezTo>
                  <a:cubicBezTo>
                    <a:pt x="29337" y="13798"/>
                    <a:pt x="26670" y="9512"/>
                    <a:pt x="22384" y="7893"/>
                  </a:cubicBezTo>
                  <a:cubicBezTo>
                    <a:pt x="14478" y="5036"/>
                    <a:pt x="7144" y="10750"/>
                    <a:pt x="7144" y="18275"/>
                  </a:cubicBezTo>
                  <a:cubicBezTo>
                    <a:pt x="7144" y="36849"/>
                    <a:pt x="22288" y="51898"/>
                    <a:pt x="40957" y="51898"/>
                  </a:cubicBezTo>
                  <a:lnTo>
                    <a:pt x="72104" y="51898"/>
                  </a:lnTo>
                  <a:cubicBezTo>
                    <a:pt x="90773" y="51898"/>
                    <a:pt x="105918" y="36849"/>
                    <a:pt x="105918" y="18275"/>
                  </a:cubicBezTo>
                  <a:cubicBezTo>
                    <a:pt x="105918" y="10846"/>
                    <a:pt x="98584" y="5036"/>
                    <a:pt x="90678" y="7893"/>
                  </a:cubicBezTo>
                  <a:close/>
                </a:path>
              </a:pathLst>
            </a:custGeom>
            <a:solidFill>
              <a:srgbClr val="2345C6"/>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Poppins Light"/>
                <a:ea typeface="Poppins Light"/>
                <a:cs typeface="Poppins Light"/>
                <a:sym typeface="Poppins Light"/>
              </a:endParaRPr>
            </a:p>
          </p:txBody>
        </p:sp>
      </p:gr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58"/>
          <p:cNvSpPr txBox="1"/>
          <p:nvPr/>
        </p:nvSpPr>
        <p:spPr>
          <a:xfrm>
            <a:off x="2193400" y="677875"/>
            <a:ext cx="4383900" cy="915900"/>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lang="ko" sz="5500">
                <a:solidFill>
                  <a:srgbClr val="020E50"/>
                </a:solidFill>
                <a:latin typeface="Poppins SemiBold"/>
                <a:ea typeface="Poppins SemiBold"/>
                <a:cs typeface="Poppins SemiBold"/>
                <a:sym typeface="Poppins SemiBold"/>
              </a:rPr>
              <a:t>Thank You !</a:t>
            </a:r>
            <a:endParaRPr sz="2100"/>
          </a:p>
        </p:txBody>
      </p:sp>
      <p:sp>
        <p:nvSpPr>
          <p:cNvPr id="360" name="Google Shape;360;p58"/>
          <p:cNvSpPr txBox="1"/>
          <p:nvPr/>
        </p:nvSpPr>
        <p:spPr>
          <a:xfrm>
            <a:off x="2525550" y="3292900"/>
            <a:ext cx="4092900" cy="923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ko" sz="2400">
                <a:solidFill>
                  <a:srgbClr val="020E50"/>
                </a:solidFill>
                <a:latin typeface="Poppins SemiBold"/>
                <a:ea typeface="Poppins SemiBold"/>
                <a:cs typeface="Poppins SemiBold"/>
                <a:sym typeface="Poppins SemiBold"/>
              </a:rPr>
              <a:t>Yeswanth Vajja: </a:t>
            </a:r>
            <a:r>
              <a:rPr lang="ko">
                <a:solidFill>
                  <a:srgbClr val="020E50"/>
                </a:solidFill>
                <a:latin typeface="Poppins SemiBold"/>
                <a:ea typeface="Poppins SemiBold"/>
                <a:cs typeface="Poppins SemiBold"/>
                <a:sym typeface="Poppins SemiBold"/>
              </a:rPr>
              <a:t>HM</a:t>
            </a:r>
            <a:r>
              <a:rPr lang="ko">
                <a:solidFill>
                  <a:srgbClr val="020E50"/>
                </a:solidFill>
                <a:latin typeface="Poppins SemiBold"/>
                <a:ea typeface="Poppins SemiBold"/>
                <a:cs typeface="Poppins SemiBold"/>
                <a:sym typeface="Poppins SemiBold"/>
              </a:rPr>
              <a:t>0881</a:t>
            </a:r>
            <a:br>
              <a:rPr lang="ko" sz="2400">
                <a:solidFill>
                  <a:srgbClr val="020E50"/>
                </a:solidFill>
                <a:latin typeface="Poppins SemiBold"/>
                <a:ea typeface="Poppins SemiBold"/>
                <a:cs typeface="Poppins SemiBold"/>
                <a:sym typeface="Poppins SemiBold"/>
              </a:rPr>
            </a:br>
            <a:r>
              <a:rPr lang="ko" sz="2400">
                <a:solidFill>
                  <a:srgbClr val="020E50"/>
                </a:solidFill>
                <a:latin typeface="Poppins SemiBold"/>
                <a:ea typeface="Poppins SemiBold"/>
                <a:cs typeface="Poppins SemiBold"/>
                <a:sym typeface="Poppins SemiBold"/>
              </a:rPr>
              <a:t>Nithish Pandian: </a:t>
            </a:r>
            <a:r>
              <a:rPr lang="ko">
                <a:solidFill>
                  <a:srgbClr val="020E50"/>
                </a:solidFill>
                <a:latin typeface="Poppins SemiBold"/>
                <a:ea typeface="Poppins SemiBold"/>
                <a:cs typeface="Poppins SemiBold"/>
                <a:sym typeface="Poppins SemiBold"/>
              </a:rPr>
              <a:t>HM8955</a:t>
            </a:r>
            <a:endParaRPr>
              <a:solidFill>
                <a:schemeClr val="dk1"/>
              </a:solidFill>
            </a:endParaRPr>
          </a:p>
        </p:txBody>
      </p:sp>
      <p:sp>
        <p:nvSpPr>
          <p:cNvPr id="361" name="Google Shape;361;p58"/>
          <p:cNvSpPr txBox="1"/>
          <p:nvPr/>
        </p:nvSpPr>
        <p:spPr>
          <a:xfrm>
            <a:off x="2885350" y="2072075"/>
            <a:ext cx="3000000" cy="923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ko" sz="2400">
                <a:solidFill>
                  <a:srgbClr val="020E50"/>
                </a:solidFill>
                <a:latin typeface="Poppins SemiBold"/>
                <a:ea typeface="Poppins SemiBold"/>
                <a:cs typeface="Poppins SemiBold"/>
                <a:sym typeface="Poppins SemiBold"/>
              </a:rPr>
              <a:t>Professor</a:t>
            </a:r>
            <a:br>
              <a:rPr lang="ko" sz="2400">
                <a:solidFill>
                  <a:srgbClr val="020E50"/>
                </a:solidFill>
                <a:latin typeface="Poppins SemiBold"/>
                <a:ea typeface="Poppins SemiBold"/>
                <a:cs typeface="Poppins SemiBold"/>
                <a:sym typeface="Poppins SemiBold"/>
              </a:rPr>
            </a:br>
            <a:r>
              <a:rPr lang="ko" sz="2400">
                <a:solidFill>
                  <a:srgbClr val="020E50"/>
                </a:solidFill>
                <a:latin typeface="Poppins SemiBold"/>
                <a:ea typeface="Poppins SemiBold"/>
                <a:cs typeface="Poppins SemiBold"/>
                <a:sym typeface="Poppins SemiBold"/>
              </a:rPr>
              <a:t>Suzan Arslanturk</a:t>
            </a:r>
            <a:endParaRPr>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9"/>
          <p:cNvSpPr txBox="1"/>
          <p:nvPr/>
        </p:nvSpPr>
        <p:spPr>
          <a:xfrm>
            <a:off x="718424" y="832949"/>
            <a:ext cx="3810900" cy="4386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ko" sz="2400">
                <a:solidFill>
                  <a:srgbClr val="020E50"/>
                </a:solidFill>
                <a:latin typeface="Poppins SemiBold"/>
                <a:ea typeface="Poppins SemiBold"/>
                <a:cs typeface="Poppins SemiBold"/>
                <a:sym typeface="Poppins SemiBold"/>
              </a:rPr>
              <a:t>Objective:</a:t>
            </a:r>
            <a:endParaRPr sz="1100"/>
          </a:p>
        </p:txBody>
      </p:sp>
      <p:sp>
        <p:nvSpPr>
          <p:cNvPr id="139" name="Google Shape;139;p29"/>
          <p:cNvSpPr txBox="1"/>
          <p:nvPr/>
        </p:nvSpPr>
        <p:spPr>
          <a:xfrm>
            <a:off x="718418" y="1486645"/>
            <a:ext cx="3570000" cy="3117000"/>
          </a:xfrm>
          <a:prstGeom prst="rect">
            <a:avLst/>
          </a:prstGeom>
          <a:noFill/>
          <a:ln>
            <a:noFill/>
          </a:ln>
        </p:spPr>
        <p:txBody>
          <a:bodyPr anchorCtr="0" anchor="t" bIns="34275" lIns="68575" spcFirstLastPara="1" rIns="68575" wrap="square" tIns="34275">
            <a:spAutoFit/>
          </a:bodyPr>
          <a:lstStyle/>
          <a:p>
            <a:pPr indent="-133350" lvl="0" marL="127000" marR="0" rtl="0" algn="l">
              <a:spcBef>
                <a:spcPts val="0"/>
              </a:spcBef>
              <a:spcAft>
                <a:spcPts val="0"/>
              </a:spcAft>
              <a:buClr>
                <a:srgbClr val="020E50"/>
              </a:buClr>
              <a:buSzPts val="1100"/>
              <a:buFont typeface="Noto Sans Symbols"/>
              <a:buChar char="▪"/>
            </a:pPr>
            <a:r>
              <a:rPr lang="ko" sz="1100">
                <a:solidFill>
                  <a:srgbClr val="020E50"/>
                </a:solidFill>
                <a:latin typeface="Poppins Light"/>
                <a:ea typeface="Poppins Light"/>
                <a:cs typeface="Poppins Light"/>
                <a:sym typeface="Poppins Light"/>
              </a:rPr>
              <a:t>This project proposes identifying, </a:t>
            </a:r>
            <a:r>
              <a:rPr lang="ko" sz="1100">
                <a:solidFill>
                  <a:srgbClr val="020E50"/>
                </a:solidFill>
                <a:latin typeface="Poppins Light"/>
                <a:ea typeface="Poppins Light"/>
                <a:cs typeface="Poppins Light"/>
                <a:sym typeface="Poppins Light"/>
              </a:rPr>
              <a:t>monitoring, and removing fraudulent or false reviews on product on online retail platforms utilizing advanced opinion mining techniques and machine learning algorithms.</a:t>
            </a:r>
            <a:endParaRPr sz="1100">
              <a:solidFill>
                <a:srgbClr val="020E50"/>
              </a:solidFill>
              <a:latin typeface="Poppins Light"/>
              <a:ea typeface="Poppins Light"/>
              <a:cs typeface="Poppins Light"/>
              <a:sym typeface="Poppins Light"/>
            </a:endParaRPr>
          </a:p>
          <a:p>
            <a:pPr indent="-133350" lvl="0" marL="127000" marR="0" rtl="0" algn="l">
              <a:spcBef>
                <a:spcPts val="0"/>
              </a:spcBef>
              <a:spcAft>
                <a:spcPts val="0"/>
              </a:spcAft>
              <a:buClr>
                <a:srgbClr val="020E50"/>
              </a:buClr>
              <a:buSzPts val="1100"/>
              <a:buFont typeface="Noto Sans Symbols"/>
              <a:buChar char="▪"/>
            </a:pPr>
            <a:r>
              <a:rPr lang="ko" sz="1100">
                <a:solidFill>
                  <a:srgbClr val="020E50"/>
                </a:solidFill>
                <a:latin typeface="Poppins Light"/>
                <a:ea typeface="Poppins Light"/>
                <a:cs typeface="Poppins Light"/>
                <a:sym typeface="Poppins Light"/>
              </a:rPr>
              <a:t>The project also recommends classifying reviews as real or fake based on the wording used in the reviews, the product ratings, and so on.</a:t>
            </a:r>
            <a:endParaRPr sz="1100">
              <a:solidFill>
                <a:srgbClr val="020E50"/>
              </a:solidFill>
              <a:latin typeface="Poppins Light"/>
              <a:ea typeface="Poppins Light"/>
              <a:cs typeface="Poppins Light"/>
              <a:sym typeface="Poppins Light"/>
            </a:endParaRPr>
          </a:p>
          <a:p>
            <a:pPr indent="-133350" lvl="0" marL="127000" marR="0" rtl="0" algn="l">
              <a:spcBef>
                <a:spcPts val="0"/>
              </a:spcBef>
              <a:spcAft>
                <a:spcPts val="0"/>
              </a:spcAft>
              <a:buClr>
                <a:srgbClr val="020E50"/>
              </a:buClr>
              <a:buSzPts val="1100"/>
              <a:buFont typeface="Poppins Light"/>
              <a:buChar char="▪"/>
            </a:pPr>
            <a:r>
              <a:rPr lang="ko" sz="1100">
                <a:solidFill>
                  <a:srgbClr val="020E50"/>
                </a:solidFill>
                <a:latin typeface="Poppins Light"/>
                <a:ea typeface="Poppins Light"/>
                <a:cs typeface="Poppins Light"/>
                <a:sym typeface="Poppins Light"/>
              </a:rPr>
              <a:t>To implement many algorithms for better spam detection, such as IP address, account used, Negative Word Dictionary with Sentiment analysis.</a:t>
            </a:r>
            <a:endParaRPr sz="1100">
              <a:solidFill>
                <a:srgbClr val="020E50"/>
              </a:solidFill>
              <a:latin typeface="Poppins Light"/>
              <a:ea typeface="Poppins Light"/>
              <a:cs typeface="Poppins Light"/>
              <a:sym typeface="Poppins Light"/>
            </a:endParaRPr>
          </a:p>
          <a:p>
            <a:pPr indent="-133350" lvl="0" marL="127000" marR="0" rtl="0" algn="l">
              <a:spcBef>
                <a:spcPts val="0"/>
              </a:spcBef>
              <a:spcAft>
                <a:spcPts val="0"/>
              </a:spcAft>
              <a:buClr>
                <a:srgbClr val="020E50"/>
              </a:buClr>
              <a:buSzPts val="1100"/>
              <a:buFont typeface="Poppins Light"/>
              <a:buChar char="▪"/>
            </a:pPr>
            <a:r>
              <a:rPr lang="ko" sz="1100">
                <a:solidFill>
                  <a:srgbClr val="020E50"/>
                </a:solidFill>
                <a:latin typeface="Poppins Light"/>
                <a:ea typeface="Poppins Light"/>
                <a:cs typeface="Poppins Light"/>
                <a:sym typeface="Poppins Light"/>
              </a:rPr>
              <a:t> </a:t>
            </a:r>
            <a:r>
              <a:rPr lang="ko" sz="1100">
                <a:solidFill>
                  <a:srgbClr val="020E50"/>
                </a:solidFill>
                <a:latin typeface="Poppins Light"/>
                <a:ea typeface="Poppins Light"/>
                <a:cs typeface="Poppins Light"/>
                <a:sym typeface="Poppins Light"/>
              </a:rPr>
              <a:t>This method attempts to improve the validity and trustworthiness of customer reviews, allowing consumers to make more informed purchase decisions and preserving trust in the e-commerce industry.</a:t>
            </a:r>
            <a:endParaRPr sz="1100">
              <a:solidFill>
                <a:srgbClr val="020E50"/>
              </a:solidFill>
              <a:latin typeface="Poppins Light"/>
              <a:ea typeface="Poppins Light"/>
              <a:cs typeface="Poppins Light"/>
              <a:sym typeface="Poppins Light"/>
            </a:endParaRPr>
          </a:p>
        </p:txBody>
      </p:sp>
      <p:pic>
        <p:nvPicPr>
          <p:cNvPr id="140" name="Google Shape;140;p29"/>
          <p:cNvPicPr preferRelativeResize="0"/>
          <p:nvPr>
            <p:ph idx="2" type="pic"/>
          </p:nvPr>
        </p:nvPicPr>
        <p:blipFill rotWithShape="1">
          <a:blip r:embed="rId3">
            <a:alphaModFix/>
          </a:blip>
          <a:srcRect b="0" l="258" r="258" t="0"/>
          <a:stretch/>
        </p:blipFill>
        <p:spPr>
          <a:xfrm>
            <a:off x="5324125" y="786900"/>
            <a:ext cx="3352800" cy="2823300"/>
          </a:xfrm>
          <a:prstGeom prst="roundRect">
            <a:avLst>
              <a:gd fmla="val 8416" name="adj"/>
            </a:avLst>
          </a:prstGeom>
          <a:solidFill>
            <a:srgbClr val="F2F2F2"/>
          </a:solidFill>
          <a:ln>
            <a:noFill/>
          </a:ln>
          <a:effectLst>
            <a:reflection blurRad="0" dir="5400000" dist="38100" endA="0" endPos="30000" fadeDir="5400012" kx="0" rotWithShape="0" algn="bl" stPos="0" sy="-100000" ky="0"/>
          </a:effectLst>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30"/>
          <p:cNvSpPr txBox="1"/>
          <p:nvPr/>
        </p:nvSpPr>
        <p:spPr>
          <a:xfrm>
            <a:off x="761099" y="312074"/>
            <a:ext cx="3810900" cy="4386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ko" sz="2400">
                <a:solidFill>
                  <a:srgbClr val="020E50"/>
                </a:solidFill>
                <a:latin typeface="Poppins SemiBold"/>
                <a:ea typeface="Poppins SemiBold"/>
                <a:cs typeface="Poppins SemiBold"/>
                <a:sym typeface="Poppins SemiBold"/>
              </a:rPr>
              <a:t>Literature Review:</a:t>
            </a:r>
            <a:endParaRPr sz="1100"/>
          </a:p>
        </p:txBody>
      </p:sp>
      <p:graphicFrame>
        <p:nvGraphicFramePr>
          <p:cNvPr id="146" name="Google Shape;146;p30"/>
          <p:cNvGraphicFramePr/>
          <p:nvPr/>
        </p:nvGraphicFramePr>
        <p:xfrm>
          <a:off x="793838" y="750675"/>
          <a:ext cx="3000000" cy="3000000"/>
        </p:xfrm>
        <a:graphic>
          <a:graphicData uri="http://schemas.openxmlformats.org/drawingml/2006/table">
            <a:tbl>
              <a:tblPr>
                <a:noFill/>
                <a:tableStyleId>{E7FCFEA8-49E3-44FA-86A3-52697AC68532}</a:tableStyleId>
              </a:tblPr>
              <a:tblGrid>
                <a:gridCol w="1447800"/>
                <a:gridCol w="1447800"/>
                <a:gridCol w="2605275"/>
                <a:gridCol w="2055450"/>
              </a:tblGrid>
              <a:tr h="396200">
                <a:tc>
                  <a:txBody>
                    <a:bodyPr/>
                    <a:lstStyle/>
                    <a:p>
                      <a:pPr indent="0" lvl="0" marL="0" rtl="0" algn="l">
                        <a:spcBef>
                          <a:spcPts val="0"/>
                        </a:spcBef>
                        <a:spcAft>
                          <a:spcPts val="0"/>
                        </a:spcAft>
                        <a:buNone/>
                      </a:pPr>
                      <a:r>
                        <a:rPr lang="ko" sz="1100"/>
                        <a:t>Title</a:t>
                      </a:r>
                      <a:endParaRPr sz="1100"/>
                    </a:p>
                  </a:txBody>
                  <a:tcPr marT="91425" marB="91425" marR="91425" marL="91425"/>
                </a:tc>
                <a:tc>
                  <a:txBody>
                    <a:bodyPr/>
                    <a:lstStyle/>
                    <a:p>
                      <a:pPr indent="0" lvl="0" marL="0" rtl="0" algn="l">
                        <a:spcBef>
                          <a:spcPts val="0"/>
                        </a:spcBef>
                        <a:spcAft>
                          <a:spcPts val="0"/>
                        </a:spcAft>
                        <a:buNone/>
                      </a:pPr>
                      <a:r>
                        <a:rPr lang="ko" sz="1100"/>
                        <a:t>Authors</a:t>
                      </a:r>
                      <a:endParaRPr sz="1100"/>
                    </a:p>
                  </a:txBody>
                  <a:tcPr marT="91425" marB="91425" marR="91425" marL="91425"/>
                </a:tc>
                <a:tc>
                  <a:txBody>
                    <a:bodyPr/>
                    <a:lstStyle/>
                    <a:p>
                      <a:pPr indent="0" lvl="0" marL="0" rtl="0" algn="l">
                        <a:spcBef>
                          <a:spcPts val="0"/>
                        </a:spcBef>
                        <a:spcAft>
                          <a:spcPts val="0"/>
                        </a:spcAft>
                        <a:buNone/>
                      </a:pPr>
                      <a:r>
                        <a:rPr lang="ko" sz="1100"/>
                        <a:t>Techniques</a:t>
                      </a:r>
                      <a:endParaRPr sz="1100"/>
                    </a:p>
                  </a:txBody>
                  <a:tcPr marT="91425" marB="91425" marR="91425" marL="91425"/>
                </a:tc>
                <a:tc>
                  <a:txBody>
                    <a:bodyPr/>
                    <a:lstStyle/>
                    <a:p>
                      <a:pPr indent="0" lvl="0" marL="0" rtl="0" algn="l">
                        <a:spcBef>
                          <a:spcPts val="0"/>
                        </a:spcBef>
                        <a:spcAft>
                          <a:spcPts val="0"/>
                        </a:spcAft>
                        <a:buNone/>
                      </a:pPr>
                      <a:r>
                        <a:rPr lang="ko" sz="1100"/>
                        <a:t>Limitations</a:t>
                      </a:r>
                      <a:endParaRPr sz="1100"/>
                    </a:p>
                  </a:txBody>
                  <a:tcPr marT="91425" marB="91425" marR="91425" marL="91425"/>
                </a:tc>
              </a:tr>
              <a:tr h="846125">
                <a:tc>
                  <a:txBody>
                    <a:bodyPr/>
                    <a:lstStyle/>
                    <a:p>
                      <a:pPr indent="0" lvl="0" marL="0" rtl="0" algn="l">
                        <a:spcBef>
                          <a:spcPts val="0"/>
                        </a:spcBef>
                        <a:spcAft>
                          <a:spcPts val="0"/>
                        </a:spcAft>
                        <a:buNone/>
                      </a:pPr>
                      <a:r>
                        <a:rPr lang="ko" sz="1100"/>
                        <a:t>Fake Product Review Monitoring System</a:t>
                      </a:r>
                      <a:endParaRPr sz="1100"/>
                    </a:p>
                  </a:txBody>
                  <a:tcPr marT="91425" marB="0" marR="91425" marL="91425"/>
                </a:tc>
                <a:tc>
                  <a:txBody>
                    <a:bodyPr/>
                    <a:lstStyle/>
                    <a:p>
                      <a:pPr indent="0" lvl="0" marL="0" rtl="0" algn="l">
                        <a:spcBef>
                          <a:spcPts val="0"/>
                        </a:spcBef>
                        <a:spcAft>
                          <a:spcPts val="0"/>
                        </a:spcAft>
                        <a:buNone/>
                      </a:pPr>
                      <a:r>
                        <a:rPr lang="ko" sz="1100"/>
                        <a:t>Prof. K. B. Sadafale, Bhavana Narayan, Yash Patil, Vaishnavi Yelure</a:t>
                      </a:r>
                      <a:endParaRPr sz="1100"/>
                    </a:p>
                  </a:txBody>
                  <a:tcPr marT="91425" marB="0" marR="91425" marL="91425"/>
                </a:tc>
                <a:tc>
                  <a:txBody>
                    <a:bodyPr/>
                    <a:lstStyle/>
                    <a:p>
                      <a:pPr indent="0" lvl="0" marL="0" rtl="0" algn="l">
                        <a:spcBef>
                          <a:spcPts val="0"/>
                        </a:spcBef>
                        <a:spcAft>
                          <a:spcPts val="0"/>
                        </a:spcAft>
                        <a:buNone/>
                      </a:pPr>
                      <a:r>
                        <a:rPr lang="ko" sz="1100"/>
                        <a:t>NLP and sentiment analysis are utilized in a methodology to assess the legitimacy of reviews, distinguishing between genuine feedback and spam.</a:t>
                      </a:r>
                      <a:endParaRPr sz="1100"/>
                    </a:p>
                  </a:txBody>
                  <a:tcPr marT="91425" marB="0" marR="91425" marL="91425"/>
                </a:tc>
                <a:tc>
                  <a:txBody>
                    <a:bodyPr/>
                    <a:lstStyle/>
                    <a:p>
                      <a:pPr indent="0" lvl="0" marL="0" rtl="0" algn="l">
                        <a:spcBef>
                          <a:spcPts val="0"/>
                        </a:spcBef>
                        <a:spcAft>
                          <a:spcPts val="0"/>
                        </a:spcAft>
                        <a:buNone/>
                      </a:pPr>
                      <a:r>
                        <a:rPr lang="ko" sz="1100"/>
                        <a:t>Difficulty handling client feedback owing to the enormous volume of reviews.</a:t>
                      </a:r>
                      <a:endParaRPr sz="1100"/>
                    </a:p>
                  </a:txBody>
                  <a:tcPr marT="91425" marB="0" marR="91425" marL="91425"/>
                </a:tc>
              </a:tr>
              <a:tr h="396200">
                <a:tc>
                  <a:txBody>
                    <a:bodyPr/>
                    <a:lstStyle/>
                    <a:p>
                      <a:pPr indent="0" lvl="0" marL="0" rtl="0" algn="l">
                        <a:spcBef>
                          <a:spcPts val="0"/>
                        </a:spcBef>
                        <a:spcAft>
                          <a:spcPts val="0"/>
                        </a:spcAft>
                        <a:buNone/>
                      </a:pPr>
                      <a:r>
                        <a:rPr lang="ko" sz="1100"/>
                        <a:t>Fake Product Review Monitoring and Removal for Genuine Product Reviews</a:t>
                      </a:r>
                      <a:endParaRPr sz="1100"/>
                    </a:p>
                  </a:txBody>
                  <a:tcPr marT="91425" marB="91425" marR="91425" marL="91425"/>
                </a:tc>
                <a:tc>
                  <a:txBody>
                    <a:bodyPr/>
                    <a:lstStyle/>
                    <a:p>
                      <a:pPr indent="0" lvl="0" marL="0" rtl="0" algn="l">
                        <a:spcBef>
                          <a:spcPts val="0"/>
                        </a:spcBef>
                        <a:spcAft>
                          <a:spcPts val="0"/>
                        </a:spcAft>
                        <a:buNone/>
                      </a:pPr>
                      <a:r>
                        <a:rPr lang="ko" sz="1100"/>
                        <a:t>Mayuri Patil, Snehal Nikumbh, Aparna Parigond, and Prof. Madhavi Patil</a:t>
                      </a:r>
                      <a:endParaRPr sz="1100"/>
                    </a:p>
                  </a:txBody>
                  <a:tcPr marT="91425" marB="91425" marR="91425" marL="91425"/>
                </a:tc>
                <a:tc>
                  <a:txBody>
                    <a:bodyPr/>
                    <a:lstStyle/>
                    <a:p>
                      <a:pPr indent="0" lvl="0" marL="0" rtl="0" algn="l">
                        <a:spcBef>
                          <a:spcPts val="0"/>
                        </a:spcBef>
                        <a:spcAft>
                          <a:spcPts val="0"/>
                        </a:spcAft>
                        <a:buNone/>
                      </a:pPr>
                      <a:r>
                        <a:rPr lang="ko" sz="1100"/>
                        <a:t>NLP algorithms are utilized to analyze product feedback, identifying and classifying reviews based on common terms, ensuring grammatical accuracy and purchase verification to prevent misleading buyers.</a:t>
                      </a:r>
                      <a:endParaRPr sz="1100"/>
                    </a:p>
                  </a:txBody>
                  <a:tcPr marT="91425" marB="91425" marR="91425" marL="91425"/>
                </a:tc>
                <a:tc>
                  <a:txBody>
                    <a:bodyPr/>
                    <a:lstStyle/>
                    <a:p>
                      <a:pPr indent="0" lvl="0" marL="0" rtl="0" algn="l">
                        <a:spcBef>
                          <a:spcPts val="0"/>
                        </a:spcBef>
                        <a:spcAft>
                          <a:spcPts val="0"/>
                        </a:spcAft>
                        <a:buNone/>
                      </a:pPr>
                      <a:r>
                        <a:rPr lang="ko" sz="1100"/>
                        <a:t>Indirect language in systems can lead to inaccurate classifications, causing issues with understanding sarcasm and recognizing false reviews, potentially causing false positives and harming honest reviewers.</a:t>
                      </a:r>
                      <a:endParaRPr sz="1100"/>
                    </a:p>
                  </a:txBody>
                  <a:tcPr marT="91425" marB="91425" marR="91425" marL="91425"/>
                </a:tc>
              </a:tr>
              <a:tr h="396200">
                <a:tc>
                  <a:txBody>
                    <a:bodyPr/>
                    <a:lstStyle/>
                    <a:p>
                      <a:pPr indent="0" lvl="0" marL="0" rtl="0" algn="l">
                        <a:spcBef>
                          <a:spcPts val="0"/>
                        </a:spcBef>
                        <a:spcAft>
                          <a:spcPts val="0"/>
                        </a:spcAft>
                        <a:buNone/>
                      </a:pPr>
                      <a:r>
                        <a:rPr lang="ko" sz="1100"/>
                        <a:t>What Yelp Fake Review Filter Might Be Doing?</a:t>
                      </a:r>
                      <a:endParaRPr sz="1100"/>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ko" sz="1100"/>
                        <a:t>Arjun Mukherjee, Vivek Venkataraman, Bing Liu, Natalie Glance</a:t>
                      </a:r>
                      <a:endParaRPr sz="1100"/>
                    </a:p>
                    <a:p>
                      <a:pPr indent="0" lvl="0" marL="0" rtl="0" algn="l">
                        <a:spcBef>
                          <a:spcPts val="0"/>
                        </a:spcBef>
                        <a:spcAft>
                          <a:spcPts val="0"/>
                        </a:spcAft>
                        <a:buClr>
                          <a:schemeClr val="dk1"/>
                        </a:buClr>
                        <a:buSzPts val="1100"/>
                        <a:buFont typeface="Arial"/>
                        <a:buNone/>
                      </a:pPr>
                      <a:r>
                        <a:t/>
                      </a:r>
                      <a:endParaRPr sz="1100"/>
                    </a:p>
                    <a:p>
                      <a:pPr indent="0" lvl="0" marL="0" rtl="0" algn="l">
                        <a:spcBef>
                          <a:spcPts val="0"/>
                        </a:spcBef>
                        <a:spcAft>
                          <a:spcPts val="0"/>
                        </a:spcAft>
                        <a:buNone/>
                      </a:pPr>
                      <a:r>
                        <a:t/>
                      </a:r>
                      <a:endParaRPr sz="1100"/>
                    </a:p>
                  </a:txBody>
                  <a:tcPr marT="91425" marB="91425" marR="91425" marL="91425"/>
                </a:tc>
                <a:tc>
                  <a:txBody>
                    <a:bodyPr/>
                    <a:lstStyle/>
                    <a:p>
                      <a:pPr indent="0" lvl="0" marL="0" rtl="0" algn="l">
                        <a:spcBef>
                          <a:spcPts val="0"/>
                        </a:spcBef>
                        <a:spcAft>
                          <a:spcPts val="0"/>
                        </a:spcAft>
                        <a:buNone/>
                      </a:pPr>
                      <a:r>
                        <a:rPr lang="ko" sz="1100"/>
                        <a:t>Yelp's analysis of reviews employs a supervised machine learning technique to identify false opinion spam, examining language and behavioral characteristics, reviewer patterns, and theoretic analysis to distinguish between crowdsourced and commercial phony reviews.</a:t>
                      </a:r>
                      <a:endParaRPr sz="1100"/>
                    </a:p>
                  </a:txBody>
                  <a:tcPr marT="91425" marB="90000" marR="91425" marL="91425"/>
                </a:tc>
                <a:tc>
                  <a:txBody>
                    <a:bodyPr/>
                    <a:lstStyle/>
                    <a:p>
                      <a:pPr indent="0" lvl="0" marL="0" rtl="0" algn="l">
                        <a:spcBef>
                          <a:spcPts val="0"/>
                        </a:spcBef>
                        <a:spcAft>
                          <a:spcPts val="0"/>
                        </a:spcAft>
                        <a:buNone/>
                      </a:pPr>
                      <a:r>
                        <a:rPr lang="ko" sz="1100"/>
                        <a:t>D</a:t>
                      </a:r>
                      <a:r>
                        <a:rPr lang="ko" sz="1100"/>
                        <a:t>ifficulties in review detection include capturing complex behaviors and demonstrating intention, while Yelp's filtering may not always accurately reflect cultural and environmental factors influencing review authoring.</a:t>
                      </a:r>
                      <a:endParaRPr sz="1100"/>
                    </a:p>
                  </a:txBody>
                  <a:tcPr marT="91425" marB="91425" marR="91425" marL="91425"/>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31"/>
          <p:cNvSpPr txBox="1"/>
          <p:nvPr/>
        </p:nvSpPr>
        <p:spPr>
          <a:xfrm>
            <a:off x="872749" y="312074"/>
            <a:ext cx="3810900" cy="4386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ko" sz="2400">
                <a:solidFill>
                  <a:srgbClr val="020E50"/>
                </a:solidFill>
                <a:latin typeface="Poppins SemiBold"/>
                <a:ea typeface="Poppins SemiBold"/>
                <a:cs typeface="Poppins SemiBold"/>
                <a:sym typeface="Poppins SemiBold"/>
              </a:rPr>
              <a:t>Contd..</a:t>
            </a:r>
            <a:endParaRPr sz="1100"/>
          </a:p>
        </p:txBody>
      </p:sp>
      <p:graphicFrame>
        <p:nvGraphicFramePr>
          <p:cNvPr id="152" name="Google Shape;152;p31"/>
          <p:cNvGraphicFramePr/>
          <p:nvPr/>
        </p:nvGraphicFramePr>
        <p:xfrm>
          <a:off x="872750" y="750675"/>
          <a:ext cx="3000000" cy="3000000"/>
        </p:xfrm>
        <a:graphic>
          <a:graphicData uri="http://schemas.openxmlformats.org/drawingml/2006/table">
            <a:tbl>
              <a:tblPr>
                <a:noFill/>
                <a:tableStyleId>{E7FCFEA8-49E3-44FA-86A3-52697AC68532}</a:tableStyleId>
              </a:tblPr>
              <a:tblGrid>
                <a:gridCol w="1447800"/>
                <a:gridCol w="1447800"/>
                <a:gridCol w="2718400"/>
                <a:gridCol w="2307750"/>
              </a:tblGrid>
              <a:tr h="211275">
                <a:tc>
                  <a:txBody>
                    <a:bodyPr/>
                    <a:lstStyle/>
                    <a:p>
                      <a:pPr indent="0" lvl="0" marL="0" rtl="0" algn="l">
                        <a:spcBef>
                          <a:spcPts val="0"/>
                        </a:spcBef>
                        <a:spcAft>
                          <a:spcPts val="0"/>
                        </a:spcAft>
                        <a:buNone/>
                      </a:pPr>
                      <a:r>
                        <a:rPr lang="ko" sz="1100"/>
                        <a:t>Title</a:t>
                      </a:r>
                      <a:endParaRPr sz="1100"/>
                    </a:p>
                  </a:txBody>
                  <a:tcPr marT="91425" marB="91425" marR="91425" marL="91425"/>
                </a:tc>
                <a:tc>
                  <a:txBody>
                    <a:bodyPr/>
                    <a:lstStyle/>
                    <a:p>
                      <a:pPr indent="0" lvl="0" marL="0" rtl="0" algn="l">
                        <a:spcBef>
                          <a:spcPts val="0"/>
                        </a:spcBef>
                        <a:spcAft>
                          <a:spcPts val="0"/>
                        </a:spcAft>
                        <a:buNone/>
                      </a:pPr>
                      <a:r>
                        <a:rPr lang="ko" sz="1100"/>
                        <a:t>Authors</a:t>
                      </a:r>
                      <a:endParaRPr sz="1100"/>
                    </a:p>
                  </a:txBody>
                  <a:tcPr marT="91425" marB="91425" marR="91425" marL="91425"/>
                </a:tc>
                <a:tc>
                  <a:txBody>
                    <a:bodyPr/>
                    <a:lstStyle/>
                    <a:p>
                      <a:pPr indent="0" lvl="0" marL="0" rtl="0" algn="l">
                        <a:spcBef>
                          <a:spcPts val="0"/>
                        </a:spcBef>
                        <a:spcAft>
                          <a:spcPts val="0"/>
                        </a:spcAft>
                        <a:buNone/>
                      </a:pPr>
                      <a:r>
                        <a:rPr lang="ko" sz="1100"/>
                        <a:t>Techniques</a:t>
                      </a:r>
                      <a:endParaRPr sz="1100"/>
                    </a:p>
                  </a:txBody>
                  <a:tcPr marT="91425" marB="91425" marR="91425" marL="91425"/>
                </a:tc>
                <a:tc>
                  <a:txBody>
                    <a:bodyPr/>
                    <a:lstStyle/>
                    <a:p>
                      <a:pPr indent="0" lvl="0" marL="0" rtl="0" algn="l">
                        <a:spcBef>
                          <a:spcPts val="0"/>
                        </a:spcBef>
                        <a:spcAft>
                          <a:spcPts val="0"/>
                        </a:spcAft>
                        <a:buNone/>
                      </a:pPr>
                      <a:r>
                        <a:rPr lang="ko" sz="1100"/>
                        <a:t>Limitations</a:t>
                      </a:r>
                      <a:endParaRPr sz="1100"/>
                    </a:p>
                  </a:txBody>
                  <a:tcPr marT="91425" marB="91425" marR="91425" marL="91425"/>
                </a:tc>
              </a:tr>
              <a:tr h="846125">
                <a:tc>
                  <a:txBody>
                    <a:bodyPr/>
                    <a:lstStyle/>
                    <a:p>
                      <a:pPr indent="0" lvl="0" marL="0" rtl="0" algn="l">
                        <a:spcBef>
                          <a:spcPts val="0"/>
                        </a:spcBef>
                        <a:spcAft>
                          <a:spcPts val="0"/>
                        </a:spcAft>
                        <a:buNone/>
                      </a:pPr>
                      <a:r>
                        <a:rPr lang="ko" sz="1100"/>
                        <a:t>Exploiting Burstiness in Reviews for Review Spammer Detection</a:t>
                      </a:r>
                      <a:endParaRPr sz="1100"/>
                    </a:p>
                  </a:txBody>
                  <a:tcPr marT="91425" marB="0" marR="91425" marL="91425"/>
                </a:tc>
                <a:tc>
                  <a:txBody>
                    <a:bodyPr/>
                    <a:lstStyle/>
                    <a:p>
                      <a:pPr indent="0" lvl="0" marL="0" rtl="0" algn="l">
                        <a:spcBef>
                          <a:spcPts val="0"/>
                        </a:spcBef>
                        <a:spcAft>
                          <a:spcPts val="0"/>
                        </a:spcAft>
                        <a:buNone/>
                      </a:pPr>
                      <a:r>
                        <a:rPr lang="ko" sz="1100"/>
                        <a:t>Geli Fei, Arjun Mukherjee, Bing Liu, Meichun Hsu, Malu Castellanos, Riddhiman Ghosh</a:t>
                      </a:r>
                      <a:endParaRPr sz="1100"/>
                    </a:p>
                  </a:txBody>
                  <a:tcPr marT="91425" marB="0" marR="91425" marL="91425"/>
                </a:tc>
                <a:tc>
                  <a:txBody>
                    <a:bodyPr/>
                    <a:lstStyle/>
                    <a:p>
                      <a:pPr indent="0" lvl="0" marL="0" rtl="0" algn="l">
                        <a:spcBef>
                          <a:spcPts val="0"/>
                        </a:spcBef>
                        <a:spcAft>
                          <a:spcPts val="0"/>
                        </a:spcAft>
                        <a:buNone/>
                      </a:pPr>
                      <a:r>
                        <a:rPr lang="ko" sz="1100"/>
                        <a:t>The article discusses detecting review spammers using burstiness of reviews, techniques such as Markov Random Field (MRF), and the Loopy Belief Propagation (LBP) method that identifies sudden rise in product popularity, making it easier to detect spammers.</a:t>
                      </a:r>
                      <a:endParaRPr sz="1100"/>
                    </a:p>
                  </a:txBody>
                  <a:tcPr marT="91425" marB="0" marR="91425" marL="91425"/>
                </a:tc>
                <a:tc>
                  <a:txBody>
                    <a:bodyPr/>
                    <a:lstStyle/>
                    <a:p>
                      <a:pPr indent="0" lvl="0" marL="0" rtl="0" algn="l">
                        <a:spcBef>
                          <a:spcPts val="0"/>
                        </a:spcBef>
                        <a:spcAft>
                          <a:spcPts val="0"/>
                        </a:spcAft>
                        <a:buNone/>
                      </a:pPr>
                      <a:r>
                        <a:rPr lang="ko" sz="1100"/>
                        <a:t>Review bursts may overlook sophisticated spammers, while human evaluations depend on subjective judgment, chosen attributes, potentially ineffective against legitimate spammers replicating review trends.</a:t>
                      </a:r>
                      <a:endParaRPr sz="1100"/>
                    </a:p>
                  </a:txBody>
                  <a:tcPr marT="91425" marB="0" marR="91425" marL="91425"/>
                </a:tc>
              </a:tr>
              <a:tr h="1156225">
                <a:tc>
                  <a:txBody>
                    <a:bodyPr/>
                    <a:lstStyle/>
                    <a:p>
                      <a:pPr indent="0" lvl="0" marL="0" rtl="0" algn="l">
                        <a:spcBef>
                          <a:spcPts val="0"/>
                        </a:spcBef>
                        <a:spcAft>
                          <a:spcPts val="0"/>
                        </a:spcAft>
                        <a:buNone/>
                      </a:pPr>
                      <a:r>
                        <a:rPr lang="ko" sz="1100"/>
                        <a:t>Opinion Fraud Detection in Online Reviews by Network Effects</a:t>
                      </a:r>
                      <a:endParaRPr sz="1100"/>
                    </a:p>
                    <a:p>
                      <a:pPr indent="0" lvl="0" marL="0" rtl="0" algn="l">
                        <a:spcBef>
                          <a:spcPts val="0"/>
                        </a:spcBef>
                        <a:spcAft>
                          <a:spcPts val="0"/>
                        </a:spcAft>
                        <a:buNone/>
                      </a:pPr>
                      <a:r>
                        <a:t/>
                      </a:r>
                      <a:endParaRPr sz="1100"/>
                    </a:p>
                    <a:p>
                      <a:pPr indent="0" lvl="0" marL="0" rtl="0" algn="l">
                        <a:spcBef>
                          <a:spcPts val="0"/>
                        </a:spcBef>
                        <a:spcAft>
                          <a:spcPts val="0"/>
                        </a:spcAft>
                        <a:buNone/>
                      </a:pPr>
                      <a:r>
                        <a:t/>
                      </a:r>
                      <a:endParaRPr sz="1100"/>
                    </a:p>
                  </a:txBody>
                  <a:tcPr marT="91425" marB="91425" marR="91425" marL="91425"/>
                </a:tc>
                <a:tc>
                  <a:txBody>
                    <a:bodyPr/>
                    <a:lstStyle/>
                    <a:p>
                      <a:pPr indent="0" lvl="0" marL="0" rtl="0" algn="l">
                        <a:spcBef>
                          <a:spcPts val="0"/>
                        </a:spcBef>
                        <a:spcAft>
                          <a:spcPts val="0"/>
                        </a:spcAft>
                        <a:buNone/>
                      </a:pPr>
                      <a:r>
                        <a:rPr lang="ko" sz="1100"/>
                        <a:t>Leman Akoglu,Rishi Chandy, Christos Faloutsos</a:t>
                      </a:r>
                      <a:endParaRPr sz="1100"/>
                    </a:p>
                    <a:p>
                      <a:pPr indent="0" lvl="0" marL="0" rtl="0" algn="l">
                        <a:spcBef>
                          <a:spcPts val="0"/>
                        </a:spcBef>
                        <a:spcAft>
                          <a:spcPts val="0"/>
                        </a:spcAft>
                        <a:buNone/>
                      </a:pPr>
                      <a:r>
                        <a:t/>
                      </a:r>
                      <a:endParaRPr sz="1100"/>
                    </a:p>
                  </a:txBody>
                  <a:tcPr marT="91425" marB="91425" marR="91425" marL="91425"/>
                </a:tc>
                <a:tc>
                  <a:txBody>
                    <a:bodyPr/>
                    <a:lstStyle/>
                    <a:p>
                      <a:pPr indent="0" lvl="0" marL="0" rtl="0" algn="l">
                        <a:spcBef>
                          <a:spcPts val="0"/>
                        </a:spcBef>
                        <a:spcAft>
                          <a:spcPts val="0"/>
                        </a:spcAft>
                        <a:buNone/>
                      </a:pPr>
                      <a:r>
                        <a:rPr lang="ko" sz="1100"/>
                        <a:t>FRAUDEAGLE, an unsupervised method, utilizes the network structure of reviewers and goods to identify fraudulent actions, utilizing network effects to detect abnormal user-product interactions.</a:t>
                      </a:r>
                      <a:endParaRPr sz="1100"/>
                    </a:p>
                  </a:txBody>
                  <a:tcPr marT="91425" marB="91425" marR="91425" marL="91425"/>
                </a:tc>
                <a:tc>
                  <a:txBody>
                    <a:bodyPr/>
                    <a:lstStyle/>
                    <a:p>
                      <a:pPr indent="0" lvl="0" marL="0" rtl="0" algn="l">
                        <a:spcBef>
                          <a:spcPts val="0"/>
                        </a:spcBef>
                        <a:spcAft>
                          <a:spcPts val="0"/>
                        </a:spcAft>
                        <a:buNone/>
                      </a:pPr>
                      <a:r>
                        <a:rPr lang="ko" sz="1100"/>
                        <a:t>The network structure of a system is crucial for its performance, but its adaptability to different review platforms and product categories is not fully established, and its real-world applicability in large datasets remains untested.</a:t>
                      </a:r>
                      <a:endParaRPr sz="1100"/>
                    </a:p>
                  </a:txBody>
                  <a:tcPr marT="91425" marB="91425" marR="91425" marL="91425"/>
                </a:tc>
              </a:tr>
              <a:tr h="1130100">
                <a:tc>
                  <a:txBody>
                    <a:bodyPr/>
                    <a:lstStyle/>
                    <a:p>
                      <a:pPr indent="0" lvl="0" marL="0" rtl="0" algn="l">
                        <a:spcBef>
                          <a:spcPts val="0"/>
                        </a:spcBef>
                        <a:spcAft>
                          <a:spcPts val="0"/>
                        </a:spcAft>
                        <a:buNone/>
                      </a:pPr>
                      <a:r>
                        <a:rPr lang="ko" sz="1100"/>
                        <a:t>Detecting Fake Review Buyers Using Network Structure: Direct Evidence from Amazon</a:t>
                      </a:r>
                      <a:endParaRPr sz="1100"/>
                    </a:p>
                  </a:txBody>
                  <a:tcPr marT="91425" marB="91425" marR="91425" marL="91425"/>
                </a:tc>
                <a:tc>
                  <a:txBody>
                    <a:bodyPr/>
                    <a:lstStyle/>
                    <a:p>
                      <a:pPr indent="0" lvl="0" marL="0" rtl="0" algn="l">
                        <a:spcBef>
                          <a:spcPts val="0"/>
                        </a:spcBef>
                        <a:spcAft>
                          <a:spcPts val="0"/>
                        </a:spcAft>
                        <a:buNone/>
                      </a:pPr>
                      <a:r>
                        <a:rPr lang="ko" sz="1100"/>
                        <a:t>Sherry He, Brett Hollenbeck, Gijs Overgoor, Davide Proserpio, Ali Tosyalı</a:t>
                      </a:r>
                      <a:endParaRPr sz="1100"/>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ko" sz="1100">
                          <a:solidFill>
                            <a:schemeClr val="dk1"/>
                          </a:solidFill>
                        </a:rPr>
                        <a:t>Clustering and unsupervised clustering are utilized in a network analysis to enhance accuracy in detecting fraudulent reviews and categorizing products.It uses network features like clustering coefficients and centrality indices</a:t>
                      </a:r>
                      <a:endParaRPr sz="1100"/>
                    </a:p>
                  </a:txBody>
                  <a:tcPr marT="91425" marB="90000" marR="91425" marL="91425"/>
                </a:tc>
                <a:tc>
                  <a:txBody>
                    <a:bodyPr/>
                    <a:lstStyle/>
                    <a:p>
                      <a:pPr indent="0" lvl="0" marL="0" rtl="0" algn="l">
                        <a:spcBef>
                          <a:spcPts val="0"/>
                        </a:spcBef>
                        <a:spcAft>
                          <a:spcPts val="0"/>
                        </a:spcAft>
                        <a:buNone/>
                      </a:pPr>
                      <a:r>
                        <a:rPr lang="ko" sz="1100"/>
                        <a:t>The network structure generated from Amazon data is crucial for the performance of the model, as it may not be applicable across other online platforms or less organized contexts.</a:t>
                      </a:r>
                      <a:endParaRPr sz="1100"/>
                    </a:p>
                  </a:txBody>
                  <a:tcPr marT="91425" marB="91425" marR="91425" marL="91425"/>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32"/>
          <p:cNvSpPr txBox="1"/>
          <p:nvPr/>
        </p:nvSpPr>
        <p:spPr>
          <a:xfrm>
            <a:off x="519124" y="168674"/>
            <a:ext cx="3810900" cy="4386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ko" sz="2400">
                <a:solidFill>
                  <a:srgbClr val="020E50"/>
                </a:solidFill>
                <a:latin typeface="Poppins SemiBold"/>
                <a:ea typeface="Poppins SemiBold"/>
                <a:cs typeface="Poppins SemiBold"/>
                <a:sym typeface="Poppins SemiBold"/>
              </a:rPr>
              <a:t>Dataset:</a:t>
            </a:r>
            <a:endParaRPr sz="1100"/>
          </a:p>
        </p:txBody>
      </p:sp>
      <p:sp>
        <p:nvSpPr>
          <p:cNvPr id="158" name="Google Shape;158;p32"/>
          <p:cNvSpPr txBox="1"/>
          <p:nvPr/>
        </p:nvSpPr>
        <p:spPr>
          <a:xfrm>
            <a:off x="639575" y="786900"/>
            <a:ext cx="4086300" cy="3624900"/>
          </a:xfrm>
          <a:prstGeom prst="rect">
            <a:avLst/>
          </a:prstGeom>
          <a:noFill/>
          <a:ln>
            <a:noFill/>
          </a:ln>
        </p:spPr>
        <p:txBody>
          <a:bodyPr anchorCtr="0" anchor="t" bIns="34275" lIns="68575" spcFirstLastPara="1" rIns="68575" wrap="square" tIns="34275">
            <a:spAutoFit/>
          </a:bodyPr>
          <a:lstStyle/>
          <a:p>
            <a:pPr indent="-133350" lvl="0" marL="127000" marR="0" rtl="0" algn="l">
              <a:spcBef>
                <a:spcPts val="0"/>
              </a:spcBef>
              <a:spcAft>
                <a:spcPts val="0"/>
              </a:spcAft>
              <a:buClr>
                <a:srgbClr val="020E50"/>
              </a:buClr>
              <a:buSzPts val="1100"/>
              <a:buFont typeface="Noto Sans Symbols"/>
              <a:buChar char="●"/>
            </a:pPr>
            <a:r>
              <a:rPr lang="ko" sz="1100">
                <a:solidFill>
                  <a:srgbClr val="020E50"/>
                </a:solidFill>
                <a:latin typeface="Poppins Light"/>
                <a:ea typeface="Poppins Light"/>
                <a:cs typeface="Poppins Light"/>
                <a:sym typeface="Poppins Light"/>
              </a:rPr>
              <a:t>The dataset containing reviews from an </a:t>
            </a:r>
            <a:r>
              <a:rPr lang="ko" sz="1100">
                <a:solidFill>
                  <a:srgbClr val="020E50"/>
                </a:solidFill>
                <a:latin typeface="Poppins Light"/>
                <a:ea typeface="Poppins Light"/>
                <a:cs typeface="Poppins Light"/>
                <a:sym typeface="Poppins Light"/>
              </a:rPr>
              <a:t>e-commerce</a:t>
            </a:r>
            <a:r>
              <a:rPr lang="ko" sz="1100">
                <a:solidFill>
                  <a:srgbClr val="020E50"/>
                </a:solidFill>
                <a:latin typeface="Poppins Light"/>
                <a:ea typeface="Poppins Light"/>
                <a:cs typeface="Poppins Light"/>
                <a:sym typeface="Poppins Light"/>
              </a:rPr>
              <a:t> platform(Amazon Vine program, where users </a:t>
            </a:r>
            <a:r>
              <a:rPr lang="ko" sz="1100">
                <a:solidFill>
                  <a:srgbClr val="020E50"/>
                </a:solidFill>
                <a:latin typeface="Poppins Light"/>
                <a:ea typeface="Poppins Light"/>
                <a:cs typeface="Poppins Light"/>
                <a:sym typeface="Poppins Light"/>
              </a:rPr>
              <a:t>get</a:t>
            </a:r>
            <a:r>
              <a:rPr lang="ko" sz="1100">
                <a:solidFill>
                  <a:srgbClr val="020E50"/>
                </a:solidFill>
                <a:latin typeface="Poppins Light"/>
                <a:ea typeface="Poppins Light"/>
                <a:cs typeface="Poppins Light"/>
                <a:sym typeface="Poppins Light"/>
              </a:rPr>
              <a:t> free products for </a:t>
            </a:r>
            <a:r>
              <a:rPr lang="ko" sz="1100">
                <a:solidFill>
                  <a:srgbClr val="020E50"/>
                </a:solidFill>
                <a:latin typeface="Poppins Light"/>
                <a:ea typeface="Poppins Light"/>
                <a:cs typeface="Poppins Light"/>
                <a:sym typeface="Poppins Light"/>
              </a:rPr>
              <a:t>genuine</a:t>
            </a:r>
            <a:r>
              <a:rPr lang="ko" sz="1100">
                <a:solidFill>
                  <a:srgbClr val="020E50"/>
                </a:solidFill>
                <a:latin typeface="Poppins Light"/>
                <a:ea typeface="Poppins Light"/>
                <a:cs typeface="Poppins Light"/>
                <a:sym typeface="Poppins Light"/>
              </a:rPr>
              <a:t> reviews), </a:t>
            </a:r>
            <a:r>
              <a:rPr lang="ko" sz="1100">
                <a:solidFill>
                  <a:srgbClr val="020E50"/>
                </a:solidFill>
                <a:latin typeface="Poppins Light"/>
                <a:ea typeface="Poppins Light"/>
                <a:cs typeface="Poppins Light"/>
                <a:sym typeface="Poppins Light"/>
              </a:rPr>
              <a:t>has several features, but we were  particularly interested in the review_body column, which includes the text of the customer reviews.</a:t>
            </a:r>
            <a:endParaRPr sz="1100">
              <a:solidFill>
                <a:srgbClr val="020E50"/>
              </a:solidFill>
              <a:latin typeface="Poppins Light"/>
              <a:ea typeface="Poppins Light"/>
              <a:cs typeface="Poppins Light"/>
              <a:sym typeface="Poppins Light"/>
            </a:endParaRPr>
          </a:p>
          <a:p>
            <a:pPr indent="-133350" lvl="0" marL="127000" marR="0" rtl="0" algn="l">
              <a:spcBef>
                <a:spcPts val="0"/>
              </a:spcBef>
              <a:spcAft>
                <a:spcPts val="0"/>
              </a:spcAft>
              <a:buClr>
                <a:srgbClr val="020E50"/>
              </a:buClr>
              <a:buSzPts val="1100"/>
              <a:buFont typeface="Poppins Light"/>
              <a:buChar char="●"/>
            </a:pPr>
            <a:r>
              <a:rPr lang="ko" sz="1100">
                <a:solidFill>
                  <a:srgbClr val="020E50"/>
                </a:solidFill>
                <a:latin typeface="Poppins Light"/>
                <a:ea typeface="Poppins Light"/>
                <a:cs typeface="Poppins Light"/>
                <a:sym typeface="Poppins Light"/>
              </a:rPr>
              <a:t>The dataset includes 88,532 reviews.</a:t>
            </a:r>
            <a:endParaRPr sz="1100">
              <a:solidFill>
                <a:srgbClr val="020E50"/>
              </a:solidFill>
              <a:latin typeface="Poppins Light"/>
              <a:ea typeface="Poppins Light"/>
              <a:cs typeface="Poppins Light"/>
              <a:sym typeface="Poppins Light"/>
            </a:endParaRPr>
          </a:p>
          <a:p>
            <a:pPr indent="-133350" lvl="0" marL="127000" marR="0" rtl="0" algn="l">
              <a:spcBef>
                <a:spcPts val="0"/>
              </a:spcBef>
              <a:spcAft>
                <a:spcPts val="0"/>
              </a:spcAft>
              <a:buClr>
                <a:srgbClr val="020E50"/>
              </a:buClr>
              <a:buSzPts val="1100"/>
              <a:buFont typeface="Poppins Light"/>
              <a:buChar char="●"/>
            </a:pPr>
            <a:r>
              <a:rPr lang="ko" sz="1100">
                <a:solidFill>
                  <a:srgbClr val="020E50"/>
                </a:solidFill>
                <a:latin typeface="Poppins Light"/>
                <a:ea typeface="Poppins Light"/>
                <a:cs typeface="Poppins Light"/>
                <a:sym typeface="Poppins Light"/>
              </a:rPr>
              <a:t>The textual data in the review_body can be used to extract specific themes, identify prevalent issues, or improve overall customer satisfaction, which is crucial for informed business decisions.</a:t>
            </a:r>
            <a:endParaRPr sz="1100">
              <a:solidFill>
                <a:srgbClr val="020E50"/>
              </a:solidFill>
              <a:latin typeface="Poppins Light"/>
              <a:ea typeface="Poppins Light"/>
              <a:cs typeface="Poppins Light"/>
              <a:sym typeface="Poppins Light"/>
            </a:endParaRPr>
          </a:p>
          <a:p>
            <a:pPr indent="-133350" lvl="0" marL="127000" marR="0" rtl="0" algn="l">
              <a:spcBef>
                <a:spcPts val="0"/>
              </a:spcBef>
              <a:spcAft>
                <a:spcPts val="0"/>
              </a:spcAft>
              <a:buClr>
                <a:srgbClr val="020E50"/>
              </a:buClr>
              <a:buSzPts val="1100"/>
              <a:buFont typeface="Poppins Light"/>
              <a:buChar char="●"/>
            </a:pPr>
            <a:r>
              <a:rPr lang="ko" sz="1100" u="sng">
                <a:solidFill>
                  <a:srgbClr val="020E50"/>
                </a:solidFill>
                <a:latin typeface="Poppins Light"/>
                <a:ea typeface="Poppins Light"/>
                <a:cs typeface="Poppins Light"/>
                <a:sym typeface="Poppins Light"/>
              </a:rPr>
              <a:t>Some reviews example:</a:t>
            </a:r>
            <a:endParaRPr sz="1100">
              <a:solidFill>
                <a:srgbClr val="020E50"/>
              </a:solidFill>
              <a:latin typeface="Poppins Light"/>
              <a:ea typeface="Poppins Light"/>
              <a:cs typeface="Poppins Light"/>
              <a:sym typeface="Poppins Light"/>
            </a:endParaRPr>
          </a:p>
          <a:p>
            <a:pPr indent="-298450" lvl="0" marL="457200" rtl="0" algn="l">
              <a:spcBef>
                <a:spcPts val="0"/>
              </a:spcBef>
              <a:spcAft>
                <a:spcPts val="0"/>
              </a:spcAft>
              <a:buClr>
                <a:srgbClr val="020E50"/>
              </a:buClr>
              <a:buSzPts val="1100"/>
              <a:buFont typeface="Poppins Light"/>
              <a:buChar char="●"/>
            </a:pPr>
            <a:r>
              <a:rPr lang="ko" sz="1100">
                <a:solidFill>
                  <a:srgbClr val="020E50"/>
                </a:solidFill>
                <a:latin typeface="Poppins Light"/>
                <a:ea typeface="Poppins Light"/>
                <a:cs typeface="Poppins Light"/>
                <a:sym typeface="Poppins Light"/>
              </a:rPr>
              <a:t>It's great.</a:t>
            </a:r>
            <a:endParaRPr sz="1100">
              <a:solidFill>
                <a:srgbClr val="020E50"/>
              </a:solidFill>
              <a:latin typeface="Poppins Light"/>
              <a:ea typeface="Poppins Light"/>
              <a:cs typeface="Poppins Light"/>
              <a:sym typeface="Poppins Light"/>
            </a:endParaRPr>
          </a:p>
          <a:p>
            <a:pPr indent="-298450" lvl="0" marL="457200" rtl="0" algn="l">
              <a:spcBef>
                <a:spcPts val="0"/>
              </a:spcBef>
              <a:spcAft>
                <a:spcPts val="0"/>
              </a:spcAft>
              <a:buClr>
                <a:srgbClr val="020E50"/>
              </a:buClr>
              <a:buSzPts val="1100"/>
              <a:buFont typeface="Poppins Light"/>
              <a:buChar char="●"/>
            </a:pPr>
            <a:r>
              <a:rPr lang="ko" sz="1100">
                <a:solidFill>
                  <a:srgbClr val="020E50"/>
                </a:solidFill>
                <a:latin typeface="Poppins Light"/>
                <a:ea typeface="Poppins Light"/>
                <a:cs typeface="Poppins Light"/>
                <a:sym typeface="Poppins Light"/>
              </a:rPr>
              <a:t>As advertised. Everything works perfectly, I'm very happy!.</a:t>
            </a:r>
            <a:endParaRPr sz="1100">
              <a:solidFill>
                <a:srgbClr val="020E50"/>
              </a:solidFill>
              <a:latin typeface="Poppins Light"/>
              <a:ea typeface="Poppins Light"/>
              <a:cs typeface="Poppins Light"/>
              <a:sym typeface="Poppins Light"/>
            </a:endParaRPr>
          </a:p>
          <a:p>
            <a:pPr indent="-298450" lvl="0" marL="457200" rtl="0" algn="l">
              <a:spcBef>
                <a:spcPts val="0"/>
              </a:spcBef>
              <a:spcAft>
                <a:spcPts val="0"/>
              </a:spcAft>
              <a:buClr>
                <a:srgbClr val="020E50"/>
              </a:buClr>
              <a:buSzPts val="1100"/>
              <a:buFont typeface="Poppins Light"/>
              <a:buChar char="●"/>
            </a:pPr>
            <a:r>
              <a:rPr lang="ko" sz="1100">
                <a:solidFill>
                  <a:srgbClr val="020E50"/>
                </a:solidFill>
                <a:latin typeface="Poppins Light"/>
                <a:ea typeface="Poppins Light"/>
                <a:cs typeface="Poppins Light"/>
                <a:sym typeface="Poppins Light"/>
              </a:rPr>
              <a:t>These work great and fit my lifeproof case for the iPhone.</a:t>
            </a:r>
            <a:endParaRPr sz="1100">
              <a:solidFill>
                <a:srgbClr val="020E50"/>
              </a:solidFill>
              <a:latin typeface="Poppins Light"/>
              <a:ea typeface="Poppins Light"/>
              <a:cs typeface="Poppins Light"/>
              <a:sym typeface="Poppins Light"/>
            </a:endParaRPr>
          </a:p>
          <a:p>
            <a:pPr indent="-298450" lvl="0" marL="457200" rtl="0" algn="l">
              <a:spcBef>
                <a:spcPts val="0"/>
              </a:spcBef>
              <a:spcAft>
                <a:spcPts val="0"/>
              </a:spcAft>
              <a:buClr>
                <a:srgbClr val="020E50"/>
              </a:buClr>
              <a:buSzPts val="1100"/>
              <a:buFont typeface="Poppins Light"/>
              <a:buChar char="●"/>
            </a:pPr>
            <a:r>
              <a:rPr lang="ko" sz="1100">
                <a:solidFill>
                  <a:srgbClr val="020E50"/>
                </a:solidFill>
                <a:latin typeface="Poppins Light"/>
                <a:ea typeface="Poppins Light"/>
                <a:cs typeface="Poppins Light"/>
                <a:sym typeface="Poppins Light"/>
              </a:rPr>
              <a:t>Work very well.</a:t>
            </a:r>
            <a:endParaRPr sz="1100">
              <a:solidFill>
                <a:srgbClr val="020E50"/>
              </a:solidFill>
              <a:latin typeface="Poppins Light"/>
              <a:ea typeface="Poppins Light"/>
              <a:cs typeface="Poppins Light"/>
              <a:sym typeface="Poppins Light"/>
            </a:endParaRPr>
          </a:p>
          <a:p>
            <a:pPr indent="-298450" lvl="0" marL="457200" rtl="0" algn="l">
              <a:spcBef>
                <a:spcPts val="0"/>
              </a:spcBef>
              <a:spcAft>
                <a:spcPts val="0"/>
              </a:spcAft>
              <a:buClr>
                <a:srgbClr val="020E50"/>
              </a:buClr>
              <a:buSzPts val="1100"/>
              <a:buFont typeface="Poppins Light"/>
              <a:buChar char="●"/>
            </a:pPr>
            <a:r>
              <a:rPr lang="ko" sz="1100">
                <a:solidFill>
                  <a:srgbClr val="020E50"/>
                </a:solidFill>
                <a:latin typeface="Poppins Light"/>
                <a:ea typeface="Poppins Light"/>
                <a:cs typeface="Poppins Light"/>
                <a:sym typeface="Poppins Light"/>
              </a:rPr>
              <a:t>Be careful with these products, I have bought a few and this is the only one that hasn't had any battery issues.</a:t>
            </a:r>
            <a:endParaRPr sz="1100">
              <a:solidFill>
                <a:srgbClr val="020E50"/>
              </a:solidFill>
              <a:latin typeface="Poppins Light"/>
              <a:ea typeface="Poppins Light"/>
              <a:cs typeface="Poppins Light"/>
              <a:sym typeface="Poppins Light"/>
            </a:endParaRPr>
          </a:p>
        </p:txBody>
      </p:sp>
      <p:pic>
        <p:nvPicPr>
          <p:cNvPr id="159" name="Google Shape;159;p32"/>
          <p:cNvPicPr preferRelativeResize="0"/>
          <p:nvPr>
            <p:ph idx="2" type="pic"/>
          </p:nvPr>
        </p:nvPicPr>
        <p:blipFill rotWithShape="1">
          <a:blip r:embed="rId3">
            <a:alphaModFix/>
          </a:blip>
          <a:srcRect b="0" l="258" r="258" t="0"/>
          <a:stretch/>
        </p:blipFill>
        <p:spPr>
          <a:xfrm>
            <a:off x="5324125" y="786900"/>
            <a:ext cx="3352800" cy="2823300"/>
          </a:xfrm>
          <a:prstGeom prst="roundRect">
            <a:avLst>
              <a:gd fmla="val 8416" name="adj"/>
            </a:avLst>
          </a:prstGeom>
          <a:solidFill>
            <a:srgbClr val="F2F2F2"/>
          </a:solidFill>
          <a:ln>
            <a:noFill/>
          </a:ln>
          <a:effectLst>
            <a:reflection blurRad="0" dir="5400000" dist="38100" endA="0" endPos="30000" fadeDir="5400012" kx="0" rotWithShape="0" algn="bl" stPos="0" sy="-100000" ky="0"/>
          </a:effectLst>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33"/>
          <p:cNvSpPr txBox="1"/>
          <p:nvPr/>
        </p:nvSpPr>
        <p:spPr>
          <a:xfrm>
            <a:off x="718426" y="187650"/>
            <a:ext cx="6531900" cy="808200"/>
          </a:xfrm>
          <a:prstGeom prst="rect">
            <a:avLst/>
          </a:prstGeom>
          <a:noFill/>
          <a:ln>
            <a:noFill/>
          </a:ln>
        </p:spPr>
        <p:txBody>
          <a:bodyPr anchorCtr="0" anchor="t" bIns="34275" lIns="68575" spcFirstLastPara="1" rIns="68575" wrap="square" tIns="34275">
            <a:spAutoFit/>
          </a:bodyPr>
          <a:lstStyle/>
          <a:p>
            <a:pPr indent="0" lvl="0" marL="0" rtl="0" algn="l">
              <a:spcBef>
                <a:spcPts val="0"/>
              </a:spcBef>
              <a:spcAft>
                <a:spcPts val="0"/>
              </a:spcAft>
              <a:buNone/>
            </a:pPr>
            <a:r>
              <a:rPr b="1" lang="ko" sz="2400">
                <a:solidFill>
                  <a:srgbClr val="020E50"/>
                </a:solidFill>
                <a:latin typeface="Poppins"/>
                <a:ea typeface="Poppins"/>
                <a:cs typeface="Poppins"/>
                <a:sym typeface="Poppins"/>
              </a:rPr>
              <a:t>Add a new column 'Target' and initialize it with 'Real'</a:t>
            </a:r>
            <a:endParaRPr b="1" sz="2400"/>
          </a:p>
        </p:txBody>
      </p:sp>
      <p:sp>
        <p:nvSpPr>
          <p:cNvPr id="165" name="Google Shape;165;p33"/>
          <p:cNvSpPr txBox="1"/>
          <p:nvPr/>
        </p:nvSpPr>
        <p:spPr>
          <a:xfrm>
            <a:off x="718425" y="1486650"/>
            <a:ext cx="2490900" cy="915900"/>
          </a:xfrm>
          <a:prstGeom prst="rect">
            <a:avLst/>
          </a:prstGeom>
          <a:noFill/>
          <a:ln>
            <a:noFill/>
          </a:ln>
        </p:spPr>
        <p:txBody>
          <a:bodyPr anchorCtr="0" anchor="t" bIns="34275" lIns="68575" spcFirstLastPara="1" rIns="68575" wrap="square" tIns="34275">
            <a:spAutoFit/>
          </a:bodyPr>
          <a:lstStyle/>
          <a:p>
            <a:pPr indent="-298450" lvl="0" marL="457200" rtl="0" algn="l">
              <a:spcBef>
                <a:spcPts val="0"/>
              </a:spcBef>
              <a:spcAft>
                <a:spcPts val="0"/>
              </a:spcAft>
              <a:buClr>
                <a:srgbClr val="020E50"/>
              </a:buClr>
              <a:buSzPts val="1100"/>
              <a:buFont typeface="Poppins Light"/>
              <a:buChar char="●"/>
            </a:pPr>
            <a:r>
              <a:rPr lang="ko" sz="1100">
                <a:solidFill>
                  <a:srgbClr val="020E50"/>
                </a:solidFill>
                <a:latin typeface="Poppins Light"/>
                <a:ea typeface="Poppins Light"/>
                <a:cs typeface="Poppins Light"/>
                <a:sym typeface="Poppins Light"/>
              </a:rPr>
              <a:t>dataset['Target'] = 'Real'</a:t>
            </a:r>
            <a:br>
              <a:rPr lang="ko" sz="1100">
                <a:solidFill>
                  <a:srgbClr val="020E50"/>
                </a:solidFill>
                <a:latin typeface="Poppins Light"/>
                <a:ea typeface="Poppins Light"/>
                <a:cs typeface="Poppins Light"/>
                <a:sym typeface="Poppins Light"/>
              </a:rPr>
            </a:br>
            <a:endParaRPr sz="1100">
              <a:solidFill>
                <a:srgbClr val="020E50"/>
              </a:solidFill>
              <a:latin typeface="Poppins Light"/>
              <a:ea typeface="Poppins Light"/>
              <a:cs typeface="Poppins Light"/>
              <a:sym typeface="Poppins Light"/>
            </a:endParaRPr>
          </a:p>
          <a:p>
            <a:pPr indent="-298450" lvl="0" marL="457200" rtl="0" algn="l">
              <a:spcBef>
                <a:spcPts val="0"/>
              </a:spcBef>
              <a:spcAft>
                <a:spcPts val="0"/>
              </a:spcAft>
              <a:buClr>
                <a:srgbClr val="020E50"/>
              </a:buClr>
              <a:buSzPts val="1100"/>
              <a:buFont typeface="Poppins Light"/>
              <a:buChar char="●"/>
            </a:pPr>
            <a:r>
              <a:rPr lang="ko" sz="1100">
                <a:solidFill>
                  <a:srgbClr val="020E50"/>
                </a:solidFill>
                <a:latin typeface="Poppins Light"/>
                <a:ea typeface="Poppins Light"/>
                <a:cs typeface="Poppins Light"/>
                <a:sym typeface="Poppins Light"/>
              </a:rPr>
              <a:t>print(dataset.columns)</a:t>
            </a:r>
            <a:br>
              <a:rPr lang="ko" sz="1100">
                <a:solidFill>
                  <a:srgbClr val="020E50"/>
                </a:solidFill>
                <a:latin typeface="Poppins Light"/>
                <a:ea typeface="Poppins Light"/>
                <a:cs typeface="Poppins Light"/>
                <a:sym typeface="Poppins Light"/>
              </a:rPr>
            </a:br>
            <a:endParaRPr sz="1100">
              <a:solidFill>
                <a:srgbClr val="020E50"/>
              </a:solidFill>
              <a:latin typeface="Poppins Light"/>
              <a:ea typeface="Poppins Light"/>
              <a:cs typeface="Poppins Light"/>
              <a:sym typeface="Poppins Light"/>
            </a:endParaRPr>
          </a:p>
          <a:p>
            <a:pPr indent="-298450" lvl="0" marL="457200" rtl="0" algn="l">
              <a:spcBef>
                <a:spcPts val="0"/>
              </a:spcBef>
              <a:spcAft>
                <a:spcPts val="0"/>
              </a:spcAft>
              <a:buClr>
                <a:srgbClr val="020E50"/>
              </a:buClr>
              <a:buSzPts val="1100"/>
              <a:buFont typeface="Poppins Light"/>
              <a:buChar char="●"/>
            </a:pPr>
            <a:r>
              <a:rPr lang="ko" sz="1100">
                <a:solidFill>
                  <a:srgbClr val="020E50"/>
                </a:solidFill>
                <a:latin typeface="Poppins Light"/>
                <a:ea typeface="Poppins Light"/>
                <a:cs typeface="Poppins Light"/>
                <a:sym typeface="Poppins Light"/>
              </a:rPr>
              <a:t>dataset</a:t>
            </a:r>
            <a:endParaRPr sz="1100">
              <a:solidFill>
                <a:srgbClr val="020E50"/>
              </a:solidFill>
              <a:latin typeface="Poppins Light"/>
              <a:ea typeface="Poppins Light"/>
              <a:cs typeface="Poppins Light"/>
              <a:sym typeface="Poppins Light"/>
            </a:endParaRPr>
          </a:p>
        </p:txBody>
      </p:sp>
      <p:pic>
        <p:nvPicPr>
          <p:cNvPr id="166" name="Google Shape;166;p33"/>
          <p:cNvPicPr preferRelativeResize="0"/>
          <p:nvPr/>
        </p:nvPicPr>
        <p:blipFill>
          <a:blip r:embed="rId3">
            <a:alphaModFix/>
          </a:blip>
          <a:stretch>
            <a:fillRect/>
          </a:stretch>
        </p:blipFill>
        <p:spPr>
          <a:xfrm>
            <a:off x="3358300" y="808625"/>
            <a:ext cx="5149349" cy="1542100"/>
          </a:xfrm>
          <a:prstGeom prst="rect">
            <a:avLst/>
          </a:prstGeom>
          <a:noFill/>
          <a:ln>
            <a:noFill/>
          </a:ln>
        </p:spPr>
      </p:pic>
      <p:pic>
        <p:nvPicPr>
          <p:cNvPr id="167" name="Google Shape;167;p33"/>
          <p:cNvPicPr preferRelativeResize="0"/>
          <p:nvPr/>
        </p:nvPicPr>
        <p:blipFill>
          <a:blip r:embed="rId4">
            <a:alphaModFix/>
          </a:blip>
          <a:stretch>
            <a:fillRect/>
          </a:stretch>
        </p:blipFill>
        <p:spPr>
          <a:xfrm>
            <a:off x="152400" y="2554950"/>
            <a:ext cx="8839199" cy="19170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34"/>
          <p:cNvSpPr txBox="1"/>
          <p:nvPr/>
        </p:nvSpPr>
        <p:spPr>
          <a:xfrm>
            <a:off x="438701" y="178025"/>
            <a:ext cx="6531900" cy="438600"/>
          </a:xfrm>
          <a:prstGeom prst="rect">
            <a:avLst/>
          </a:prstGeom>
          <a:noFill/>
          <a:ln>
            <a:noFill/>
          </a:ln>
        </p:spPr>
        <p:txBody>
          <a:bodyPr anchorCtr="0" anchor="t" bIns="34275" lIns="68575" spcFirstLastPara="1" rIns="68575" wrap="square" tIns="34275">
            <a:spAutoFit/>
          </a:bodyPr>
          <a:lstStyle/>
          <a:p>
            <a:pPr indent="0" lvl="0" marL="0" rtl="0" algn="l">
              <a:spcBef>
                <a:spcPts val="0"/>
              </a:spcBef>
              <a:spcAft>
                <a:spcPts val="0"/>
              </a:spcAft>
              <a:buNone/>
            </a:pPr>
            <a:r>
              <a:rPr b="1" lang="ko" sz="2400">
                <a:solidFill>
                  <a:srgbClr val="020E50"/>
                </a:solidFill>
                <a:latin typeface="Poppins"/>
                <a:ea typeface="Poppins"/>
                <a:cs typeface="Poppins"/>
                <a:sym typeface="Poppins"/>
              </a:rPr>
              <a:t>Data Preprocessing:</a:t>
            </a:r>
            <a:endParaRPr b="1" sz="2400"/>
          </a:p>
        </p:txBody>
      </p:sp>
      <p:sp>
        <p:nvSpPr>
          <p:cNvPr id="173" name="Google Shape;173;p34"/>
          <p:cNvSpPr txBox="1"/>
          <p:nvPr/>
        </p:nvSpPr>
        <p:spPr>
          <a:xfrm>
            <a:off x="438700" y="1081550"/>
            <a:ext cx="4417800" cy="3455700"/>
          </a:xfrm>
          <a:prstGeom prst="rect">
            <a:avLst/>
          </a:prstGeom>
          <a:noFill/>
          <a:ln>
            <a:noFill/>
          </a:ln>
        </p:spPr>
        <p:txBody>
          <a:bodyPr anchorCtr="0" anchor="t" bIns="34275" lIns="68575" spcFirstLastPara="1" rIns="68575" wrap="square" tIns="34275">
            <a:spAutoFit/>
          </a:bodyPr>
          <a:lstStyle/>
          <a:p>
            <a:pPr indent="-298450" lvl="0" marL="457200" rtl="0" algn="l">
              <a:spcBef>
                <a:spcPts val="0"/>
              </a:spcBef>
              <a:spcAft>
                <a:spcPts val="0"/>
              </a:spcAft>
              <a:buClr>
                <a:srgbClr val="020E50"/>
              </a:buClr>
              <a:buSzPts val="1100"/>
              <a:buFont typeface="Poppins Light"/>
              <a:buChar char="●"/>
            </a:pPr>
            <a:r>
              <a:rPr lang="ko" sz="1100">
                <a:solidFill>
                  <a:srgbClr val="020E50"/>
                </a:solidFill>
                <a:latin typeface="Poppins Light"/>
                <a:ea typeface="Poppins Light"/>
                <a:cs typeface="Poppins Light"/>
                <a:sym typeface="Poppins Light"/>
              </a:rPr>
              <a:t>First checking If any column in a row has a missing value, that row is removed from the DataFrame. This is often done to ensure that the models that won’t encounter issues due to missing data.</a:t>
            </a:r>
            <a:endParaRPr sz="1100">
              <a:solidFill>
                <a:srgbClr val="020E50"/>
              </a:solidFill>
              <a:latin typeface="Poppins Light"/>
              <a:ea typeface="Poppins Light"/>
              <a:cs typeface="Poppins Light"/>
              <a:sym typeface="Poppins Light"/>
            </a:endParaRPr>
          </a:p>
          <a:p>
            <a:pPr indent="0" lvl="0" marL="457200" rtl="0" algn="l">
              <a:spcBef>
                <a:spcPts val="0"/>
              </a:spcBef>
              <a:spcAft>
                <a:spcPts val="0"/>
              </a:spcAft>
              <a:buNone/>
            </a:pPr>
            <a:r>
              <a:rPr lang="ko" sz="1100">
                <a:solidFill>
                  <a:srgbClr val="020E50"/>
                </a:solidFill>
                <a:latin typeface="Poppins Light"/>
                <a:ea typeface="Poppins Light"/>
                <a:cs typeface="Poppins Light"/>
                <a:sym typeface="Poppins Light"/>
              </a:rPr>
              <a:t> </a:t>
            </a:r>
            <a:endParaRPr sz="1100">
              <a:solidFill>
                <a:srgbClr val="020E50"/>
              </a:solidFill>
              <a:latin typeface="Poppins Light"/>
              <a:ea typeface="Poppins Light"/>
              <a:cs typeface="Poppins Light"/>
              <a:sym typeface="Poppins Light"/>
            </a:endParaRPr>
          </a:p>
          <a:p>
            <a:pPr indent="-298450" lvl="0" marL="457200" rtl="0" algn="l">
              <a:spcBef>
                <a:spcPts val="0"/>
              </a:spcBef>
              <a:spcAft>
                <a:spcPts val="0"/>
              </a:spcAft>
              <a:buClr>
                <a:srgbClr val="020E50"/>
              </a:buClr>
              <a:buSzPts val="1100"/>
              <a:buFont typeface="Poppins Light"/>
              <a:buChar char="●"/>
            </a:pPr>
            <a:r>
              <a:rPr lang="ko" sz="1100">
                <a:solidFill>
                  <a:srgbClr val="020E50"/>
                </a:solidFill>
                <a:latin typeface="Poppins Light"/>
                <a:ea typeface="Poppins Light"/>
                <a:cs typeface="Poppins Light"/>
                <a:sym typeface="Poppins Light"/>
              </a:rPr>
              <a:t>Removes punctuation from the text and filters out common English stop words to reduce noise and focus on more meaningful words.</a:t>
            </a:r>
            <a:endParaRPr sz="1100">
              <a:solidFill>
                <a:srgbClr val="020E50"/>
              </a:solidFill>
              <a:latin typeface="Poppins Light"/>
              <a:ea typeface="Poppins Light"/>
              <a:cs typeface="Poppins Light"/>
              <a:sym typeface="Poppins Light"/>
            </a:endParaRPr>
          </a:p>
          <a:p>
            <a:pPr indent="0" lvl="0" marL="457200" rtl="0" algn="l">
              <a:spcBef>
                <a:spcPts val="0"/>
              </a:spcBef>
              <a:spcAft>
                <a:spcPts val="0"/>
              </a:spcAft>
              <a:buNone/>
            </a:pPr>
            <a:r>
              <a:t/>
            </a:r>
            <a:endParaRPr sz="1100">
              <a:solidFill>
                <a:srgbClr val="020E50"/>
              </a:solidFill>
              <a:latin typeface="Poppins Light"/>
              <a:ea typeface="Poppins Light"/>
              <a:cs typeface="Poppins Light"/>
              <a:sym typeface="Poppins Light"/>
            </a:endParaRPr>
          </a:p>
          <a:p>
            <a:pPr indent="-298450" lvl="0" marL="457200" rtl="0" algn="l">
              <a:spcBef>
                <a:spcPts val="0"/>
              </a:spcBef>
              <a:spcAft>
                <a:spcPts val="0"/>
              </a:spcAft>
              <a:buClr>
                <a:srgbClr val="020E50"/>
              </a:buClr>
              <a:buSzPts val="1100"/>
              <a:buFont typeface="Poppins Light"/>
              <a:buChar char="●"/>
            </a:pPr>
            <a:r>
              <a:rPr lang="ko" sz="1100">
                <a:solidFill>
                  <a:srgbClr val="020E50"/>
                </a:solidFill>
                <a:latin typeface="Poppins Light"/>
                <a:ea typeface="Poppins Light"/>
                <a:cs typeface="Poppins Light"/>
                <a:sym typeface="Poppins Light"/>
              </a:rPr>
              <a:t>Using stemming function to standardize words to their root form, further normalizing the text for analysis.</a:t>
            </a:r>
            <a:endParaRPr sz="1100">
              <a:solidFill>
                <a:srgbClr val="020E50"/>
              </a:solidFill>
              <a:latin typeface="Poppins Light"/>
              <a:ea typeface="Poppins Light"/>
              <a:cs typeface="Poppins Light"/>
              <a:sym typeface="Poppins Light"/>
            </a:endParaRPr>
          </a:p>
          <a:p>
            <a:pPr indent="0" lvl="0" marL="457200" rtl="0" algn="l">
              <a:spcBef>
                <a:spcPts val="0"/>
              </a:spcBef>
              <a:spcAft>
                <a:spcPts val="0"/>
              </a:spcAft>
              <a:buNone/>
            </a:pPr>
            <a:r>
              <a:t/>
            </a:r>
            <a:endParaRPr sz="1100">
              <a:solidFill>
                <a:srgbClr val="020E50"/>
              </a:solidFill>
              <a:latin typeface="Poppins Light"/>
              <a:ea typeface="Poppins Light"/>
              <a:cs typeface="Poppins Light"/>
              <a:sym typeface="Poppins Light"/>
            </a:endParaRPr>
          </a:p>
          <a:p>
            <a:pPr indent="-298450" lvl="0" marL="457200" rtl="0" algn="l">
              <a:spcBef>
                <a:spcPts val="0"/>
              </a:spcBef>
              <a:spcAft>
                <a:spcPts val="0"/>
              </a:spcAft>
              <a:buClr>
                <a:srgbClr val="020E50"/>
              </a:buClr>
              <a:buSzPts val="1100"/>
              <a:buFont typeface="Poppins Light"/>
              <a:buChar char="●"/>
            </a:pPr>
            <a:r>
              <a:rPr lang="ko" sz="1100">
                <a:solidFill>
                  <a:srgbClr val="020E50"/>
                </a:solidFill>
                <a:latin typeface="Poppins Light"/>
                <a:ea typeface="Poppins Light"/>
                <a:cs typeface="Poppins Light"/>
                <a:sym typeface="Poppins Light"/>
              </a:rPr>
              <a:t>Converts the list of important words back into a continuous string to prepare the processed text for machine learning.</a:t>
            </a:r>
            <a:endParaRPr sz="1100">
              <a:solidFill>
                <a:srgbClr val="020E50"/>
              </a:solidFill>
              <a:latin typeface="Poppins Light"/>
              <a:ea typeface="Poppins Light"/>
              <a:cs typeface="Poppins Light"/>
              <a:sym typeface="Poppins Light"/>
            </a:endParaRPr>
          </a:p>
          <a:p>
            <a:pPr indent="0" lvl="0" marL="457200" rtl="0" algn="l">
              <a:spcBef>
                <a:spcPts val="0"/>
              </a:spcBef>
              <a:spcAft>
                <a:spcPts val="0"/>
              </a:spcAft>
              <a:buNone/>
            </a:pPr>
            <a:r>
              <a:rPr lang="ko" sz="1100">
                <a:solidFill>
                  <a:srgbClr val="020E50"/>
                </a:solidFill>
                <a:latin typeface="Poppins Light"/>
                <a:ea typeface="Poppins Light"/>
                <a:cs typeface="Poppins Light"/>
                <a:sym typeface="Poppins Light"/>
              </a:rPr>
              <a:t> </a:t>
            </a:r>
            <a:endParaRPr sz="1100">
              <a:solidFill>
                <a:srgbClr val="020E50"/>
              </a:solidFill>
              <a:latin typeface="Poppins Light"/>
              <a:ea typeface="Poppins Light"/>
              <a:cs typeface="Poppins Light"/>
              <a:sym typeface="Poppins Light"/>
            </a:endParaRPr>
          </a:p>
          <a:p>
            <a:pPr indent="-298450" lvl="0" marL="457200" rtl="0" algn="l">
              <a:spcBef>
                <a:spcPts val="0"/>
              </a:spcBef>
              <a:spcAft>
                <a:spcPts val="0"/>
              </a:spcAft>
              <a:buClr>
                <a:srgbClr val="020E50"/>
              </a:buClr>
              <a:buSzPts val="1100"/>
              <a:buFont typeface="Poppins Light"/>
              <a:buChar char="●"/>
            </a:pPr>
            <a:r>
              <a:rPr lang="ko" sz="1100">
                <a:solidFill>
                  <a:srgbClr val="020E50"/>
                </a:solidFill>
                <a:latin typeface="Poppins Light"/>
                <a:ea typeface="Poppins Light"/>
                <a:cs typeface="Poppins Light"/>
                <a:sym typeface="Poppins Light"/>
              </a:rPr>
              <a:t>Saves the modified DataFrame, which now includes cleaned and processed text, to a CSV file for future use or analysis into colum ‘all_text’</a:t>
            </a:r>
            <a:endParaRPr sz="1100">
              <a:solidFill>
                <a:srgbClr val="020E50"/>
              </a:solidFill>
              <a:latin typeface="Poppins Light"/>
              <a:ea typeface="Poppins Light"/>
              <a:cs typeface="Poppins Light"/>
              <a:sym typeface="Poppins Light"/>
            </a:endParaRPr>
          </a:p>
          <a:p>
            <a:pPr indent="0" lvl="0" marL="0" rtl="0" algn="l">
              <a:spcBef>
                <a:spcPts val="0"/>
              </a:spcBef>
              <a:spcAft>
                <a:spcPts val="0"/>
              </a:spcAft>
              <a:buNone/>
            </a:pPr>
            <a:r>
              <a:t/>
            </a:r>
            <a:endParaRPr sz="1100">
              <a:solidFill>
                <a:srgbClr val="020E50"/>
              </a:solidFill>
              <a:latin typeface="Poppins Light"/>
              <a:ea typeface="Poppins Light"/>
              <a:cs typeface="Poppins Light"/>
              <a:sym typeface="Poppins Light"/>
            </a:endParaRPr>
          </a:p>
        </p:txBody>
      </p:sp>
      <p:pic>
        <p:nvPicPr>
          <p:cNvPr id="174" name="Google Shape;174;p34"/>
          <p:cNvPicPr preferRelativeResize="0"/>
          <p:nvPr/>
        </p:nvPicPr>
        <p:blipFill rotWithShape="1">
          <a:blip r:embed="rId3">
            <a:alphaModFix/>
          </a:blip>
          <a:srcRect b="19620" l="0" r="0" t="0"/>
          <a:stretch/>
        </p:blipFill>
        <p:spPr>
          <a:xfrm>
            <a:off x="5047325" y="1293750"/>
            <a:ext cx="3941100" cy="29310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PTMON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