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976800" cy="3200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309" autoAdjust="0"/>
    <p:restoredTop sz="94280" autoAdjust="0"/>
  </p:normalViewPr>
  <p:slideViewPr>
    <p:cSldViewPr snapToGrid="0">
      <p:cViewPr varScale="1">
        <p:scale>
          <a:sx n="17" d="100"/>
          <a:sy n="17" d="100"/>
        </p:scale>
        <p:origin x="15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23260" y="5237694"/>
            <a:ext cx="36530280" cy="11142133"/>
          </a:xfrm>
        </p:spPr>
        <p:txBody>
          <a:bodyPr anchor="b"/>
          <a:lstStyle>
            <a:lvl1pPr algn="ctr">
              <a:defRPr sz="28000"/>
            </a:lvl1pPr>
          </a:lstStyle>
          <a:p>
            <a:r>
              <a:rPr lang="en-US"/>
              <a:t>Click to edit Master title style</a:t>
            </a:r>
            <a:endParaRPr lang="en-US" dirty="0"/>
          </a:p>
        </p:txBody>
      </p:sp>
      <p:sp>
        <p:nvSpPr>
          <p:cNvPr id="3" name="Subtitle 2"/>
          <p:cNvSpPr>
            <a:spLocks noGrp="1"/>
          </p:cNvSpPr>
          <p:nvPr>
            <p:ph type="subTitle" idx="1"/>
          </p:nvPr>
        </p:nvSpPr>
        <p:spPr>
          <a:xfrm>
            <a:off x="5372100" y="16809511"/>
            <a:ext cx="32232600" cy="7726889"/>
          </a:xfrm>
        </p:spPr>
        <p:txBody>
          <a:bodyPr/>
          <a:lstStyle>
            <a:lvl1pPr marL="0" indent="0" algn="ctr">
              <a:buNone/>
              <a:defRPr sz="11200"/>
            </a:lvl1pPr>
            <a:lvl2pPr marL="2133615" indent="0" algn="ctr">
              <a:buNone/>
              <a:defRPr sz="9333"/>
            </a:lvl2pPr>
            <a:lvl3pPr marL="4267230" indent="0" algn="ctr">
              <a:buNone/>
              <a:defRPr sz="8400"/>
            </a:lvl3pPr>
            <a:lvl4pPr marL="6400846" indent="0" algn="ctr">
              <a:buNone/>
              <a:defRPr sz="7467"/>
            </a:lvl4pPr>
            <a:lvl5pPr marL="8534461" indent="0" algn="ctr">
              <a:buNone/>
              <a:defRPr sz="7467"/>
            </a:lvl5pPr>
            <a:lvl6pPr marL="10668076" indent="0" algn="ctr">
              <a:buNone/>
              <a:defRPr sz="7467"/>
            </a:lvl6pPr>
            <a:lvl7pPr marL="12801691" indent="0" algn="ctr">
              <a:buNone/>
              <a:defRPr sz="7467"/>
            </a:lvl7pPr>
            <a:lvl8pPr marL="14935307" indent="0" algn="ctr">
              <a:buNone/>
              <a:defRPr sz="7467"/>
            </a:lvl8pPr>
            <a:lvl9pPr marL="17068922" indent="0" algn="ctr">
              <a:buNone/>
              <a:defRPr sz="746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4167EA-CB3C-497D-88E0-B1216E74C591}"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5B03-610E-4833-BB5C-338EBB2CC929}" type="slidenum">
              <a:rPr lang="en-US" smtClean="0"/>
              <a:t>‹#›</a:t>
            </a:fld>
            <a:endParaRPr lang="en-US"/>
          </a:p>
        </p:txBody>
      </p:sp>
    </p:spTree>
    <p:extLst>
      <p:ext uri="{BB962C8B-B14F-4D97-AF65-F5344CB8AC3E}">
        <p14:creationId xmlns:p14="http://schemas.microsoft.com/office/powerpoint/2010/main" val="1349321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4167EA-CB3C-497D-88E0-B1216E74C591}"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5B03-610E-4833-BB5C-338EBB2CC929}" type="slidenum">
              <a:rPr lang="en-US" smtClean="0"/>
              <a:t>‹#›</a:t>
            </a:fld>
            <a:endParaRPr lang="en-US"/>
          </a:p>
        </p:txBody>
      </p:sp>
    </p:spTree>
    <p:extLst>
      <p:ext uri="{BB962C8B-B14F-4D97-AF65-F5344CB8AC3E}">
        <p14:creationId xmlns:p14="http://schemas.microsoft.com/office/powerpoint/2010/main" val="316041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755275" y="1703917"/>
            <a:ext cx="9266873" cy="271219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54657" y="1703917"/>
            <a:ext cx="27263408" cy="271219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4167EA-CB3C-497D-88E0-B1216E74C591}"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5B03-610E-4833-BB5C-338EBB2CC929}" type="slidenum">
              <a:rPr lang="en-US" smtClean="0"/>
              <a:t>‹#›</a:t>
            </a:fld>
            <a:endParaRPr lang="en-US"/>
          </a:p>
        </p:txBody>
      </p:sp>
    </p:spTree>
    <p:extLst>
      <p:ext uri="{BB962C8B-B14F-4D97-AF65-F5344CB8AC3E}">
        <p14:creationId xmlns:p14="http://schemas.microsoft.com/office/powerpoint/2010/main" val="320247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4167EA-CB3C-497D-88E0-B1216E74C591}"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5B03-610E-4833-BB5C-338EBB2CC929}" type="slidenum">
              <a:rPr lang="en-US" smtClean="0"/>
              <a:t>‹#›</a:t>
            </a:fld>
            <a:endParaRPr lang="en-US"/>
          </a:p>
        </p:txBody>
      </p:sp>
    </p:spTree>
    <p:extLst>
      <p:ext uri="{BB962C8B-B14F-4D97-AF65-F5344CB8AC3E}">
        <p14:creationId xmlns:p14="http://schemas.microsoft.com/office/powerpoint/2010/main" val="18502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32274" y="7978784"/>
            <a:ext cx="37067490" cy="13312773"/>
          </a:xfrm>
        </p:spPr>
        <p:txBody>
          <a:bodyPr anchor="b"/>
          <a:lstStyle>
            <a:lvl1pPr>
              <a:defRPr sz="28000"/>
            </a:lvl1pPr>
          </a:lstStyle>
          <a:p>
            <a:r>
              <a:rPr lang="en-US"/>
              <a:t>Click to edit Master title style</a:t>
            </a:r>
            <a:endParaRPr lang="en-US" dirty="0"/>
          </a:p>
        </p:txBody>
      </p:sp>
      <p:sp>
        <p:nvSpPr>
          <p:cNvPr id="3" name="Text Placeholder 2"/>
          <p:cNvSpPr>
            <a:spLocks noGrp="1"/>
          </p:cNvSpPr>
          <p:nvPr>
            <p:ph type="body" idx="1"/>
          </p:nvPr>
        </p:nvSpPr>
        <p:spPr>
          <a:xfrm>
            <a:off x="2932274" y="21417501"/>
            <a:ext cx="37067490" cy="7000873"/>
          </a:xfrm>
        </p:spPr>
        <p:txBody>
          <a:bodyPr/>
          <a:lstStyle>
            <a:lvl1pPr marL="0" indent="0">
              <a:buNone/>
              <a:defRPr sz="11200">
                <a:solidFill>
                  <a:schemeClr val="tx1"/>
                </a:solidFill>
              </a:defRPr>
            </a:lvl1pPr>
            <a:lvl2pPr marL="2133615" indent="0">
              <a:buNone/>
              <a:defRPr sz="9333">
                <a:solidFill>
                  <a:schemeClr val="tx1">
                    <a:tint val="75000"/>
                  </a:schemeClr>
                </a:solidFill>
              </a:defRPr>
            </a:lvl2pPr>
            <a:lvl3pPr marL="4267230" indent="0">
              <a:buNone/>
              <a:defRPr sz="8400">
                <a:solidFill>
                  <a:schemeClr val="tx1">
                    <a:tint val="75000"/>
                  </a:schemeClr>
                </a:solidFill>
              </a:defRPr>
            </a:lvl3pPr>
            <a:lvl4pPr marL="6400846" indent="0">
              <a:buNone/>
              <a:defRPr sz="7467">
                <a:solidFill>
                  <a:schemeClr val="tx1">
                    <a:tint val="75000"/>
                  </a:schemeClr>
                </a:solidFill>
              </a:defRPr>
            </a:lvl4pPr>
            <a:lvl5pPr marL="8534461" indent="0">
              <a:buNone/>
              <a:defRPr sz="7467">
                <a:solidFill>
                  <a:schemeClr val="tx1">
                    <a:tint val="75000"/>
                  </a:schemeClr>
                </a:solidFill>
              </a:defRPr>
            </a:lvl5pPr>
            <a:lvl6pPr marL="10668076" indent="0">
              <a:buNone/>
              <a:defRPr sz="7467">
                <a:solidFill>
                  <a:schemeClr val="tx1">
                    <a:tint val="75000"/>
                  </a:schemeClr>
                </a:solidFill>
              </a:defRPr>
            </a:lvl6pPr>
            <a:lvl7pPr marL="12801691" indent="0">
              <a:buNone/>
              <a:defRPr sz="7467">
                <a:solidFill>
                  <a:schemeClr val="tx1">
                    <a:tint val="75000"/>
                  </a:schemeClr>
                </a:solidFill>
              </a:defRPr>
            </a:lvl7pPr>
            <a:lvl8pPr marL="14935307" indent="0">
              <a:buNone/>
              <a:defRPr sz="7467">
                <a:solidFill>
                  <a:schemeClr val="tx1">
                    <a:tint val="75000"/>
                  </a:schemeClr>
                </a:solidFill>
              </a:defRPr>
            </a:lvl8pPr>
            <a:lvl9pPr marL="17068922" indent="0">
              <a:buNone/>
              <a:defRPr sz="74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4167EA-CB3C-497D-88E0-B1216E74C591}"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5B03-610E-4833-BB5C-338EBB2CC929}" type="slidenum">
              <a:rPr lang="en-US" smtClean="0"/>
              <a:t>‹#›</a:t>
            </a:fld>
            <a:endParaRPr lang="en-US"/>
          </a:p>
        </p:txBody>
      </p:sp>
    </p:spTree>
    <p:extLst>
      <p:ext uri="{BB962C8B-B14F-4D97-AF65-F5344CB8AC3E}">
        <p14:creationId xmlns:p14="http://schemas.microsoft.com/office/powerpoint/2010/main" val="562447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54655" y="8519583"/>
            <a:ext cx="18265140" cy="203062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757005" y="8519583"/>
            <a:ext cx="18265140" cy="203062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4167EA-CB3C-497D-88E0-B1216E74C591}"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15B03-610E-4833-BB5C-338EBB2CC929}" type="slidenum">
              <a:rPr lang="en-US" smtClean="0"/>
              <a:t>‹#›</a:t>
            </a:fld>
            <a:endParaRPr lang="en-US"/>
          </a:p>
        </p:txBody>
      </p:sp>
    </p:spTree>
    <p:extLst>
      <p:ext uri="{BB962C8B-B14F-4D97-AF65-F5344CB8AC3E}">
        <p14:creationId xmlns:p14="http://schemas.microsoft.com/office/powerpoint/2010/main" val="50346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60253" y="1703924"/>
            <a:ext cx="37067490" cy="6185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60257" y="7845427"/>
            <a:ext cx="18181198" cy="3844923"/>
          </a:xfrm>
        </p:spPr>
        <p:txBody>
          <a:bodyPr anchor="b"/>
          <a:lstStyle>
            <a:lvl1pPr marL="0" indent="0">
              <a:buNone/>
              <a:defRPr sz="11200" b="1"/>
            </a:lvl1pPr>
            <a:lvl2pPr marL="2133615" indent="0">
              <a:buNone/>
              <a:defRPr sz="9333" b="1"/>
            </a:lvl2pPr>
            <a:lvl3pPr marL="4267230" indent="0">
              <a:buNone/>
              <a:defRPr sz="8400" b="1"/>
            </a:lvl3pPr>
            <a:lvl4pPr marL="6400846" indent="0">
              <a:buNone/>
              <a:defRPr sz="7467" b="1"/>
            </a:lvl4pPr>
            <a:lvl5pPr marL="8534461" indent="0">
              <a:buNone/>
              <a:defRPr sz="7467" b="1"/>
            </a:lvl5pPr>
            <a:lvl6pPr marL="10668076" indent="0">
              <a:buNone/>
              <a:defRPr sz="7467" b="1"/>
            </a:lvl6pPr>
            <a:lvl7pPr marL="12801691" indent="0">
              <a:buNone/>
              <a:defRPr sz="7467" b="1"/>
            </a:lvl7pPr>
            <a:lvl8pPr marL="14935307" indent="0">
              <a:buNone/>
              <a:defRPr sz="7467" b="1"/>
            </a:lvl8pPr>
            <a:lvl9pPr marL="17068922" indent="0">
              <a:buNone/>
              <a:defRPr sz="7467" b="1"/>
            </a:lvl9pPr>
          </a:lstStyle>
          <a:p>
            <a:pPr lvl="0"/>
            <a:r>
              <a:rPr lang="en-US"/>
              <a:t>Edit Master text styles</a:t>
            </a:r>
          </a:p>
        </p:txBody>
      </p:sp>
      <p:sp>
        <p:nvSpPr>
          <p:cNvPr id="4" name="Content Placeholder 3"/>
          <p:cNvSpPr>
            <a:spLocks noGrp="1"/>
          </p:cNvSpPr>
          <p:nvPr>
            <p:ph sz="half" idx="2"/>
          </p:nvPr>
        </p:nvSpPr>
        <p:spPr>
          <a:xfrm>
            <a:off x="2960257" y="11690350"/>
            <a:ext cx="18181198" cy="171947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757007" y="7845427"/>
            <a:ext cx="18270738" cy="3844923"/>
          </a:xfrm>
        </p:spPr>
        <p:txBody>
          <a:bodyPr anchor="b"/>
          <a:lstStyle>
            <a:lvl1pPr marL="0" indent="0">
              <a:buNone/>
              <a:defRPr sz="11200" b="1"/>
            </a:lvl1pPr>
            <a:lvl2pPr marL="2133615" indent="0">
              <a:buNone/>
              <a:defRPr sz="9333" b="1"/>
            </a:lvl2pPr>
            <a:lvl3pPr marL="4267230" indent="0">
              <a:buNone/>
              <a:defRPr sz="8400" b="1"/>
            </a:lvl3pPr>
            <a:lvl4pPr marL="6400846" indent="0">
              <a:buNone/>
              <a:defRPr sz="7467" b="1"/>
            </a:lvl4pPr>
            <a:lvl5pPr marL="8534461" indent="0">
              <a:buNone/>
              <a:defRPr sz="7467" b="1"/>
            </a:lvl5pPr>
            <a:lvl6pPr marL="10668076" indent="0">
              <a:buNone/>
              <a:defRPr sz="7467" b="1"/>
            </a:lvl6pPr>
            <a:lvl7pPr marL="12801691" indent="0">
              <a:buNone/>
              <a:defRPr sz="7467" b="1"/>
            </a:lvl7pPr>
            <a:lvl8pPr marL="14935307" indent="0">
              <a:buNone/>
              <a:defRPr sz="7467" b="1"/>
            </a:lvl8pPr>
            <a:lvl9pPr marL="17068922" indent="0">
              <a:buNone/>
              <a:defRPr sz="7467" b="1"/>
            </a:lvl9pPr>
          </a:lstStyle>
          <a:p>
            <a:pPr lvl="0"/>
            <a:r>
              <a:rPr lang="en-US"/>
              <a:t>Edit Master text styles</a:t>
            </a:r>
          </a:p>
        </p:txBody>
      </p:sp>
      <p:sp>
        <p:nvSpPr>
          <p:cNvPr id="6" name="Content Placeholder 5"/>
          <p:cNvSpPr>
            <a:spLocks noGrp="1"/>
          </p:cNvSpPr>
          <p:nvPr>
            <p:ph sz="quarter" idx="4"/>
          </p:nvPr>
        </p:nvSpPr>
        <p:spPr>
          <a:xfrm>
            <a:off x="21757007" y="11690350"/>
            <a:ext cx="18270738" cy="171947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4167EA-CB3C-497D-88E0-B1216E74C591}" type="datetimeFigureOut">
              <a:rPr lang="en-US" smtClean="0"/>
              <a:t>5/9/2017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15B03-610E-4833-BB5C-338EBB2CC929}" type="slidenum">
              <a:rPr lang="en-US" smtClean="0"/>
              <a:t>‹#›</a:t>
            </a:fld>
            <a:endParaRPr lang="en-US"/>
          </a:p>
        </p:txBody>
      </p:sp>
    </p:spTree>
    <p:extLst>
      <p:ext uri="{BB962C8B-B14F-4D97-AF65-F5344CB8AC3E}">
        <p14:creationId xmlns:p14="http://schemas.microsoft.com/office/powerpoint/2010/main" val="157948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4167EA-CB3C-497D-88E0-B1216E74C591}" type="datetimeFigureOut">
              <a:rPr lang="en-US" smtClean="0"/>
              <a:t>5/9/2017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15B03-610E-4833-BB5C-338EBB2CC929}" type="slidenum">
              <a:rPr lang="en-US" smtClean="0"/>
              <a:t>‹#›</a:t>
            </a:fld>
            <a:endParaRPr lang="en-US"/>
          </a:p>
        </p:txBody>
      </p:sp>
    </p:spTree>
    <p:extLst>
      <p:ext uri="{BB962C8B-B14F-4D97-AF65-F5344CB8AC3E}">
        <p14:creationId xmlns:p14="http://schemas.microsoft.com/office/powerpoint/2010/main" val="28044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167EA-CB3C-497D-88E0-B1216E74C591}" type="datetimeFigureOut">
              <a:rPr lang="en-US" smtClean="0"/>
              <a:t>5/9/2017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15B03-610E-4833-BB5C-338EBB2CC929}" type="slidenum">
              <a:rPr lang="en-US" smtClean="0"/>
              <a:t>‹#›</a:t>
            </a:fld>
            <a:endParaRPr lang="en-US"/>
          </a:p>
        </p:txBody>
      </p:sp>
    </p:spTree>
    <p:extLst>
      <p:ext uri="{BB962C8B-B14F-4D97-AF65-F5344CB8AC3E}">
        <p14:creationId xmlns:p14="http://schemas.microsoft.com/office/powerpoint/2010/main" val="74372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0253" y="2133600"/>
            <a:ext cx="13861137" cy="7467600"/>
          </a:xfrm>
        </p:spPr>
        <p:txBody>
          <a:bodyPr anchor="b"/>
          <a:lstStyle>
            <a:lvl1pPr>
              <a:defRPr sz="14933"/>
            </a:lvl1pPr>
          </a:lstStyle>
          <a:p>
            <a:r>
              <a:rPr lang="en-US"/>
              <a:t>Click to edit Master title style</a:t>
            </a:r>
            <a:endParaRPr lang="en-US" dirty="0"/>
          </a:p>
        </p:txBody>
      </p:sp>
      <p:sp>
        <p:nvSpPr>
          <p:cNvPr id="3" name="Content Placeholder 2"/>
          <p:cNvSpPr>
            <a:spLocks noGrp="1"/>
          </p:cNvSpPr>
          <p:nvPr>
            <p:ph idx="1"/>
          </p:nvPr>
        </p:nvSpPr>
        <p:spPr>
          <a:xfrm>
            <a:off x="18270738" y="4607991"/>
            <a:ext cx="21757005" cy="22743583"/>
          </a:xfrm>
        </p:spPr>
        <p:txBody>
          <a:bodyPr/>
          <a:lstStyle>
            <a:lvl1pPr>
              <a:defRPr sz="14933"/>
            </a:lvl1pPr>
            <a:lvl2pPr>
              <a:defRPr sz="13067"/>
            </a:lvl2pPr>
            <a:lvl3pPr>
              <a:defRPr sz="11200"/>
            </a:lvl3pPr>
            <a:lvl4pPr>
              <a:defRPr sz="9333"/>
            </a:lvl4pPr>
            <a:lvl5pPr>
              <a:defRPr sz="9333"/>
            </a:lvl5pPr>
            <a:lvl6pPr>
              <a:defRPr sz="9333"/>
            </a:lvl6pPr>
            <a:lvl7pPr>
              <a:defRPr sz="9333"/>
            </a:lvl7pPr>
            <a:lvl8pPr>
              <a:defRPr sz="9333"/>
            </a:lvl8pPr>
            <a:lvl9pPr>
              <a:defRPr sz="9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60253" y="9601200"/>
            <a:ext cx="13861137" cy="17787411"/>
          </a:xfrm>
        </p:spPr>
        <p:txBody>
          <a:bodyPr/>
          <a:lstStyle>
            <a:lvl1pPr marL="0" indent="0">
              <a:buNone/>
              <a:defRPr sz="7467"/>
            </a:lvl1pPr>
            <a:lvl2pPr marL="2133615" indent="0">
              <a:buNone/>
              <a:defRPr sz="6533"/>
            </a:lvl2pPr>
            <a:lvl3pPr marL="4267230" indent="0">
              <a:buNone/>
              <a:defRPr sz="5600"/>
            </a:lvl3pPr>
            <a:lvl4pPr marL="6400846" indent="0">
              <a:buNone/>
              <a:defRPr sz="4667"/>
            </a:lvl4pPr>
            <a:lvl5pPr marL="8534461" indent="0">
              <a:buNone/>
              <a:defRPr sz="4667"/>
            </a:lvl5pPr>
            <a:lvl6pPr marL="10668076" indent="0">
              <a:buNone/>
              <a:defRPr sz="4667"/>
            </a:lvl6pPr>
            <a:lvl7pPr marL="12801691" indent="0">
              <a:buNone/>
              <a:defRPr sz="4667"/>
            </a:lvl7pPr>
            <a:lvl8pPr marL="14935307" indent="0">
              <a:buNone/>
              <a:defRPr sz="4667"/>
            </a:lvl8pPr>
            <a:lvl9pPr marL="17068922" indent="0">
              <a:buNone/>
              <a:defRPr sz="4667"/>
            </a:lvl9pPr>
          </a:lstStyle>
          <a:p>
            <a:pPr lvl="0"/>
            <a:r>
              <a:rPr lang="en-US"/>
              <a:t>Edit Master text styles</a:t>
            </a:r>
          </a:p>
        </p:txBody>
      </p:sp>
      <p:sp>
        <p:nvSpPr>
          <p:cNvPr id="5" name="Date Placeholder 4"/>
          <p:cNvSpPr>
            <a:spLocks noGrp="1"/>
          </p:cNvSpPr>
          <p:nvPr>
            <p:ph type="dt" sz="half" idx="10"/>
          </p:nvPr>
        </p:nvSpPr>
        <p:spPr/>
        <p:txBody>
          <a:bodyPr/>
          <a:lstStyle/>
          <a:p>
            <a:fld id="{514167EA-CB3C-497D-88E0-B1216E74C591}"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15B03-610E-4833-BB5C-338EBB2CC929}" type="slidenum">
              <a:rPr lang="en-US" smtClean="0"/>
              <a:t>‹#›</a:t>
            </a:fld>
            <a:endParaRPr lang="en-US"/>
          </a:p>
        </p:txBody>
      </p:sp>
    </p:spTree>
    <p:extLst>
      <p:ext uri="{BB962C8B-B14F-4D97-AF65-F5344CB8AC3E}">
        <p14:creationId xmlns:p14="http://schemas.microsoft.com/office/powerpoint/2010/main" val="422531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0253" y="2133600"/>
            <a:ext cx="13861137" cy="7467600"/>
          </a:xfrm>
        </p:spPr>
        <p:txBody>
          <a:bodyPr anchor="b"/>
          <a:lstStyle>
            <a:lvl1pPr>
              <a:defRPr sz="14933"/>
            </a:lvl1pPr>
          </a:lstStyle>
          <a:p>
            <a:r>
              <a:rPr lang="en-US"/>
              <a:t>Click to edit Master title style</a:t>
            </a:r>
            <a:endParaRPr lang="en-US" dirty="0"/>
          </a:p>
        </p:txBody>
      </p:sp>
      <p:sp>
        <p:nvSpPr>
          <p:cNvPr id="3" name="Picture Placeholder 2"/>
          <p:cNvSpPr>
            <a:spLocks noGrp="1" noChangeAspect="1"/>
          </p:cNvSpPr>
          <p:nvPr>
            <p:ph type="pic" idx="1"/>
          </p:nvPr>
        </p:nvSpPr>
        <p:spPr>
          <a:xfrm>
            <a:off x="18270738" y="4607991"/>
            <a:ext cx="21757005" cy="22743583"/>
          </a:xfrm>
        </p:spPr>
        <p:txBody>
          <a:bodyPr anchor="t"/>
          <a:lstStyle>
            <a:lvl1pPr marL="0" indent="0">
              <a:buNone/>
              <a:defRPr sz="14933"/>
            </a:lvl1pPr>
            <a:lvl2pPr marL="2133615" indent="0">
              <a:buNone/>
              <a:defRPr sz="13067"/>
            </a:lvl2pPr>
            <a:lvl3pPr marL="4267230" indent="0">
              <a:buNone/>
              <a:defRPr sz="11200"/>
            </a:lvl3pPr>
            <a:lvl4pPr marL="6400846" indent="0">
              <a:buNone/>
              <a:defRPr sz="9333"/>
            </a:lvl4pPr>
            <a:lvl5pPr marL="8534461" indent="0">
              <a:buNone/>
              <a:defRPr sz="9333"/>
            </a:lvl5pPr>
            <a:lvl6pPr marL="10668076" indent="0">
              <a:buNone/>
              <a:defRPr sz="9333"/>
            </a:lvl6pPr>
            <a:lvl7pPr marL="12801691" indent="0">
              <a:buNone/>
              <a:defRPr sz="9333"/>
            </a:lvl7pPr>
            <a:lvl8pPr marL="14935307" indent="0">
              <a:buNone/>
              <a:defRPr sz="9333"/>
            </a:lvl8pPr>
            <a:lvl9pPr marL="17068922" indent="0">
              <a:buNone/>
              <a:defRPr sz="9333"/>
            </a:lvl9pPr>
          </a:lstStyle>
          <a:p>
            <a:r>
              <a:rPr lang="en-US"/>
              <a:t>Click icon to add picture</a:t>
            </a:r>
            <a:endParaRPr lang="en-US" dirty="0"/>
          </a:p>
        </p:txBody>
      </p:sp>
      <p:sp>
        <p:nvSpPr>
          <p:cNvPr id="4" name="Text Placeholder 3"/>
          <p:cNvSpPr>
            <a:spLocks noGrp="1"/>
          </p:cNvSpPr>
          <p:nvPr>
            <p:ph type="body" sz="half" idx="2"/>
          </p:nvPr>
        </p:nvSpPr>
        <p:spPr>
          <a:xfrm>
            <a:off x="2960253" y="9601200"/>
            <a:ext cx="13861137" cy="17787411"/>
          </a:xfrm>
        </p:spPr>
        <p:txBody>
          <a:bodyPr/>
          <a:lstStyle>
            <a:lvl1pPr marL="0" indent="0">
              <a:buNone/>
              <a:defRPr sz="7467"/>
            </a:lvl1pPr>
            <a:lvl2pPr marL="2133615" indent="0">
              <a:buNone/>
              <a:defRPr sz="6533"/>
            </a:lvl2pPr>
            <a:lvl3pPr marL="4267230" indent="0">
              <a:buNone/>
              <a:defRPr sz="5600"/>
            </a:lvl3pPr>
            <a:lvl4pPr marL="6400846" indent="0">
              <a:buNone/>
              <a:defRPr sz="4667"/>
            </a:lvl4pPr>
            <a:lvl5pPr marL="8534461" indent="0">
              <a:buNone/>
              <a:defRPr sz="4667"/>
            </a:lvl5pPr>
            <a:lvl6pPr marL="10668076" indent="0">
              <a:buNone/>
              <a:defRPr sz="4667"/>
            </a:lvl6pPr>
            <a:lvl7pPr marL="12801691" indent="0">
              <a:buNone/>
              <a:defRPr sz="4667"/>
            </a:lvl7pPr>
            <a:lvl8pPr marL="14935307" indent="0">
              <a:buNone/>
              <a:defRPr sz="4667"/>
            </a:lvl8pPr>
            <a:lvl9pPr marL="17068922" indent="0">
              <a:buNone/>
              <a:defRPr sz="4667"/>
            </a:lvl9pPr>
          </a:lstStyle>
          <a:p>
            <a:pPr lvl="0"/>
            <a:r>
              <a:rPr lang="en-US"/>
              <a:t>Edit Master text styles</a:t>
            </a:r>
          </a:p>
        </p:txBody>
      </p:sp>
      <p:sp>
        <p:nvSpPr>
          <p:cNvPr id="5" name="Date Placeholder 4"/>
          <p:cNvSpPr>
            <a:spLocks noGrp="1"/>
          </p:cNvSpPr>
          <p:nvPr>
            <p:ph type="dt" sz="half" idx="10"/>
          </p:nvPr>
        </p:nvSpPr>
        <p:spPr/>
        <p:txBody>
          <a:bodyPr/>
          <a:lstStyle/>
          <a:p>
            <a:fld id="{514167EA-CB3C-497D-88E0-B1216E74C591}"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15B03-610E-4833-BB5C-338EBB2CC929}" type="slidenum">
              <a:rPr lang="en-US" smtClean="0"/>
              <a:t>‹#›</a:t>
            </a:fld>
            <a:endParaRPr lang="en-US"/>
          </a:p>
        </p:txBody>
      </p:sp>
    </p:spTree>
    <p:extLst>
      <p:ext uri="{BB962C8B-B14F-4D97-AF65-F5344CB8AC3E}">
        <p14:creationId xmlns:p14="http://schemas.microsoft.com/office/powerpoint/2010/main" val="468316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54655" y="1703924"/>
            <a:ext cx="37067490" cy="61859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54655" y="8519583"/>
            <a:ext cx="37067490" cy="203062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54655" y="29662974"/>
            <a:ext cx="9669780" cy="1703917"/>
          </a:xfrm>
          <a:prstGeom prst="rect">
            <a:avLst/>
          </a:prstGeom>
        </p:spPr>
        <p:txBody>
          <a:bodyPr vert="horz" lIns="91440" tIns="45720" rIns="91440" bIns="45720" rtlCol="0" anchor="ctr"/>
          <a:lstStyle>
            <a:lvl1pPr algn="l">
              <a:defRPr sz="5600">
                <a:solidFill>
                  <a:schemeClr val="tx1">
                    <a:tint val="75000"/>
                  </a:schemeClr>
                </a:solidFill>
              </a:defRPr>
            </a:lvl1pPr>
          </a:lstStyle>
          <a:p>
            <a:fld id="{514167EA-CB3C-497D-88E0-B1216E74C591}" type="datetimeFigureOut">
              <a:rPr lang="en-US" smtClean="0"/>
              <a:t>5/9/2017</a:t>
            </a:fld>
            <a:endParaRPr lang="en-US"/>
          </a:p>
        </p:txBody>
      </p:sp>
      <p:sp>
        <p:nvSpPr>
          <p:cNvPr id="5" name="Footer Placeholder 4"/>
          <p:cNvSpPr>
            <a:spLocks noGrp="1"/>
          </p:cNvSpPr>
          <p:nvPr>
            <p:ph type="ftr" sz="quarter" idx="3"/>
          </p:nvPr>
        </p:nvSpPr>
        <p:spPr>
          <a:xfrm>
            <a:off x="14236065" y="29662974"/>
            <a:ext cx="14504670" cy="1703917"/>
          </a:xfrm>
          <a:prstGeom prst="rect">
            <a:avLst/>
          </a:prstGeom>
        </p:spPr>
        <p:txBody>
          <a:bodyPr vert="horz" lIns="91440" tIns="45720" rIns="91440" bIns="45720"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352365" y="29662974"/>
            <a:ext cx="9669780" cy="1703917"/>
          </a:xfrm>
          <a:prstGeom prst="rect">
            <a:avLst/>
          </a:prstGeom>
        </p:spPr>
        <p:txBody>
          <a:bodyPr vert="horz" lIns="91440" tIns="45720" rIns="91440" bIns="45720" rtlCol="0" anchor="ctr"/>
          <a:lstStyle>
            <a:lvl1pPr algn="r">
              <a:defRPr sz="5600">
                <a:solidFill>
                  <a:schemeClr val="tx1">
                    <a:tint val="75000"/>
                  </a:schemeClr>
                </a:solidFill>
              </a:defRPr>
            </a:lvl1pPr>
          </a:lstStyle>
          <a:p>
            <a:fld id="{7F615B03-610E-4833-BB5C-338EBB2CC929}" type="slidenum">
              <a:rPr lang="en-US" smtClean="0"/>
              <a:t>‹#›</a:t>
            </a:fld>
            <a:endParaRPr lang="en-US"/>
          </a:p>
        </p:txBody>
      </p:sp>
    </p:spTree>
    <p:extLst>
      <p:ext uri="{BB962C8B-B14F-4D97-AF65-F5344CB8AC3E}">
        <p14:creationId xmlns:p14="http://schemas.microsoft.com/office/powerpoint/2010/main" val="2700415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267230" rtl="0" eaLnBrk="1" latinLnBrk="0" hangingPunct="1">
        <a:lnSpc>
          <a:spcPct val="90000"/>
        </a:lnSpc>
        <a:spcBef>
          <a:spcPct val="0"/>
        </a:spcBef>
        <a:buNone/>
        <a:defRPr sz="20533" kern="1200">
          <a:solidFill>
            <a:schemeClr val="tx1"/>
          </a:solidFill>
          <a:latin typeface="+mj-lt"/>
          <a:ea typeface="+mj-ea"/>
          <a:cs typeface="+mj-cs"/>
        </a:defRPr>
      </a:lvl1pPr>
    </p:titleStyle>
    <p:bodyStyle>
      <a:lvl1pPr marL="1066808" indent="-1066808" algn="l" defTabSz="4267230" rtl="0" eaLnBrk="1" latinLnBrk="0" hangingPunct="1">
        <a:lnSpc>
          <a:spcPct val="90000"/>
        </a:lnSpc>
        <a:spcBef>
          <a:spcPts val="4667"/>
        </a:spcBef>
        <a:buFont typeface="Arial" panose="020B0604020202020204" pitchFamily="34" charset="0"/>
        <a:buChar char="•"/>
        <a:defRPr sz="13067" kern="1200">
          <a:solidFill>
            <a:schemeClr val="tx1"/>
          </a:solidFill>
          <a:latin typeface="+mn-lt"/>
          <a:ea typeface="+mn-ea"/>
          <a:cs typeface="+mn-cs"/>
        </a:defRPr>
      </a:lvl1pPr>
      <a:lvl2pPr marL="3200423" indent="-1066808" algn="l" defTabSz="4267230" rtl="0" eaLnBrk="1" latinLnBrk="0" hangingPunct="1">
        <a:lnSpc>
          <a:spcPct val="90000"/>
        </a:lnSpc>
        <a:spcBef>
          <a:spcPts val="2333"/>
        </a:spcBef>
        <a:buFont typeface="Arial" panose="020B0604020202020204" pitchFamily="34" charset="0"/>
        <a:buChar char="•"/>
        <a:defRPr sz="11200" kern="1200">
          <a:solidFill>
            <a:schemeClr val="tx1"/>
          </a:solidFill>
          <a:latin typeface="+mn-lt"/>
          <a:ea typeface="+mn-ea"/>
          <a:cs typeface="+mn-cs"/>
        </a:defRPr>
      </a:lvl2pPr>
      <a:lvl3pPr marL="5334038" indent="-1066808" algn="l" defTabSz="4267230" rtl="0" eaLnBrk="1" latinLnBrk="0" hangingPunct="1">
        <a:lnSpc>
          <a:spcPct val="90000"/>
        </a:lnSpc>
        <a:spcBef>
          <a:spcPts val="2333"/>
        </a:spcBef>
        <a:buFont typeface="Arial" panose="020B0604020202020204" pitchFamily="34" charset="0"/>
        <a:buChar char="•"/>
        <a:defRPr sz="9333" kern="1200">
          <a:solidFill>
            <a:schemeClr val="tx1"/>
          </a:solidFill>
          <a:latin typeface="+mn-lt"/>
          <a:ea typeface="+mn-ea"/>
          <a:cs typeface="+mn-cs"/>
        </a:defRPr>
      </a:lvl3pPr>
      <a:lvl4pPr marL="7467653" indent="-1066808" algn="l" defTabSz="4267230" rtl="0" eaLnBrk="1" latinLnBrk="0" hangingPunct="1">
        <a:lnSpc>
          <a:spcPct val="90000"/>
        </a:lnSpc>
        <a:spcBef>
          <a:spcPts val="2333"/>
        </a:spcBef>
        <a:buFont typeface="Arial" panose="020B0604020202020204" pitchFamily="34" charset="0"/>
        <a:buChar char="•"/>
        <a:defRPr sz="8400" kern="1200">
          <a:solidFill>
            <a:schemeClr val="tx1"/>
          </a:solidFill>
          <a:latin typeface="+mn-lt"/>
          <a:ea typeface="+mn-ea"/>
          <a:cs typeface="+mn-cs"/>
        </a:defRPr>
      </a:lvl4pPr>
      <a:lvl5pPr marL="9601269" indent="-1066808" algn="l" defTabSz="4267230" rtl="0" eaLnBrk="1" latinLnBrk="0" hangingPunct="1">
        <a:lnSpc>
          <a:spcPct val="90000"/>
        </a:lnSpc>
        <a:spcBef>
          <a:spcPts val="2333"/>
        </a:spcBef>
        <a:buFont typeface="Arial" panose="020B0604020202020204" pitchFamily="34" charset="0"/>
        <a:buChar char="•"/>
        <a:defRPr sz="8400" kern="1200">
          <a:solidFill>
            <a:schemeClr val="tx1"/>
          </a:solidFill>
          <a:latin typeface="+mn-lt"/>
          <a:ea typeface="+mn-ea"/>
          <a:cs typeface="+mn-cs"/>
        </a:defRPr>
      </a:lvl5pPr>
      <a:lvl6pPr marL="11734884" indent="-1066808" algn="l" defTabSz="4267230" rtl="0" eaLnBrk="1" latinLnBrk="0" hangingPunct="1">
        <a:lnSpc>
          <a:spcPct val="90000"/>
        </a:lnSpc>
        <a:spcBef>
          <a:spcPts val="2333"/>
        </a:spcBef>
        <a:buFont typeface="Arial" panose="020B0604020202020204" pitchFamily="34" charset="0"/>
        <a:buChar char="•"/>
        <a:defRPr sz="8400" kern="1200">
          <a:solidFill>
            <a:schemeClr val="tx1"/>
          </a:solidFill>
          <a:latin typeface="+mn-lt"/>
          <a:ea typeface="+mn-ea"/>
          <a:cs typeface="+mn-cs"/>
        </a:defRPr>
      </a:lvl6pPr>
      <a:lvl7pPr marL="13868499" indent="-1066808" algn="l" defTabSz="4267230" rtl="0" eaLnBrk="1" latinLnBrk="0" hangingPunct="1">
        <a:lnSpc>
          <a:spcPct val="90000"/>
        </a:lnSpc>
        <a:spcBef>
          <a:spcPts val="2333"/>
        </a:spcBef>
        <a:buFont typeface="Arial" panose="020B0604020202020204" pitchFamily="34" charset="0"/>
        <a:buChar char="•"/>
        <a:defRPr sz="8400" kern="1200">
          <a:solidFill>
            <a:schemeClr val="tx1"/>
          </a:solidFill>
          <a:latin typeface="+mn-lt"/>
          <a:ea typeface="+mn-ea"/>
          <a:cs typeface="+mn-cs"/>
        </a:defRPr>
      </a:lvl7pPr>
      <a:lvl8pPr marL="16002114" indent="-1066808" algn="l" defTabSz="4267230" rtl="0" eaLnBrk="1" latinLnBrk="0" hangingPunct="1">
        <a:lnSpc>
          <a:spcPct val="90000"/>
        </a:lnSpc>
        <a:spcBef>
          <a:spcPts val="2333"/>
        </a:spcBef>
        <a:buFont typeface="Arial" panose="020B0604020202020204" pitchFamily="34" charset="0"/>
        <a:buChar char="•"/>
        <a:defRPr sz="8400" kern="1200">
          <a:solidFill>
            <a:schemeClr val="tx1"/>
          </a:solidFill>
          <a:latin typeface="+mn-lt"/>
          <a:ea typeface="+mn-ea"/>
          <a:cs typeface="+mn-cs"/>
        </a:defRPr>
      </a:lvl8pPr>
      <a:lvl9pPr marL="18135730" indent="-1066808" algn="l" defTabSz="4267230" rtl="0" eaLnBrk="1" latinLnBrk="0" hangingPunct="1">
        <a:lnSpc>
          <a:spcPct val="90000"/>
        </a:lnSpc>
        <a:spcBef>
          <a:spcPts val="2333"/>
        </a:spcBef>
        <a:buFont typeface="Arial" panose="020B0604020202020204" pitchFamily="34" charset="0"/>
        <a:buChar char="•"/>
        <a:defRPr sz="8400" kern="1200">
          <a:solidFill>
            <a:schemeClr val="tx1"/>
          </a:solidFill>
          <a:latin typeface="+mn-lt"/>
          <a:ea typeface="+mn-ea"/>
          <a:cs typeface="+mn-cs"/>
        </a:defRPr>
      </a:lvl9pPr>
    </p:bodyStyle>
    <p:otherStyle>
      <a:defPPr>
        <a:defRPr lang="en-US"/>
      </a:defPPr>
      <a:lvl1pPr marL="0" algn="l" defTabSz="4267230" rtl="0" eaLnBrk="1" latinLnBrk="0" hangingPunct="1">
        <a:defRPr sz="8400" kern="1200">
          <a:solidFill>
            <a:schemeClr val="tx1"/>
          </a:solidFill>
          <a:latin typeface="+mn-lt"/>
          <a:ea typeface="+mn-ea"/>
          <a:cs typeface="+mn-cs"/>
        </a:defRPr>
      </a:lvl1pPr>
      <a:lvl2pPr marL="2133615" algn="l" defTabSz="4267230" rtl="0" eaLnBrk="1" latinLnBrk="0" hangingPunct="1">
        <a:defRPr sz="8400" kern="1200">
          <a:solidFill>
            <a:schemeClr val="tx1"/>
          </a:solidFill>
          <a:latin typeface="+mn-lt"/>
          <a:ea typeface="+mn-ea"/>
          <a:cs typeface="+mn-cs"/>
        </a:defRPr>
      </a:lvl2pPr>
      <a:lvl3pPr marL="4267230" algn="l" defTabSz="4267230" rtl="0" eaLnBrk="1" latinLnBrk="0" hangingPunct="1">
        <a:defRPr sz="8400" kern="1200">
          <a:solidFill>
            <a:schemeClr val="tx1"/>
          </a:solidFill>
          <a:latin typeface="+mn-lt"/>
          <a:ea typeface="+mn-ea"/>
          <a:cs typeface="+mn-cs"/>
        </a:defRPr>
      </a:lvl3pPr>
      <a:lvl4pPr marL="6400846" algn="l" defTabSz="4267230" rtl="0" eaLnBrk="1" latinLnBrk="0" hangingPunct="1">
        <a:defRPr sz="8400" kern="1200">
          <a:solidFill>
            <a:schemeClr val="tx1"/>
          </a:solidFill>
          <a:latin typeface="+mn-lt"/>
          <a:ea typeface="+mn-ea"/>
          <a:cs typeface="+mn-cs"/>
        </a:defRPr>
      </a:lvl4pPr>
      <a:lvl5pPr marL="8534461" algn="l" defTabSz="4267230" rtl="0" eaLnBrk="1" latinLnBrk="0" hangingPunct="1">
        <a:defRPr sz="8400" kern="1200">
          <a:solidFill>
            <a:schemeClr val="tx1"/>
          </a:solidFill>
          <a:latin typeface="+mn-lt"/>
          <a:ea typeface="+mn-ea"/>
          <a:cs typeface="+mn-cs"/>
        </a:defRPr>
      </a:lvl5pPr>
      <a:lvl6pPr marL="10668076" algn="l" defTabSz="4267230" rtl="0" eaLnBrk="1" latinLnBrk="0" hangingPunct="1">
        <a:defRPr sz="8400" kern="1200">
          <a:solidFill>
            <a:schemeClr val="tx1"/>
          </a:solidFill>
          <a:latin typeface="+mn-lt"/>
          <a:ea typeface="+mn-ea"/>
          <a:cs typeface="+mn-cs"/>
        </a:defRPr>
      </a:lvl6pPr>
      <a:lvl7pPr marL="12801691" algn="l" defTabSz="4267230" rtl="0" eaLnBrk="1" latinLnBrk="0" hangingPunct="1">
        <a:defRPr sz="8400" kern="1200">
          <a:solidFill>
            <a:schemeClr val="tx1"/>
          </a:solidFill>
          <a:latin typeface="+mn-lt"/>
          <a:ea typeface="+mn-ea"/>
          <a:cs typeface="+mn-cs"/>
        </a:defRPr>
      </a:lvl7pPr>
      <a:lvl8pPr marL="14935307" algn="l" defTabSz="4267230" rtl="0" eaLnBrk="1" latinLnBrk="0" hangingPunct="1">
        <a:defRPr sz="8400" kern="1200">
          <a:solidFill>
            <a:schemeClr val="tx1"/>
          </a:solidFill>
          <a:latin typeface="+mn-lt"/>
          <a:ea typeface="+mn-ea"/>
          <a:cs typeface="+mn-cs"/>
        </a:defRPr>
      </a:lvl8pPr>
      <a:lvl9pPr marL="17068922" algn="l" defTabSz="426723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sen_logo_hmaro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914400"/>
            <a:ext cx="15483839" cy="23774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TI-Col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6396" y="914400"/>
            <a:ext cx="12310372" cy="23774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4339" y="3493770"/>
            <a:ext cx="40469821" cy="3508653"/>
          </a:xfrm>
          <a:prstGeom prst="rect">
            <a:avLst/>
          </a:prstGeom>
        </p:spPr>
        <p:txBody>
          <a:bodyPr wrap="square">
            <a:spAutoFit/>
          </a:bodyPr>
          <a:lstStyle/>
          <a:p>
            <a:r>
              <a:rPr lang="en-US" sz="9600" b="1" dirty="0">
                <a:latin typeface="PT Sans Narrow"/>
              </a:rPr>
              <a:t>Team 29: Mass Transit Options at Texas A&amp;M University</a:t>
            </a:r>
          </a:p>
          <a:p>
            <a:r>
              <a:rPr lang="en-US" sz="6000" b="1" dirty="0">
                <a:latin typeface="PT Sans Narrow"/>
              </a:rPr>
              <a:t>Members: Aidan Casey, Blake Jones, Imran Khan, Hogan Sullins</a:t>
            </a:r>
          </a:p>
          <a:p>
            <a:r>
              <a:rPr lang="en-US" sz="6600" b="1" i="1" dirty="0">
                <a:latin typeface="PT Sans Narrow"/>
              </a:rPr>
              <a:t>Satish Bukkapatnam (Advisor, ISEN), David Sparks (Sponsor, TTI), Jose Vazquez (Professor, ISEN)</a:t>
            </a:r>
          </a:p>
        </p:txBody>
      </p:sp>
      <p:sp>
        <p:nvSpPr>
          <p:cNvPr id="10" name="Rectangle 9"/>
          <p:cNvSpPr/>
          <p:nvPr/>
        </p:nvSpPr>
        <p:spPr>
          <a:xfrm>
            <a:off x="457200" y="7002423"/>
            <a:ext cx="13716000" cy="24688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14630400" y="7002423"/>
            <a:ext cx="13716000" cy="24688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8803600" y="7004304"/>
            <a:ext cx="13716000" cy="24688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457200" y="7002422"/>
            <a:ext cx="13716000" cy="8221223"/>
            <a:chOff x="419100" y="7002422"/>
            <a:chExt cx="13716000" cy="8221223"/>
          </a:xfrm>
        </p:grpSpPr>
        <p:sp>
          <p:nvSpPr>
            <p:cNvPr id="6" name="Rectangle 5"/>
            <p:cNvSpPr/>
            <p:nvPr/>
          </p:nvSpPr>
          <p:spPr>
            <a:xfrm>
              <a:off x="419100" y="7002422"/>
              <a:ext cx="13716000" cy="1357806"/>
            </a:xfrm>
            <a:prstGeom prst="rect">
              <a:avLst/>
            </a:prstGeom>
            <a:solidFill>
              <a:srgbClr val="5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PT Sans Narrow"/>
                </a:rPr>
                <a:t>Abstract</a:t>
              </a:r>
            </a:p>
          </p:txBody>
        </p:sp>
        <p:sp>
          <p:nvSpPr>
            <p:cNvPr id="25" name="TextBox 24"/>
            <p:cNvSpPr txBox="1"/>
            <p:nvPr/>
          </p:nvSpPr>
          <p:spPr>
            <a:xfrm>
              <a:off x="419100" y="8360228"/>
              <a:ext cx="13716000" cy="6863417"/>
            </a:xfrm>
            <a:prstGeom prst="rect">
              <a:avLst/>
            </a:prstGeom>
            <a:noFill/>
          </p:spPr>
          <p:txBody>
            <a:bodyPr wrap="square" rtlCol="0">
              <a:spAutoFit/>
            </a:bodyPr>
            <a:lstStyle/>
            <a:p>
              <a:r>
                <a:rPr lang="en-US" sz="4000" dirty="0">
                  <a:latin typeface="PT Sans Narrow"/>
                </a:rPr>
                <a:t>TTI has proactively identified a future problem stemming from Texas A&amp;M’s continued student body growth. To combat this issue, TTI has asked the team to devise the optimal route for three methods of transportation: Tubular Rail, dedicated lane bus rapid transit (BRT), and subways. Using a combination of linear programming and Simio modeling, the team developed optimized routes for alleviating congestion. From a ridership perspective, the subway proved to alleviate the most pressure from the current bus system, but from a cost-benefit perspective the Tubular Rail technology is by far the most cost friendly.</a:t>
              </a:r>
            </a:p>
          </p:txBody>
        </p:sp>
      </p:grpSp>
      <p:grpSp>
        <p:nvGrpSpPr>
          <p:cNvPr id="30" name="Group 29"/>
          <p:cNvGrpSpPr/>
          <p:nvPr/>
        </p:nvGrpSpPr>
        <p:grpSpPr>
          <a:xfrm>
            <a:off x="457200" y="15138444"/>
            <a:ext cx="13716000" cy="9986521"/>
            <a:chOff x="-3141770" y="17173596"/>
            <a:chExt cx="20845734" cy="16798230"/>
          </a:xfrm>
        </p:grpSpPr>
        <p:pic>
          <p:nvPicPr>
            <p:cNvPr id="1034" name="Picture 10" descr="Image result for tubular ra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1770" y="17173596"/>
              <a:ext cx="20845734" cy="1563821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3141770" y="32884639"/>
              <a:ext cx="20845734" cy="1087187"/>
            </a:xfrm>
            <a:prstGeom prst="rect">
              <a:avLst/>
            </a:prstGeom>
            <a:noFill/>
          </p:spPr>
          <p:txBody>
            <a:bodyPr wrap="square" rtlCol="0">
              <a:spAutoFit/>
            </a:bodyPr>
            <a:lstStyle/>
            <a:p>
              <a:r>
                <a:rPr lang="en-US" sz="3600" b="1" dirty="0">
                  <a:latin typeface="PT Sans Narrow"/>
                </a:rPr>
                <a:t>Figure 1. Tubular Rail Concept Visualization</a:t>
              </a:r>
            </a:p>
          </p:txBody>
        </p:sp>
      </p:grpSp>
      <p:grpSp>
        <p:nvGrpSpPr>
          <p:cNvPr id="31" name="Group 30"/>
          <p:cNvGrpSpPr/>
          <p:nvPr/>
        </p:nvGrpSpPr>
        <p:grpSpPr>
          <a:xfrm>
            <a:off x="457200" y="25237105"/>
            <a:ext cx="13716000" cy="6417863"/>
            <a:chOff x="444500" y="14386019"/>
            <a:chExt cx="13716000" cy="6417863"/>
          </a:xfrm>
        </p:grpSpPr>
        <p:sp>
          <p:nvSpPr>
            <p:cNvPr id="19" name="Rectangle 18"/>
            <p:cNvSpPr/>
            <p:nvPr/>
          </p:nvSpPr>
          <p:spPr>
            <a:xfrm>
              <a:off x="444500" y="14386019"/>
              <a:ext cx="13716000" cy="1357806"/>
            </a:xfrm>
            <a:prstGeom prst="rect">
              <a:avLst/>
            </a:prstGeom>
            <a:solidFill>
              <a:srgbClr val="5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PT Sans Narrow"/>
                </a:rPr>
                <a:t>Problem Identification</a:t>
              </a:r>
            </a:p>
          </p:txBody>
        </p:sp>
        <p:sp>
          <p:nvSpPr>
            <p:cNvPr id="36" name="TextBox 35"/>
            <p:cNvSpPr txBox="1"/>
            <p:nvPr/>
          </p:nvSpPr>
          <p:spPr>
            <a:xfrm>
              <a:off x="444500" y="15787124"/>
              <a:ext cx="13716000" cy="5016758"/>
            </a:xfrm>
            <a:prstGeom prst="rect">
              <a:avLst/>
            </a:prstGeom>
            <a:noFill/>
          </p:spPr>
          <p:txBody>
            <a:bodyPr wrap="square" rtlCol="0">
              <a:spAutoFit/>
            </a:bodyPr>
            <a:lstStyle/>
            <a:p>
              <a:r>
                <a:rPr lang="en-US" sz="4000" dirty="0">
                  <a:latin typeface="PT Sans Narrow"/>
                </a:rPr>
                <a:t>As Texas A&amp;M continues to expand, the current transportation infrastructure must expand in a similar manner in order to accommodate the school’s growth in a healthy, sustainable way. The team was tasked with evaluating the feasibility of three different modalities of transportation – subway, dedicated lane BRT, and tubular rail – based on their feasibility of implementation and cost effectiveness.</a:t>
              </a:r>
              <a:endParaRPr lang="en-US" sz="7200" dirty="0">
                <a:latin typeface="PT Sans Narrow"/>
              </a:endParaRPr>
            </a:p>
          </p:txBody>
        </p:sp>
      </p:grpSp>
      <p:grpSp>
        <p:nvGrpSpPr>
          <p:cNvPr id="38" name="Group 37"/>
          <p:cNvGrpSpPr/>
          <p:nvPr/>
        </p:nvGrpSpPr>
        <p:grpSpPr>
          <a:xfrm>
            <a:off x="14630400" y="6963562"/>
            <a:ext cx="13716000" cy="2108991"/>
            <a:chOff x="444500" y="14386019"/>
            <a:chExt cx="13728700" cy="2108991"/>
          </a:xfrm>
        </p:grpSpPr>
        <p:sp>
          <p:nvSpPr>
            <p:cNvPr id="39" name="Rectangle 38"/>
            <p:cNvSpPr/>
            <p:nvPr/>
          </p:nvSpPr>
          <p:spPr>
            <a:xfrm>
              <a:off x="444500" y="14386019"/>
              <a:ext cx="13716000" cy="1357806"/>
            </a:xfrm>
            <a:prstGeom prst="rect">
              <a:avLst/>
            </a:prstGeom>
            <a:solidFill>
              <a:srgbClr val="5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PT Sans Narrow"/>
                </a:rPr>
                <a:t>Methodology</a:t>
              </a:r>
            </a:p>
          </p:txBody>
        </p:sp>
        <p:sp>
          <p:nvSpPr>
            <p:cNvPr id="40" name="TextBox 39"/>
            <p:cNvSpPr txBox="1"/>
            <p:nvPr/>
          </p:nvSpPr>
          <p:spPr>
            <a:xfrm>
              <a:off x="457200" y="15787124"/>
              <a:ext cx="13716000" cy="707886"/>
            </a:xfrm>
            <a:prstGeom prst="rect">
              <a:avLst/>
            </a:prstGeom>
            <a:noFill/>
          </p:spPr>
          <p:txBody>
            <a:bodyPr wrap="square" rtlCol="0">
              <a:spAutoFit/>
            </a:bodyPr>
            <a:lstStyle/>
            <a:p>
              <a:endParaRPr lang="en-US" sz="4000" dirty="0">
                <a:latin typeface="PT Sans Narrow"/>
              </a:endParaRPr>
            </a:p>
          </p:txBody>
        </p:sp>
      </p:grpSp>
      <p:grpSp>
        <p:nvGrpSpPr>
          <p:cNvPr id="32" name="Group 31"/>
          <p:cNvGrpSpPr/>
          <p:nvPr/>
        </p:nvGrpSpPr>
        <p:grpSpPr>
          <a:xfrm>
            <a:off x="28803599" y="6997697"/>
            <a:ext cx="13716001" cy="2724803"/>
            <a:chOff x="14569438" y="19375695"/>
            <a:chExt cx="13802362" cy="2724803"/>
          </a:xfrm>
        </p:grpSpPr>
        <p:sp>
          <p:nvSpPr>
            <p:cNvPr id="24" name="Rectangle 23"/>
            <p:cNvSpPr/>
            <p:nvPr/>
          </p:nvSpPr>
          <p:spPr>
            <a:xfrm>
              <a:off x="14569438" y="19375695"/>
              <a:ext cx="13802361" cy="1357806"/>
            </a:xfrm>
            <a:prstGeom prst="rect">
              <a:avLst/>
            </a:prstGeom>
            <a:solidFill>
              <a:srgbClr val="5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PT Sans Narrow"/>
                </a:rPr>
                <a:t>Optimized Routes</a:t>
              </a:r>
            </a:p>
          </p:txBody>
        </p:sp>
        <p:sp>
          <p:nvSpPr>
            <p:cNvPr id="41" name="TextBox 40"/>
            <p:cNvSpPr txBox="1"/>
            <p:nvPr/>
          </p:nvSpPr>
          <p:spPr>
            <a:xfrm>
              <a:off x="14655800" y="20777059"/>
              <a:ext cx="13716000" cy="1323439"/>
            </a:xfrm>
            <a:prstGeom prst="rect">
              <a:avLst/>
            </a:prstGeom>
            <a:noFill/>
          </p:spPr>
          <p:txBody>
            <a:bodyPr wrap="square" rtlCol="0">
              <a:spAutoFit/>
            </a:bodyPr>
            <a:lstStyle/>
            <a:p>
              <a:endParaRPr lang="en-US" sz="4000" dirty="0">
                <a:latin typeface="PT Sans Narrow"/>
              </a:endParaRPr>
            </a:p>
            <a:p>
              <a:endParaRPr lang="en-US" sz="4000" dirty="0">
                <a:latin typeface="PT Sans Narrow"/>
              </a:endParaRPr>
            </a:p>
          </p:txBody>
        </p:sp>
      </p:grpSp>
      <p:grpSp>
        <p:nvGrpSpPr>
          <p:cNvPr id="33" name="Group 32"/>
          <p:cNvGrpSpPr/>
          <p:nvPr/>
        </p:nvGrpSpPr>
        <p:grpSpPr>
          <a:xfrm>
            <a:off x="28803600" y="28422450"/>
            <a:ext cx="13716000" cy="2818639"/>
            <a:chOff x="28803600" y="24832144"/>
            <a:chExt cx="13789981" cy="2818639"/>
          </a:xfrm>
        </p:grpSpPr>
        <p:sp>
          <p:nvSpPr>
            <p:cNvPr id="20" name="Rectangle 19"/>
            <p:cNvSpPr/>
            <p:nvPr/>
          </p:nvSpPr>
          <p:spPr>
            <a:xfrm>
              <a:off x="28803600" y="24832144"/>
              <a:ext cx="13789981" cy="1357806"/>
            </a:xfrm>
            <a:prstGeom prst="rect">
              <a:avLst/>
            </a:prstGeom>
            <a:solidFill>
              <a:srgbClr val="5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PT Sans Narrow"/>
                </a:rPr>
                <a:t>Acknowledgements</a:t>
              </a:r>
            </a:p>
          </p:txBody>
        </p:sp>
        <p:sp>
          <p:nvSpPr>
            <p:cNvPr id="43" name="TextBox 42"/>
            <p:cNvSpPr txBox="1"/>
            <p:nvPr/>
          </p:nvSpPr>
          <p:spPr>
            <a:xfrm>
              <a:off x="28803600" y="26327344"/>
              <a:ext cx="13789980" cy="1323439"/>
            </a:xfrm>
            <a:prstGeom prst="rect">
              <a:avLst/>
            </a:prstGeom>
            <a:noFill/>
          </p:spPr>
          <p:txBody>
            <a:bodyPr wrap="square" rtlCol="0">
              <a:spAutoFit/>
            </a:bodyPr>
            <a:lstStyle/>
            <a:p>
              <a:r>
                <a:rPr lang="en-US" sz="4000" dirty="0">
                  <a:latin typeface="PT Sans Narrow"/>
                </a:rPr>
                <a:t>Robert Brydia, James Flores, Mark Lawley, Robert King, Robert Pulliam, Andrew Rihani</a:t>
              </a:r>
              <a:endParaRPr lang="en-US" sz="4400" dirty="0">
                <a:latin typeface="PT Sans Narrow"/>
              </a:endParaRPr>
            </a:p>
          </p:txBody>
        </p:sp>
      </p:grpSp>
      <p:grpSp>
        <p:nvGrpSpPr>
          <p:cNvPr id="11" name="Group 10"/>
          <p:cNvGrpSpPr/>
          <p:nvPr/>
        </p:nvGrpSpPr>
        <p:grpSpPr>
          <a:xfrm>
            <a:off x="28803599" y="17687489"/>
            <a:ext cx="13716001" cy="11676643"/>
            <a:chOff x="28768038" y="17989017"/>
            <a:chExt cx="13716001" cy="14696523"/>
          </a:xfrm>
        </p:grpSpPr>
        <p:sp>
          <p:nvSpPr>
            <p:cNvPr id="21" name="Rectangle 20"/>
            <p:cNvSpPr/>
            <p:nvPr/>
          </p:nvSpPr>
          <p:spPr>
            <a:xfrm>
              <a:off x="28768038" y="17989017"/>
              <a:ext cx="13716000" cy="1329009"/>
            </a:xfrm>
            <a:prstGeom prst="rect">
              <a:avLst/>
            </a:prstGeom>
            <a:solidFill>
              <a:srgbClr val="5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PT Sans Narrow"/>
                </a:rPr>
                <a:t>Conclusions</a:t>
              </a:r>
            </a:p>
          </p:txBody>
        </p:sp>
        <p:sp>
          <p:nvSpPr>
            <p:cNvPr id="45" name="TextBox 44"/>
            <p:cNvSpPr txBox="1"/>
            <p:nvPr/>
          </p:nvSpPr>
          <p:spPr>
            <a:xfrm>
              <a:off x="28768039" y="19398560"/>
              <a:ext cx="13716000" cy="13286980"/>
            </a:xfrm>
            <a:prstGeom prst="rect">
              <a:avLst/>
            </a:prstGeom>
            <a:noFill/>
          </p:spPr>
          <p:txBody>
            <a:bodyPr wrap="square" rtlCol="0">
              <a:spAutoFit/>
            </a:bodyPr>
            <a:lstStyle/>
            <a:p>
              <a:r>
                <a:rPr lang="en-US" sz="4000" dirty="0">
                  <a:latin typeface="PT Sans Narrow"/>
                </a:rPr>
                <a:t>The linear program found that a looped subway/BRT route consisting of stops at Ross &amp; Spence, Ross &amp; Ireland, </a:t>
              </a:r>
              <a:r>
                <a:rPr lang="en-US" sz="4000" dirty="0" err="1">
                  <a:latin typeface="PT Sans Narrow"/>
                </a:rPr>
                <a:t>Wehner</a:t>
              </a:r>
              <a:r>
                <a:rPr lang="en-US" sz="4000" dirty="0">
                  <a:latin typeface="PT Sans Narrow"/>
                </a:rPr>
                <a:t>, PEAP/Reed Arena, Blue Bell Park, and the MSC alleviated the most stress from the current bus system. The </a:t>
              </a:r>
              <a:r>
                <a:rPr lang="en-US" sz="4000" dirty="0" err="1">
                  <a:latin typeface="PT Sans Narrow"/>
                </a:rPr>
                <a:t>Simio</a:t>
              </a:r>
              <a:r>
                <a:rPr lang="en-US" sz="4000" dirty="0">
                  <a:latin typeface="PT Sans Narrow"/>
                </a:rPr>
                <a:t> simulation demonstrated a XX% reduction in traffic and XXXXX riders per month if the subway route were to be implemented. Similarly, the linear program found that the optimal route for Tubular Rail would contain one line from </a:t>
              </a:r>
              <a:r>
                <a:rPr lang="en-US" sz="4000" dirty="0" err="1">
                  <a:latin typeface="PT Sans Narrow"/>
                </a:rPr>
                <a:t>Wehner</a:t>
              </a:r>
              <a:r>
                <a:rPr lang="en-US" sz="4000" dirty="0">
                  <a:latin typeface="PT Sans Narrow"/>
                </a:rPr>
                <a:t> to the MSC, and one line from the MSC to PEAP/Reed Arena to the Bush School. Tubular Rail would result in a XX% decrease in traffic to the current system, and ridership would be projected at XXXXX per month. While ridership is lower for Tubular Rail, the projected full cost of implementation is $0.63B - $2.56B cheaper than that of a subway, and $105M - $197M cheaper than that of BRT.</a:t>
              </a:r>
              <a:br>
                <a:rPr lang="en-US" sz="4000" dirty="0">
                  <a:latin typeface="PT Sans Narrow"/>
                </a:rPr>
              </a:br>
              <a:endParaRPr lang="en-US" sz="4000" dirty="0">
                <a:latin typeface="PT Sans Narrow"/>
              </a:endParaRPr>
            </a:p>
            <a:p>
              <a:endParaRPr lang="en-US" sz="4000" dirty="0">
                <a:latin typeface="PT Sans Narrow"/>
              </a:endParaRPr>
            </a:p>
          </p:txBody>
        </p:sp>
      </p:grpSp>
      <p:grpSp>
        <p:nvGrpSpPr>
          <p:cNvPr id="3" name="Group 2"/>
          <p:cNvGrpSpPr/>
          <p:nvPr/>
        </p:nvGrpSpPr>
        <p:grpSpPr>
          <a:xfrm>
            <a:off x="14630400" y="8322201"/>
            <a:ext cx="13716000" cy="4581285"/>
            <a:chOff x="14630400" y="8322201"/>
            <a:chExt cx="13716000" cy="4581285"/>
          </a:xfrm>
        </p:grpSpPr>
        <p:sp>
          <p:nvSpPr>
            <p:cNvPr id="34" name="Rectangle 33"/>
            <p:cNvSpPr/>
            <p:nvPr/>
          </p:nvSpPr>
          <p:spPr>
            <a:xfrm>
              <a:off x="14630400" y="8322201"/>
              <a:ext cx="13716000" cy="1357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rgbClr val="500000"/>
                  </a:solidFill>
                  <a:latin typeface="PT Sans Narrow"/>
                </a:rPr>
                <a:t>Data Preparation</a:t>
              </a:r>
            </a:p>
          </p:txBody>
        </p:sp>
        <p:sp>
          <p:nvSpPr>
            <p:cNvPr id="44" name="TextBox 43"/>
            <p:cNvSpPr txBox="1"/>
            <p:nvPr/>
          </p:nvSpPr>
          <p:spPr>
            <a:xfrm>
              <a:off x="14630400" y="9733387"/>
              <a:ext cx="13716000" cy="3170099"/>
            </a:xfrm>
            <a:prstGeom prst="rect">
              <a:avLst/>
            </a:prstGeom>
            <a:noFill/>
          </p:spPr>
          <p:txBody>
            <a:bodyPr wrap="square" rtlCol="0">
              <a:spAutoFit/>
            </a:bodyPr>
            <a:lstStyle/>
            <a:p>
              <a:r>
                <a:rPr lang="en-US" sz="4000" dirty="0">
                  <a:latin typeface="PT Sans Narrow"/>
                </a:rPr>
                <a:t>The team began by calculating the distances between every combination of the major bus stops to the nearest thousandth of a mile. Ridership data was obtained from TTI and included the boarding passenger count at each stop. We aggregated this data to determine the ridership metric.</a:t>
              </a:r>
              <a:endParaRPr lang="en-US" sz="13800" dirty="0">
                <a:latin typeface="PT Sans Narrow"/>
              </a:endParaRPr>
            </a:p>
          </p:txBody>
        </p:sp>
      </p:grpSp>
      <p:grpSp>
        <p:nvGrpSpPr>
          <p:cNvPr id="5" name="Group 4"/>
          <p:cNvGrpSpPr/>
          <p:nvPr/>
        </p:nvGrpSpPr>
        <p:grpSpPr>
          <a:xfrm>
            <a:off x="14630400" y="12903486"/>
            <a:ext cx="13716000" cy="7584929"/>
            <a:chOff x="14633573" y="15231519"/>
            <a:chExt cx="13716000" cy="7584929"/>
          </a:xfrm>
        </p:grpSpPr>
        <p:sp>
          <p:nvSpPr>
            <p:cNvPr id="35" name="Rectangle 34"/>
            <p:cNvSpPr/>
            <p:nvPr/>
          </p:nvSpPr>
          <p:spPr>
            <a:xfrm>
              <a:off x="14633573" y="15231519"/>
              <a:ext cx="13716000" cy="1357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rgbClr val="500000"/>
                  </a:solidFill>
                  <a:latin typeface="PT Sans Narrow"/>
                </a:rPr>
                <a:t>Linear Program</a:t>
              </a:r>
            </a:p>
          </p:txBody>
        </p:sp>
        <p:sp>
          <p:nvSpPr>
            <p:cNvPr id="46" name="TextBox 45"/>
            <p:cNvSpPr txBox="1"/>
            <p:nvPr/>
          </p:nvSpPr>
          <p:spPr>
            <a:xfrm>
              <a:off x="14633573" y="16568584"/>
              <a:ext cx="13716000" cy="6247864"/>
            </a:xfrm>
            <a:prstGeom prst="rect">
              <a:avLst/>
            </a:prstGeom>
            <a:noFill/>
          </p:spPr>
          <p:txBody>
            <a:bodyPr wrap="square" rtlCol="0">
              <a:spAutoFit/>
            </a:bodyPr>
            <a:lstStyle/>
            <a:p>
              <a:r>
                <a:rPr lang="en-US" sz="4000" dirty="0">
                  <a:latin typeface="PT Sans Narrow"/>
                </a:rPr>
                <a:t>The objective function in the linear program minimized the product of the distance between two potential stops and the inverse ridership metric. The program constrains the total distance of the route to under 2.5 miles. It also constrains the route so that the distance between any two stops is kept to over half of a mile. Finally, it ensures that the turning angle between two stops is plausible given the modality being evaluated. For instance, the Tubular Rail technology has certain mechanical properties that make it unable to turn as quickly as other modalities or to adjust to elevation.</a:t>
              </a:r>
              <a:endParaRPr lang="en-US" sz="13800" dirty="0">
                <a:latin typeface="PT Sans Narrow"/>
              </a:endParaRPr>
            </a:p>
          </p:txBody>
        </p:sp>
      </p:grpSp>
      <p:grpSp>
        <p:nvGrpSpPr>
          <p:cNvPr id="8" name="Group 7"/>
          <p:cNvGrpSpPr/>
          <p:nvPr/>
        </p:nvGrpSpPr>
        <p:grpSpPr>
          <a:xfrm>
            <a:off x="14636762" y="20456527"/>
            <a:ext cx="13728688" cy="7786773"/>
            <a:chOff x="14583190" y="20847435"/>
            <a:chExt cx="13728688" cy="7786773"/>
          </a:xfrm>
        </p:grpSpPr>
        <p:sp>
          <p:nvSpPr>
            <p:cNvPr id="37" name="Rectangle 36"/>
            <p:cNvSpPr/>
            <p:nvPr/>
          </p:nvSpPr>
          <p:spPr>
            <a:xfrm>
              <a:off x="14583190" y="20847435"/>
              <a:ext cx="13716000" cy="13227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rgbClr val="500000"/>
                  </a:solidFill>
                  <a:latin typeface="PT Sans Narrow"/>
                </a:rPr>
                <a:t>Simio</a:t>
              </a:r>
            </a:p>
          </p:txBody>
        </p:sp>
        <p:sp>
          <p:nvSpPr>
            <p:cNvPr id="47" name="TextBox 46"/>
            <p:cNvSpPr txBox="1"/>
            <p:nvPr/>
          </p:nvSpPr>
          <p:spPr>
            <a:xfrm>
              <a:off x="14595878" y="21093682"/>
              <a:ext cx="13716000" cy="7540526"/>
            </a:xfrm>
            <a:prstGeom prst="rect">
              <a:avLst/>
            </a:prstGeom>
            <a:noFill/>
          </p:spPr>
          <p:txBody>
            <a:bodyPr wrap="square" rtlCol="0">
              <a:spAutoFit/>
            </a:bodyPr>
            <a:lstStyle/>
            <a:p>
              <a:endParaRPr lang="en-US" sz="4000" dirty="0">
                <a:latin typeface="PT Sans Narrow"/>
              </a:endParaRPr>
            </a:p>
            <a:p>
              <a:endParaRPr lang="en-US" sz="4000" dirty="0">
                <a:latin typeface="PT Sans Narrow"/>
              </a:endParaRPr>
            </a:p>
            <a:p>
              <a:r>
                <a:rPr lang="en-US" sz="4000" dirty="0" err="1">
                  <a:latin typeface="PT Sans Narrow"/>
                </a:rPr>
                <a:t>Simio</a:t>
              </a:r>
              <a:r>
                <a:rPr lang="en-US" sz="4000" dirty="0">
                  <a:latin typeface="PT Sans Narrow"/>
                </a:rPr>
                <a:t> was used to project ridership of the ideal route for each modality. First, we modeled the current bus system. We received time series data of passenger arrivals from TTI and used this to model the passenger arrival rates at each station. Once we had the current system modeled, we added our proposed routes on top of the system in order to get an estimate of projected ridership and cost per passenger mile for each modality.</a:t>
              </a:r>
            </a:p>
            <a:p>
              <a:br>
                <a:rPr lang="en-US" dirty="0"/>
              </a:br>
              <a:endParaRPr lang="en-US" sz="6600" dirty="0">
                <a:latin typeface="PT Sans Narrow"/>
              </a:endParaRPr>
            </a:p>
          </p:txBody>
        </p:sp>
      </p:grpSp>
      <p:sp>
        <p:nvSpPr>
          <p:cNvPr id="50" name="TextBox 49"/>
          <p:cNvSpPr txBox="1"/>
          <p:nvPr/>
        </p:nvSpPr>
        <p:spPr>
          <a:xfrm>
            <a:off x="14668152" y="30947580"/>
            <a:ext cx="10365279" cy="646331"/>
          </a:xfrm>
          <a:prstGeom prst="rect">
            <a:avLst/>
          </a:prstGeom>
          <a:noFill/>
        </p:spPr>
        <p:txBody>
          <a:bodyPr wrap="square" rtlCol="0">
            <a:spAutoFit/>
          </a:bodyPr>
          <a:lstStyle/>
          <a:p>
            <a:r>
              <a:rPr lang="en-US" sz="3600" b="1" dirty="0">
                <a:latin typeface="PT Sans Narrow"/>
              </a:rPr>
              <a:t>Figure 2. Simio Screencap</a:t>
            </a:r>
          </a:p>
        </p:txBody>
      </p:sp>
      <p:sp>
        <p:nvSpPr>
          <p:cNvPr id="54" name="TextBox 53"/>
          <p:cNvSpPr txBox="1"/>
          <p:nvPr/>
        </p:nvSpPr>
        <p:spPr>
          <a:xfrm>
            <a:off x="28889421" y="16819754"/>
            <a:ext cx="13716000" cy="646331"/>
          </a:xfrm>
          <a:prstGeom prst="rect">
            <a:avLst/>
          </a:prstGeom>
          <a:noFill/>
        </p:spPr>
        <p:txBody>
          <a:bodyPr wrap="square" rtlCol="0">
            <a:spAutoFit/>
          </a:bodyPr>
          <a:lstStyle/>
          <a:p>
            <a:r>
              <a:rPr lang="en-US" sz="3600" b="1" dirty="0">
                <a:latin typeface="PT Sans Narrow"/>
              </a:rPr>
              <a:t>Figure 3. Optimized Route for Tubular Rail, Subway, and BRT</a:t>
            </a:r>
          </a:p>
        </p:txBody>
      </p:sp>
      <p:pic>
        <p:nvPicPr>
          <p:cNvPr id="56" name="Picture 55"/>
          <p:cNvPicPr/>
          <p:nvPr/>
        </p:nvPicPr>
        <p:blipFill rotWithShape="1">
          <a:blip r:embed="rId5"/>
          <a:srcRect l="2564" t="19487" r="3365" b="11282"/>
          <a:stretch/>
        </p:blipFill>
        <p:spPr bwMode="auto">
          <a:xfrm>
            <a:off x="16039408" y="27001211"/>
            <a:ext cx="10897985" cy="3849057"/>
          </a:xfrm>
          <a:prstGeom prst="rect">
            <a:avLst/>
          </a:prstGeom>
          <a:ln>
            <a:noFill/>
          </a:ln>
          <a:extLst>
            <a:ext uri="{53640926-AAD7-44D8-BBD7-CCE9431645EC}">
              <a14:shadowObscured xmlns:a14="http://schemas.microsoft.com/office/drawing/2010/main"/>
            </a:ext>
          </a:extLst>
        </p:spPr>
      </p:pic>
      <p:sp>
        <p:nvSpPr>
          <p:cNvPr id="2" name="Rectangle 1"/>
          <p:cNvSpPr/>
          <p:nvPr/>
        </p:nvSpPr>
        <p:spPr>
          <a:xfrm>
            <a:off x="457200" y="24103705"/>
            <a:ext cx="5182957" cy="369332"/>
          </a:xfrm>
          <a:prstGeom prst="rect">
            <a:avLst/>
          </a:prstGeom>
        </p:spPr>
        <p:txBody>
          <a:bodyPr wrap="none">
            <a:spAutoFit/>
          </a:bodyPr>
          <a:lstStyle/>
          <a:p>
            <a:r>
              <a:rPr lang="en-US" dirty="0"/>
              <a:t>Taken from http://joshedwards.com/tag/tubular-rail/</a:t>
            </a:r>
          </a:p>
        </p:txBody>
      </p:sp>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4388" t="26579" r="16586" b="8208"/>
          <a:stretch/>
        </p:blipFill>
        <p:spPr>
          <a:xfrm>
            <a:off x="32163892" y="8650285"/>
            <a:ext cx="7335379" cy="8127244"/>
          </a:xfrm>
          <a:prstGeom prst="rect">
            <a:avLst/>
          </a:prstGeom>
        </p:spPr>
      </p:pic>
      <p:pic>
        <p:nvPicPr>
          <p:cNvPr id="48" name="Picture 47"/>
          <p:cNvPicPr>
            <a:picLocks noChangeAspect="1"/>
          </p:cNvPicPr>
          <p:nvPr/>
        </p:nvPicPr>
        <p:blipFill rotWithShape="1">
          <a:blip r:embed="rId6">
            <a:extLst>
              <a:ext uri="{28A0092B-C50C-407E-A947-70E740481C1C}">
                <a14:useLocalDpi xmlns:a14="http://schemas.microsoft.com/office/drawing/2010/main" val="0"/>
              </a:ext>
            </a:extLst>
          </a:blip>
          <a:srcRect l="64949" t="1826" r="1785" b="91316"/>
          <a:stretch/>
        </p:blipFill>
        <p:spPr>
          <a:xfrm>
            <a:off x="36093093" y="15902963"/>
            <a:ext cx="3454400" cy="835057"/>
          </a:xfrm>
          <a:prstGeom prst="rect">
            <a:avLst/>
          </a:prstGeom>
        </p:spPr>
      </p:pic>
    </p:spTree>
    <p:extLst>
      <p:ext uri="{BB962C8B-B14F-4D97-AF65-F5344CB8AC3E}">
        <p14:creationId xmlns:p14="http://schemas.microsoft.com/office/powerpoint/2010/main" val="16804590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473</TotalTime>
  <Words>701</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PT Sans Narrow</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Imran Khan</dc:creator>
  <cp:lastModifiedBy>Imran Khan</cp:lastModifiedBy>
  <cp:revision>50</cp:revision>
  <dcterms:created xsi:type="dcterms:W3CDTF">2017-04-25T00:12:20Z</dcterms:created>
  <dcterms:modified xsi:type="dcterms:W3CDTF">2017-05-09T20:58:19Z</dcterms:modified>
</cp:coreProperties>
</file>