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23"/>
  </p:notesMasterIdLst>
  <p:sldIdLst>
    <p:sldId id="272" r:id="rId2"/>
    <p:sldId id="341" r:id="rId3"/>
    <p:sldId id="310" r:id="rId4"/>
    <p:sldId id="311" r:id="rId5"/>
    <p:sldId id="273" r:id="rId6"/>
    <p:sldId id="312" r:id="rId7"/>
    <p:sldId id="274" r:id="rId8"/>
    <p:sldId id="342" r:id="rId9"/>
    <p:sldId id="313" r:id="rId10"/>
    <p:sldId id="314" r:id="rId11"/>
    <p:sldId id="315" r:id="rId12"/>
    <p:sldId id="327" r:id="rId13"/>
    <p:sldId id="277" r:id="rId14"/>
    <p:sldId id="278" r:id="rId15"/>
    <p:sldId id="288" r:id="rId16"/>
    <p:sldId id="284" r:id="rId17"/>
    <p:sldId id="285" r:id="rId18"/>
    <p:sldId id="328" r:id="rId19"/>
    <p:sldId id="280" r:id="rId20"/>
    <p:sldId id="340" r:id="rId21"/>
    <p:sldId id="29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1"/>
    <p:restoredTop sz="94648"/>
  </p:normalViewPr>
  <p:slideViewPr>
    <p:cSldViewPr>
      <p:cViewPr varScale="1">
        <p:scale>
          <a:sx n="107" d="100"/>
          <a:sy n="107" d="100"/>
        </p:scale>
        <p:origin x="85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6E2339-CB1F-BF35-4D91-3E2E013ACE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DDC2E-56A7-4392-F678-C79D5FA4AD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337BC91-F3F9-0C4F-8343-8B0374C16C3A}" type="datetimeFigureOut">
              <a:rPr lang="en-US" altLang="en-US"/>
              <a:pPr>
                <a:defRPr/>
              </a:pPr>
              <a:t>9/20/22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06853AD-6CBA-8A8C-9C61-7EC41F33E7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F5A357-AAE3-6961-8DAD-EB97A797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A416E-7972-884D-D35D-AD56E814D6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F697A-F571-01EA-2FE2-32B7F0EBE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508836E-0AF7-2F47-B7B1-BC2808A488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E0BF39C4-2A09-0F7D-CFA4-6ECBD4BF54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95E701D0-C187-6A49-FA4F-F56E290E95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068B20DB-C935-A118-9AB1-A81A0A8B4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A8F6C23-14D6-2642-A389-12F800B8E447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26ABB38B-66B8-1F9E-A11F-0703392B2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9900644A-18FE-9BE4-653B-BC61469381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Package-private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B025E3DE-48D3-E544-D39C-37F065D952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5BFD68D-08DE-A744-A326-02D7D203A80C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E7BBE574-18CB-AAEB-3813-F18C635076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DDD5E9CB-211B-7C51-33E1-4D4EC12696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Class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C49B44CA-4E14-F979-C4CD-442A07BFFB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AAB4E98-EB67-0B45-ABEF-4B17C7B4ED9A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24F3D-CB9E-6642-A9AF-8D49D01CFA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6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0198F-272E-6445-B6CD-A06C46A0D5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315E3-FFE5-8F46-AC8E-C0B074F6C6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CDD04-365F-814F-A5DA-FCF686D133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31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5C65A-9355-CD45-B644-D705A642F8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8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908BE-E898-9F47-850B-F17A0C04F7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37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AD131-DF4E-4C4A-A1FB-27F3E1E416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6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D4128-D6EB-6E4E-B225-0A36F05A7A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60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B6048-1706-C349-87FA-C3A65387BD3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17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1C697-A91C-4C49-8261-43EB4FF425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8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FE4A-9057-F943-9332-E784DD4931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0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8AEDF45-815F-2944-818E-94EB71BA5B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4.2/docs/api/java/lang/Object.html#finalize(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3800909-0010-D7F3-DCEA-6FBA4F3158F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Modifiers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EE7ECFC-6061-0A30-4086-F8AA1DA496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Access Modifiers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Non-Access Modifiers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5A7C04A-7BE5-0D1F-E10B-2CA78C76724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Final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39632CA-2059-ABC9-AA71-71B01D31EB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value won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</a:rPr>
              <a:t>t change hereafter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Applicable only to Classes, Fields, Methods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Can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</a:rPr>
              <a:t>t sub-classed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Can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</a:rPr>
              <a:t>t change the values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Can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</a:rPr>
              <a:t>t overridden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Not applicable to Constructors, and Interfaces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Static final fields are compile-time constants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81C13835-C98B-73FF-4065-57E6E595800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Abstract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2F6E433-F312-B7D5-9A7F-2EAF8156C5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Applicable only to Classes, Methods, interfaces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Contains unimplemented methods and cannot be instantiated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Method is unimplemented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Cannot instantiate (since class is incomplete)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All interfaces are abstract. Optional in declaration.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All interface fields are static final by default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>
            <a:extLst>
              <a:ext uri="{FF2B5EF4-FFF2-40B4-BE49-F238E27FC236}">
                <a16:creationId xmlns:a16="http://schemas.microsoft.com/office/drawing/2014/main" id="{707581D7-11C5-BD33-3AD2-0D864602424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3759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Class or Instance variables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7CB989D9-BFF7-BFAA-D66A-441CCADDD69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Class variables defined at Class level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Also called static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Shared between all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No need to instantiate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1487E00-7CC1-9BC0-0530-C040F2140EB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Instance variables are specific to the objects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Also called member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Specific to one instance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Need instantiation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A3CBB7E-D22D-9995-B107-4EBE790A00F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New Operator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292F0FF-9A9A-30D8-314F-B35B4A9D2F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Used to instantiate an object from a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Classname</a:t>
            </a:r>
            <a:r>
              <a:rPr lang="en-US" altLang="en-US" dirty="0">
                <a:latin typeface="Calibri" panose="020F0502020204030204" pitchFamily="34" charset="0"/>
              </a:rPr>
              <a:t> identifier = new </a:t>
            </a:r>
            <a:r>
              <a:rPr lang="en-US" altLang="en-US" dirty="0" err="1">
                <a:latin typeface="Calibri" panose="020F0502020204030204" pitchFamily="34" charset="0"/>
              </a:rPr>
              <a:t>classname</a:t>
            </a:r>
            <a:r>
              <a:rPr lang="en-US" altLang="en-US" dirty="0">
                <a:latin typeface="Calibri" panose="020F0502020204030204" pitchFamily="34" charset="0"/>
              </a:rPr>
              <a:t>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Dog dog1 = new Dog();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Memory allocated to the member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Parent class is also instantiated in case of inheritance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E2E4890-8E40-F7E2-D4A9-964ECE1BD0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Constructor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62F9505-5260-D2C7-A871-C36CCB9EF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method with the same name as the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 return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Used to initialize an object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Perform the specific action that should occur immediately after the object is created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public Dog(int height, int color){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</a:t>
            </a:r>
            <a:r>
              <a:rPr lang="en-US" altLang="en-US" dirty="0"/>
              <a:t>//assign the arguments to member variables</a:t>
            </a:r>
          </a:p>
          <a:p>
            <a:pPr marL="128016" lvl="1" indent="0">
              <a:buNone/>
            </a:pPr>
            <a:r>
              <a:rPr lang="en-US" altLang="en-US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9677B9-5F0E-F58A-0D30-44EC53BC46E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5283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Overwriting Constructors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EEFD4D4-19A6-70C0-0929-33F360022A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Constructor Overloading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Provides flexibility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String(String original)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String(</a:t>
            </a: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buffer)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15313D2-6106-8320-C0A1-BC6FD2F947C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this Object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CBC354E-1329-2A82-CD7C-5B97FB877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To access who entire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Refers to the main class in which the member appear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this.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this()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Demothis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0982D85-BB45-0950-4BBC-8D880A642FA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super object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BE00053-E86E-E6BE-1EA6-55B40E6FE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Key word to refer the parent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super()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super.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Inheritance Sample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7651E25-07A8-B0E5-5FFE-6E7665DCE57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Packages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3B34429-2A57-65E0-2FA5-10C2DA05E6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To organize and group the classes in the application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Same as windows folder structure</a:t>
            </a:r>
          </a:p>
          <a:p>
            <a:pPr marL="0" indent="0">
              <a:buNone/>
            </a:pPr>
            <a:r>
              <a:rPr lang="en-US" altLang="en-US" dirty="0" err="1">
                <a:latin typeface="Calibri" panose="020F0502020204030204" pitchFamily="34" charset="0"/>
              </a:rPr>
              <a:t>e.g</a:t>
            </a:r>
            <a:r>
              <a:rPr lang="en-US" altLang="en-US" dirty="0">
                <a:latin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 altLang="en-US" dirty="0" err="1">
                <a:latin typeface="Calibri" panose="020F0502020204030204" pitchFamily="34" charset="0"/>
              </a:rPr>
              <a:t>org.mycompany.student</a:t>
            </a:r>
            <a:r>
              <a:rPr lang="en-US" altLang="en-US" dirty="0">
                <a:latin typeface="Calibri" panose="020F0502020204030204" pitchFamily="34" charset="0"/>
              </a:rPr>
              <a:t>,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org. </a:t>
            </a:r>
            <a:r>
              <a:rPr lang="en-US" altLang="en-US" dirty="0" err="1">
                <a:latin typeface="Calibri" panose="020F0502020204030204" pitchFamily="34" charset="0"/>
              </a:rPr>
              <a:t>mycompany.employee</a:t>
            </a:r>
            <a:r>
              <a:rPr lang="en-US" altLang="en-US" dirty="0">
                <a:latin typeface="Calibri" panose="020F0502020204030204" pitchFamily="34" charset="0"/>
              </a:rPr>
              <a:t>, </a:t>
            </a:r>
          </a:p>
          <a:p>
            <a:pPr marL="0" indent="0">
              <a:buNone/>
            </a:pPr>
            <a:r>
              <a:rPr lang="en-US" altLang="en-US" dirty="0" err="1">
                <a:latin typeface="Calibri" panose="020F0502020204030204" pitchFamily="34" charset="0"/>
              </a:rPr>
              <a:t>org.mycompany.project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B9F3864-1C54-7F18-55EB-F1546F998AF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Garbage Collector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DB84A86-1F8D-CD64-F079-AF4A36A16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System.gc</a:t>
            </a:r>
            <a:r>
              <a:rPr lang="en-US" altLang="en-US" dirty="0">
                <a:latin typeface="Calibri" panose="020F0502020204030204" pitchFamily="34" charset="0"/>
              </a:rPr>
              <a:t>(), </a:t>
            </a:r>
            <a:r>
              <a:rPr lang="en-US" altLang="en-US" dirty="0" err="1">
                <a:latin typeface="Calibri" panose="020F0502020204030204" pitchFamily="34" charset="0"/>
              </a:rPr>
              <a:t>Runtime.gc</a:t>
            </a:r>
            <a:r>
              <a:rPr lang="en-US" altLang="en-US" dirty="0">
                <a:latin typeface="Calibri" panose="020F0502020204030204" pitchFamily="34" charset="0"/>
              </a:rPr>
              <a:t>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finalize()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  <a:hlinkClick r:id="rId2"/>
              </a:rPr>
              <a:t>finalize</a:t>
            </a:r>
            <a:r>
              <a:rPr lang="en-US" altLang="en-US" dirty="0">
                <a:latin typeface="Calibri" panose="020F0502020204030204" pitchFamily="34" charset="0"/>
              </a:rPr>
              <a:t>() 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          Called by the garbage collector on an object when garbage collection determines that there are no more references to the object.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871FC62-77F1-6E2F-A5D6-F64051683FA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Access Modifiers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F33454A-1CB3-9D4D-9E29-4CFEA790C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Private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Protected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52933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7805D3-66A1-53CD-2987-D452567E922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Garbage Collector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A290F3C-E7F1-202F-A0B5-2F4C2B5097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096" y="1981200"/>
            <a:ext cx="7290055" cy="432816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E.G: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public class </a:t>
            </a:r>
            <a:r>
              <a:rPr lang="en-US" altLang="en-US" sz="2200" dirty="0" err="1">
                <a:latin typeface="Calibri" panose="020F0502020204030204" pitchFamily="34" charset="0"/>
              </a:rPr>
              <a:t>TestGarbage</a:t>
            </a:r>
            <a:r>
              <a:rPr lang="en-US" altLang="en-US" sz="2200" dirty="0">
                <a:latin typeface="Calibri" panose="020F0502020204030204" pitchFamily="34" charset="0"/>
              </a:rPr>
              <a:t>{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 public void finalize(){</a:t>
            </a:r>
            <a:r>
              <a:rPr lang="en-US" altLang="en-US" sz="2200" dirty="0" err="1">
                <a:latin typeface="Calibri" panose="020F0502020204030204" pitchFamily="34" charset="0"/>
              </a:rPr>
              <a:t>System.out.println</a:t>
            </a:r>
            <a:r>
              <a:rPr lang="en-US" altLang="en-US" sz="2200" dirty="0">
                <a:latin typeface="Calibri" panose="020F0502020204030204" pitchFamily="34" charset="0"/>
              </a:rPr>
              <a:t>("object is garbage collected");}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 public static void main(String </a:t>
            </a:r>
            <a:r>
              <a:rPr lang="en-US" altLang="en-US" sz="2200" dirty="0" err="1">
                <a:latin typeface="Calibri" panose="020F0502020204030204" pitchFamily="34" charset="0"/>
              </a:rPr>
              <a:t>args</a:t>
            </a:r>
            <a:r>
              <a:rPr lang="en-US" altLang="en-US" sz="2200" dirty="0">
                <a:latin typeface="Calibri" panose="020F0502020204030204" pitchFamily="34" charset="0"/>
              </a:rPr>
              <a:t>[]){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  </a:t>
            </a:r>
            <a:r>
              <a:rPr lang="en-US" altLang="en-US" sz="2200" dirty="0" err="1">
                <a:latin typeface="Calibri" panose="020F0502020204030204" pitchFamily="34" charset="0"/>
              </a:rPr>
              <a:t>TestGarbage</a:t>
            </a:r>
            <a:r>
              <a:rPr lang="en-US" altLang="en-US" sz="2200" dirty="0">
                <a:latin typeface="Calibri" panose="020F0502020204030204" pitchFamily="34" charset="0"/>
              </a:rPr>
              <a:t> s1=new </a:t>
            </a:r>
            <a:r>
              <a:rPr lang="en-US" altLang="en-US" sz="2200" dirty="0" err="1">
                <a:latin typeface="Calibri" panose="020F0502020204030204" pitchFamily="34" charset="0"/>
              </a:rPr>
              <a:t>TestGarbage</a:t>
            </a:r>
            <a:r>
              <a:rPr lang="en-US" altLang="en-US" sz="2200" dirty="0">
                <a:latin typeface="Calibri" panose="020F0502020204030204" pitchFamily="34" charset="0"/>
              </a:rPr>
              <a:t>();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  </a:t>
            </a:r>
            <a:r>
              <a:rPr lang="en-US" altLang="en-US" sz="2200" dirty="0" err="1">
                <a:latin typeface="Calibri" panose="020F0502020204030204" pitchFamily="34" charset="0"/>
              </a:rPr>
              <a:t>TestGarbage</a:t>
            </a:r>
            <a:r>
              <a:rPr lang="en-US" altLang="en-US" sz="2200" dirty="0">
                <a:latin typeface="Calibri" panose="020F0502020204030204" pitchFamily="34" charset="0"/>
              </a:rPr>
              <a:t> s2=new </a:t>
            </a:r>
            <a:r>
              <a:rPr lang="en-US" altLang="en-US" sz="2200" dirty="0" err="1">
                <a:latin typeface="Calibri" panose="020F0502020204030204" pitchFamily="34" charset="0"/>
              </a:rPr>
              <a:t>TestGarbage</a:t>
            </a:r>
            <a:r>
              <a:rPr lang="en-US" altLang="en-US" sz="2200" dirty="0">
                <a:latin typeface="Calibri" panose="020F0502020204030204" pitchFamily="34" charset="0"/>
              </a:rPr>
              <a:t>();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  s1=null;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  s2=null;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  </a:t>
            </a:r>
            <a:r>
              <a:rPr lang="en-US" altLang="en-US" sz="2200" dirty="0" err="1">
                <a:latin typeface="Calibri" panose="020F0502020204030204" pitchFamily="34" charset="0"/>
              </a:rPr>
              <a:t>System.gc</a:t>
            </a:r>
            <a:r>
              <a:rPr lang="en-US" altLang="en-US" sz="2200" dirty="0">
                <a:latin typeface="Calibri" panose="020F0502020204030204" pitchFamily="34" charset="0"/>
              </a:rPr>
              <a:t>();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 }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}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B58AA0C-EB29-C9A4-2EF7-5758664D966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Class Exercises	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C846CA8-9934-F58B-8954-E936BCA48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Exercises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CD3DEDB-A608-1916-F0CF-A574EB0DFFA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Public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3B44ED0-A70A-9F47-83B2-8AD9295B0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Access by any other class anywhere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Applies to Classes, Methods, Constructors, Fields, Interfaces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Example: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public class Employee {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AFAEC75-8E2B-D342-F9E7-7EB260E16AD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Protected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FC848A1-A72A-72F7-E65A-FD4D6CBAB8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Accessible only within its package and its subclasses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Applies to only Constructors, Fields, Methods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Not applicable to Classes, Interfaces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Example: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public class Employee 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protected void </a:t>
            </a:r>
            <a:r>
              <a:rPr lang="en-US" altLang="en-US" dirty="0" err="1">
                <a:latin typeface="Calibri" panose="020F0502020204030204" pitchFamily="34" charset="0"/>
              </a:rPr>
              <a:t>getData</a:t>
            </a:r>
            <a:r>
              <a:rPr lang="en-US" altLang="en-US" dirty="0">
                <a:latin typeface="Calibri" panose="020F050202020403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	…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C2EE89F-25E8-8AE4-E0F5-D446E610B4C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Private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B897348-099C-6C85-6B9C-6E1050B46F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Accessible only in its class (which defines it)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Applicable only to Constructors, Fields, Methods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Not applicable to Classes and Interfaces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public class Employee 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private String name;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private void </a:t>
            </a:r>
            <a:r>
              <a:rPr lang="en-US" altLang="en-US" dirty="0" err="1">
                <a:latin typeface="Calibri" panose="020F0502020204030204" pitchFamily="34" charset="0"/>
              </a:rPr>
              <a:t>getData</a:t>
            </a:r>
            <a:r>
              <a:rPr lang="en-US" altLang="en-US" dirty="0">
                <a:latin typeface="Calibri" panose="020F050202020403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	…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8AE21BD-A747-7650-F26B-1FF36AF05C8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Default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5477100-5572-31E9-33FF-299CCCC241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There is no default keyword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access from within the class, or from any class in the same directory (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folder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Applies to Classes, Methods, Constructors, Fields, Interfaces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Employee 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871FC62-77F1-6E2F-A5D6-F64051683FA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Calibri" panose="020F0502020204030204" pitchFamily="34" charset="0"/>
              </a:rPr>
              <a:t>Access Modifiers</a:t>
            </a:r>
            <a:endParaRPr lang="en-US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BDFA8E-3D35-A8F1-2B20-9D8170EDD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09915"/>
              </p:ext>
            </p:extLst>
          </p:nvPr>
        </p:nvGraphicFramePr>
        <p:xfrm>
          <a:off x="768350" y="2961207"/>
          <a:ext cx="7289800" cy="267231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57960">
                  <a:extLst>
                    <a:ext uri="{9D8B030D-6E8A-4147-A177-3AD203B41FA5}">
                      <a16:colId xmlns:a16="http://schemas.microsoft.com/office/drawing/2014/main" val="2737747798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910478402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344431495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141279304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1331698504"/>
                    </a:ext>
                  </a:extLst>
                </a:gridCol>
              </a:tblGrid>
              <a:tr h="101872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Access Modifier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731" marR="110731" marT="110731" marB="11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within class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731" marR="110731" marT="110731" marB="11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within package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731" marR="110731" marT="110731" marB="11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outside package by subclass only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731" marR="110731" marT="110731" marB="11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outside package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731" marR="110731" marT="110731" marB="110731"/>
                </a:tc>
                <a:extLst>
                  <a:ext uri="{0D108BD9-81ED-4DB2-BD59-A6C34878D82A}">
                    <a16:rowId xmlns:a16="http://schemas.microsoft.com/office/drawing/2014/main" val="1183219976"/>
                  </a:ext>
                </a:extLst>
              </a:tr>
              <a:tr h="4133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333333"/>
                          </a:solidFill>
                          <a:effectLst/>
                        </a:rPr>
                        <a:t>Private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extLst>
                  <a:ext uri="{0D108BD9-81ED-4DB2-BD59-A6C34878D82A}">
                    <a16:rowId xmlns:a16="http://schemas.microsoft.com/office/drawing/2014/main" val="2640875310"/>
                  </a:ext>
                </a:extLst>
              </a:tr>
              <a:tr h="4133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333333"/>
                          </a:solidFill>
                          <a:effectLst/>
                        </a:rPr>
                        <a:t>Default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extLst>
                  <a:ext uri="{0D108BD9-81ED-4DB2-BD59-A6C34878D82A}">
                    <a16:rowId xmlns:a16="http://schemas.microsoft.com/office/drawing/2014/main" val="2666868755"/>
                  </a:ext>
                </a:extLst>
              </a:tr>
              <a:tr h="4133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333333"/>
                          </a:solidFill>
                          <a:effectLst/>
                        </a:rPr>
                        <a:t>Protected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extLst>
                  <a:ext uri="{0D108BD9-81ED-4DB2-BD59-A6C34878D82A}">
                    <a16:rowId xmlns:a16="http://schemas.microsoft.com/office/drawing/2014/main" val="2381320698"/>
                  </a:ext>
                </a:extLst>
              </a:tr>
              <a:tr h="4133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333333"/>
                          </a:solidFill>
                          <a:effectLst/>
                        </a:rPr>
                        <a:t>Public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dirty="0">
                          <a:solidFill>
                            <a:srgbClr val="333333"/>
                          </a:solidFill>
                          <a:effectLst/>
                        </a:rPr>
                        <a:t>Y</a:t>
                      </a:r>
                      <a:endParaRPr lang="en-US" sz="17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3821" marR="73821" marT="73821" marB="73821"/>
                </a:tc>
                <a:extLst>
                  <a:ext uri="{0D108BD9-81ED-4DB2-BD59-A6C34878D82A}">
                    <a16:rowId xmlns:a16="http://schemas.microsoft.com/office/drawing/2014/main" val="21939140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871FC62-77F1-6E2F-A5D6-F64051683FA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Non-Access Modifiers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F33454A-1CB3-9D4D-9E29-4CFEA790C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Static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Final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Abstract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i="1" dirty="0">
                <a:latin typeface="Calibri" panose="020F0502020204030204" pitchFamily="34" charset="0"/>
              </a:rPr>
              <a:t>Transient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i="1" dirty="0">
                <a:latin typeface="Calibri" panose="020F0502020204030204" pitchFamily="34" charset="0"/>
              </a:rPr>
              <a:t>Volatile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i="1" dirty="0">
                <a:latin typeface="Calibri" panose="020F0502020204030204" pitchFamily="34" charset="0"/>
              </a:rPr>
              <a:t>Synchronized</a:t>
            </a:r>
          </a:p>
        </p:txBody>
      </p:sp>
    </p:spTree>
    <p:extLst>
      <p:ext uri="{BB962C8B-B14F-4D97-AF65-F5344CB8AC3E}">
        <p14:creationId xmlns:p14="http://schemas.microsoft.com/office/powerpoint/2010/main" val="220416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E6C7C7A-A296-AB19-AF05-C029495D6C3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Static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EC59F55-FA85-08C1-B260-1104D2D68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Class level accessibility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Accessed using Class Name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No need to create the instance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Applicable only to Fields, Methods, classes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Not applicable to Constructors and Interfaces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{DD34A112-F703-9149-BD30-680F8AFE10C6}tf10001061</Template>
  <TotalTime>4664</TotalTime>
  <Words>658</Words>
  <Application>Microsoft Macintosh PowerPoint</Application>
  <PresentationFormat>On-screen Show (4:3)</PresentationFormat>
  <Paragraphs>168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Calibri</vt:lpstr>
      <vt:lpstr>Courier New</vt:lpstr>
      <vt:lpstr>inter-regular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Modifiers</vt:lpstr>
      <vt:lpstr>Access Modifiers</vt:lpstr>
      <vt:lpstr>Public</vt:lpstr>
      <vt:lpstr>Protected</vt:lpstr>
      <vt:lpstr>Private</vt:lpstr>
      <vt:lpstr>Default</vt:lpstr>
      <vt:lpstr>Access Modifiers</vt:lpstr>
      <vt:lpstr>Non-Access Modifiers</vt:lpstr>
      <vt:lpstr>Static</vt:lpstr>
      <vt:lpstr>Final</vt:lpstr>
      <vt:lpstr>Abstract</vt:lpstr>
      <vt:lpstr>Class or Instance variables</vt:lpstr>
      <vt:lpstr>New Operator</vt:lpstr>
      <vt:lpstr>Constructor</vt:lpstr>
      <vt:lpstr>Overwriting Constructors</vt:lpstr>
      <vt:lpstr>this Object</vt:lpstr>
      <vt:lpstr>super object</vt:lpstr>
      <vt:lpstr>Packages</vt:lpstr>
      <vt:lpstr>Garbage Collector</vt:lpstr>
      <vt:lpstr>Garbage Collector</vt:lpstr>
      <vt:lpstr>Class Exercises 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KP_User</dc:creator>
  <cp:lastModifiedBy>vinay chowdary duvvada</cp:lastModifiedBy>
  <cp:revision>156</cp:revision>
  <dcterms:created xsi:type="dcterms:W3CDTF">2006-07-02T01:21:38Z</dcterms:created>
  <dcterms:modified xsi:type="dcterms:W3CDTF">2022-09-21T03:32:29Z</dcterms:modified>
</cp:coreProperties>
</file>