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1" r:id="rId2"/>
    <p:sldId id="340" r:id="rId3"/>
    <p:sldId id="342" r:id="rId4"/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944"/>
  </p:normalViewPr>
  <p:slideViewPr>
    <p:cSldViewPr snapToGrid="0">
      <p:cViewPr varScale="1">
        <p:scale>
          <a:sx n="130" d="100"/>
          <a:sy n="130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E31D279-DDF8-05C1-1342-589AB083E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63733F7F-B712-6DA4-40E9-0982A92381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B7C-10AC-5ECB-D224-EB4C85D4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1453191-3EB9-6B47-824D-FE6E7342A54E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E31D279-DDF8-05C1-1342-589AB083E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63733F7F-B712-6DA4-40E9-0982A92381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B7C-10AC-5ECB-D224-EB4C85D4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1453191-3EB9-6B47-824D-FE6E7342A54E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2649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E31D279-DDF8-05C1-1342-589AB083E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63733F7F-B712-6DA4-40E9-0982A92381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B7C-10AC-5ECB-D224-EB4C85D4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1453191-3EB9-6B47-824D-FE6E7342A54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04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0190-E4CB-2F47-BF36-F0D3CAE6AC0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14601"/>
            <a:ext cx="7848600" cy="40199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>
                <a:effectLst/>
              </a:rPr>
              <a:t>Java Platform Independency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4B71198-0335-E2AE-1C82-234D2ECB03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Platform Dependency</a:t>
            </a:r>
          </a:p>
        </p:txBody>
      </p:sp>
      <p:pic>
        <p:nvPicPr>
          <p:cNvPr id="3" name="Graphic 2" descr="Person eating with solid fill">
            <a:extLst>
              <a:ext uri="{FF2B5EF4-FFF2-40B4-BE49-F238E27FC236}">
                <a16:creationId xmlns:a16="http://schemas.microsoft.com/office/drawing/2014/main" id="{C398C10F-9218-C7E4-2BAC-308CA892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770" y="2034465"/>
            <a:ext cx="914400" cy="914400"/>
          </a:xfrm>
          <a:prstGeom prst="rect">
            <a:avLst/>
          </a:prstGeom>
        </p:spPr>
      </p:pic>
      <p:pic>
        <p:nvPicPr>
          <p:cNvPr id="7" name="Graphic 6" descr="Calculator with solid fill">
            <a:extLst>
              <a:ext uri="{FF2B5EF4-FFF2-40B4-BE49-F238E27FC236}">
                <a16:creationId xmlns:a16="http://schemas.microsoft.com/office/drawing/2014/main" id="{ADA91DFA-5FB0-619C-5D03-77DBA53AA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9517" y="3267270"/>
            <a:ext cx="914400" cy="914400"/>
          </a:xfrm>
          <a:prstGeom prst="rect">
            <a:avLst/>
          </a:prstGeom>
        </p:spPr>
      </p:pic>
      <p:pic>
        <p:nvPicPr>
          <p:cNvPr id="8" name="Graphic 7" descr="Person eating with solid fill">
            <a:extLst>
              <a:ext uri="{FF2B5EF4-FFF2-40B4-BE49-F238E27FC236}">
                <a16:creationId xmlns:a16="http://schemas.microsoft.com/office/drawing/2014/main" id="{3F3D274D-A3EF-8D2C-C644-0B29DD5A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571" y="420704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D453EB-4730-7B5C-2EB6-2B7E6B654D58}"/>
              </a:ext>
            </a:extLst>
          </p:cNvPr>
          <p:cNvSpPr txBox="1"/>
          <p:nvPr/>
        </p:nvSpPr>
        <p:spPr>
          <a:xfrm>
            <a:off x="6233561" y="2306999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Addition, Multiplication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DB127-74D6-0F96-54A0-29E81D83D3F9}"/>
              </a:ext>
            </a:extLst>
          </p:cNvPr>
          <p:cNvSpPr txBox="1"/>
          <p:nvPr/>
        </p:nvSpPr>
        <p:spPr>
          <a:xfrm>
            <a:off x="6233561" y="4521066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Subtraction, 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D823A-0DFF-999C-C296-E5A73B1F3D51}"/>
              </a:ext>
            </a:extLst>
          </p:cNvPr>
          <p:cNvSpPr/>
          <p:nvPr/>
        </p:nvSpPr>
        <p:spPr>
          <a:xfrm>
            <a:off x="4295075" y="2166192"/>
            <a:ext cx="1396064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CF746-DAD4-A4FE-1C8D-10CBCD60BD50}"/>
              </a:ext>
            </a:extLst>
          </p:cNvPr>
          <p:cNvSpPr/>
          <p:nvPr/>
        </p:nvSpPr>
        <p:spPr>
          <a:xfrm>
            <a:off x="4218876" y="4362832"/>
            <a:ext cx="1396064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pic>
        <p:nvPicPr>
          <p:cNvPr id="16" name="Graphic 15" descr="Single gear with solid fill">
            <a:extLst>
              <a:ext uri="{FF2B5EF4-FFF2-40B4-BE49-F238E27FC236}">
                <a16:creationId xmlns:a16="http://schemas.microsoft.com/office/drawing/2014/main" id="{57EB0D99-80A8-9EEE-4A00-E0239AADD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86477" y="2073321"/>
            <a:ext cx="753324" cy="753324"/>
          </a:xfrm>
          <a:prstGeom prst="rect">
            <a:avLst/>
          </a:prstGeom>
        </p:spPr>
      </p:pic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B4CCD2A0-9806-96E8-AD08-6D3EC0AD9E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2362" y="4341561"/>
            <a:ext cx="753324" cy="7533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16C481-F54C-87A3-B4E0-3CB75BD8F9BA}"/>
              </a:ext>
            </a:extLst>
          </p:cNvPr>
          <p:cNvSpPr/>
          <p:nvPr/>
        </p:nvSpPr>
        <p:spPr>
          <a:xfrm>
            <a:off x="9738511" y="1602476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4559D-FBF9-564B-6A75-632F96B1D723}"/>
              </a:ext>
            </a:extLst>
          </p:cNvPr>
          <p:cNvSpPr/>
          <p:nvPr/>
        </p:nvSpPr>
        <p:spPr>
          <a:xfrm>
            <a:off x="9738511" y="2233741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AADCB-0C0E-01F0-7446-B2CA48F2AFF3}"/>
              </a:ext>
            </a:extLst>
          </p:cNvPr>
          <p:cNvSpPr/>
          <p:nvPr/>
        </p:nvSpPr>
        <p:spPr>
          <a:xfrm>
            <a:off x="9738511" y="2817420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F7028EC6-BDD7-84DE-3C0B-FA7394268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4095" y="1536661"/>
            <a:ext cx="445078" cy="445078"/>
          </a:xfrm>
          <a:prstGeom prst="rect">
            <a:avLst/>
          </a:prstGeom>
        </p:spPr>
      </p:pic>
      <p:pic>
        <p:nvPicPr>
          <p:cNvPr id="24" name="Graphic 23" descr="No sign with solid fill">
            <a:extLst>
              <a:ext uri="{FF2B5EF4-FFF2-40B4-BE49-F238E27FC236}">
                <a16:creationId xmlns:a16="http://schemas.microsoft.com/office/drawing/2014/main" id="{F50E2155-15C7-0725-6159-A46935451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85878" y="2790143"/>
            <a:ext cx="433295" cy="433295"/>
          </a:xfrm>
          <a:prstGeom prst="rect">
            <a:avLst/>
          </a:prstGeom>
        </p:spPr>
      </p:pic>
      <p:pic>
        <p:nvPicPr>
          <p:cNvPr id="25" name="Graphic 24" descr="No sign with solid fill">
            <a:extLst>
              <a:ext uri="{FF2B5EF4-FFF2-40B4-BE49-F238E27FC236}">
                <a16:creationId xmlns:a16="http://schemas.microsoft.com/office/drawing/2014/main" id="{E2B4F0EF-80BB-B323-BC84-6196479919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85878" y="2185615"/>
            <a:ext cx="433295" cy="4332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3393CC-A4AC-D572-A768-544DBE4263F7}"/>
              </a:ext>
            </a:extLst>
          </p:cNvPr>
          <p:cNvSpPr/>
          <p:nvPr/>
        </p:nvSpPr>
        <p:spPr>
          <a:xfrm>
            <a:off x="9713297" y="3862764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0F079F-DFC4-805E-CD05-156ECDCE982D}"/>
              </a:ext>
            </a:extLst>
          </p:cNvPr>
          <p:cNvSpPr/>
          <p:nvPr/>
        </p:nvSpPr>
        <p:spPr>
          <a:xfrm>
            <a:off x="9681213" y="4574239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F078E2-DA18-54D6-6677-111281BDCF6F}"/>
              </a:ext>
            </a:extLst>
          </p:cNvPr>
          <p:cNvSpPr/>
          <p:nvPr/>
        </p:nvSpPr>
        <p:spPr>
          <a:xfrm>
            <a:off x="9681213" y="5254170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0788DC31-2A5B-E3E5-075C-48BC58D620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6496" y="5235684"/>
            <a:ext cx="445078" cy="445078"/>
          </a:xfrm>
          <a:prstGeom prst="rect">
            <a:avLst/>
          </a:prstGeom>
        </p:spPr>
      </p:pic>
      <p:pic>
        <p:nvPicPr>
          <p:cNvPr id="31" name="Graphic 30" descr="No sign with solid fill">
            <a:extLst>
              <a:ext uri="{FF2B5EF4-FFF2-40B4-BE49-F238E27FC236}">
                <a16:creationId xmlns:a16="http://schemas.microsoft.com/office/drawing/2014/main" id="{6A27C778-0649-B089-BE4F-46D63ACBEA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20505" y="4550930"/>
            <a:ext cx="433295" cy="433295"/>
          </a:xfrm>
          <a:prstGeom prst="rect">
            <a:avLst/>
          </a:prstGeom>
        </p:spPr>
      </p:pic>
      <p:pic>
        <p:nvPicPr>
          <p:cNvPr id="32" name="Graphic 31" descr="No sign with solid fill">
            <a:extLst>
              <a:ext uri="{FF2B5EF4-FFF2-40B4-BE49-F238E27FC236}">
                <a16:creationId xmlns:a16="http://schemas.microsoft.com/office/drawing/2014/main" id="{C0B08C4F-7AA5-1346-2536-9C313B86A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28580" y="3840816"/>
            <a:ext cx="433295" cy="4332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B5362B-F9D4-E4E6-0567-CACFEF58323F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2253917" y="2491665"/>
            <a:ext cx="1086853" cy="12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9706A9-3AA5-BCB0-B480-93DFAFDCCC9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53917" y="3724470"/>
            <a:ext cx="1010654" cy="93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D9EAE3-9051-D53A-D862-5E20C115E70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5691139" y="2491665"/>
            <a:ext cx="542422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43695A-0D79-3D28-A3C3-D027566BFA05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9239801" y="1819123"/>
            <a:ext cx="498710" cy="6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6289F5-3D50-9D56-8E1A-FF60165A22B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39801" y="2449983"/>
            <a:ext cx="498710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3696C4-4FF4-912F-9E38-8ADC2133141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9239801" y="2449983"/>
            <a:ext cx="498710" cy="58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6189E-E690-EDB3-446F-FB3FDC666B4D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5614940" y="4705732"/>
            <a:ext cx="61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289E3D-BA63-33CD-7B68-B23F14E951AE}"/>
              </a:ext>
            </a:extLst>
          </p:cNvPr>
          <p:cNvCxnSpPr>
            <a:stCxn id="17" idx="3"/>
            <a:endCxn id="27" idx="1"/>
          </p:cNvCxnSpPr>
          <p:nvPr/>
        </p:nvCxnSpPr>
        <p:spPr>
          <a:xfrm flipV="1">
            <a:off x="9175686" y="4079411"/>
            <a:ext cx="537611" cy="63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73239F-8844-6A18-3303-CAAB5F6C964D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9175686" y="4718223"/>
            <a:ext cx="505527" cy="7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C9BC11-615E-A946-7B23-5EF7CEF1F1B3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9175686" y="4718223"/>
            <a:ext cx="505527" cy="7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2C3821-6775-C667-80AF-D90F22B8864D}"/>
              </a:ext>
            </a:extLst>
          </p:cNvPr>
          <p:cNvSpPr txBox="1"/>
          <p:nvPr/>
        </p:nvSpPr>
        <p:spPr>
          <a:xfrm>
            <a:off x="919568" y="4315409"/>
            <a:ext cx="166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 or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82F21-CE74-41E2-0A42-4EC0956B060D}"/>
              </a:ext>
            </a:extLst>
          </p:cNvPr>
          <p:cNvSpPr txBox="1"/>
          <p:nvPr/>
        </p:nvSpPr>
        <p:spPr>
          <a:xfrm>
            <a:off x="8463539" y="2910009"/>
            <a:ext cx="101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file(.exe)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6A18C-23BD-0E35-004D-9D32DD0EB8C6}"/>
              </a:ext>
            </a:extLst>
          </p:cNvPr>
          <p:cNvSpPr txBox="1"/>
          <p:nvPr/>
        </p:nvSpPr>
        <p:spPr>
          <a:xfrm>
            <a:off x="8366762" y="5061029"/>
            <a:ext cx="117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file(.dmg)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60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4B71198-0335-E2AE-1C82-234D2ECB03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Platform Independency</a:t>
            </a:r>
          </a:p>
        </p:txBody>
      </p:sp>
      <p:pic>
        <p:nvPicPr>
          <p:cNvPr id="3" name="Graphic 2" descr="Person eating with solid fill">
            <a:extLst>
              <a:ext uri="{FF2B5EF4-FFF2-40B4-BE49-F238E27FC236}">
                <a16:creationId xmlns:a16="http://schemas.microsoft.com/office/drawing/2014/main" id="{C398C10F-9218-C7E4-2BAC-308CA892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770" y="2034465"/>
            <a:ext cx="914400" cy="914400"/>
          </a:xfrm>
          <a:prstGeom prst="rect">
            <a:avLst/>
          </a:prstGeom>
        </p:spPr>
      </p:pic>
      <p:pic>
        <p:nvPicPr>
          <p:cNvPr id="7" name="Graphic 6" descr="Calculator with solid fill">
            <a:extLst>
              <a:ext uri="{FF2B5EF4-FFF2-40B4-BE49-F238E27FC236}">
                <a16:creationId xmlns:a16="http://schemas.microsoft.com/office/drawing/2014/main" id="{ADA91DFA-5FB0-619C-5D03-77DBA53AA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9517" y="3267270"/>
            <a:ext cx="914400" cy="914400"/>
          </a:xfrm>
          <a:prstGeom prst="rect">
            <a:avLst/>
          </a:prstGeom>
        </p:spPr>
      </p:pic>
      <p:pic>
        <p:nvPicPr>
          <p:cNvPr id="8" name="Graphic 7" descr="Person eating with solid fill">
            <a:extLst>
              <a:ext uri="{FF2B5EF4-FFF2-40B4-BE49-F238E27FC236}">
                <a16:creationId xmlns:a16="http://schemas.microsoft.com/office/drawing/2014/main" id="{3F3D274D-A3EF-8D2C-C644-0B29DD5A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571" y="420704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D453EB-4730-7B5C-2EB6-2B7E6B654D58}"/>
              </a:ext>
            </a:extLst>
          </p:cNvPr>
          <p:cNvSpPr txBox="1"/>
          <p:nvPr/>
        </p:nvSpPr>
        <p:spPr>
          <a:xfrm>
            <a:off x="6233561" y="2306999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Addition, Multiplication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DB127-74D6-0F96-54A0-29E81D83D3F9}"/>
              </a:ext>
            </a:extLst>
          </p:cNvPr>
          <p:cNvSpPr txBox="1"/>
          <p:nvPr/>
        </p:nvSpPr>
        <p:spPr>
          <a:xfrm>
            <a:off x="6233561" y="4521066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Subtraction, 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D823A-0DFF-999C-C296-E5A73B1F3D51}"/>
              </a:ext>
            </a:extLst>
          </p:cNvPr>
          <p:cNvSpPr/>
          <p:nvPr/>
        </p:nvSpPr>
        <p:spPr>
          <a:xfrm>
            <a:off x="4295075" y="2166192"/>
            <a:ext cx="1396064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CF746-DAD4-A4FE-1C8D-10CBCD60BD50}"/>
              </a:ext>
            </a:extLst>
          </p:cNvPr>
          <p:cNvSpPr/>
          <p:nvPr/>
        </p:nvSpPr>
        <p:spPr>
          <a:xfrm>
            <a:off x="4218876" y="4362832"/>
            <a:ext cx="1396064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pic>
        <p:nvPicPr>
          <p:cNvPr id="16" name="Graphic 15" descr="Single gear with solid fill">
            <a:extLst>
              <a:ext uri="{FF2B5EF4-FFF2-40B4-BE49-F238E27FC236}">
                <a16:creationId xmlns:a16="http://schemas.microsoft.com/office/drawing/2014/main" id="{57EB0D99-80A8-9EEE-4A00-E0239AADD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86477" y="2073321"/>
            <a:ext cx="753324" cy="753324"/>
          </a:xfrm>
          <a:prstGeom prst="rect">
            <a:avLst/>
          </a:prstGeom>
        </p:spPr>
      </p:pic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B4CCD2A0-9806-96E8-AD08-6D3EC0AD9E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2362" y="4341561"/>
            <a:ext cx="753324" cy="7533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16C481-F54C-87A3-B4E0-3CB75BD8F9BA}"/>
              </a:ext>
            </a:extLst>
          </p:cNvPr>
          <p:cNvSpPr/>
          <p:nvPr/>
        </p:nvSpPr>
        <p:spPr>
          <a:xfrm>
            <a:off x="9738511" y="1602476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4559D-FBF9-564B-6A75-632F96B1D723}"/>
              </a:ext>
            </a:extLst>
          </p:cNvPr>
          <p:cNvSpPr/>
          <p:nvPr/>
        </p:nvSpPr>
        <p:spPr>
          <a:xfrm>
            <a:off x="9738511" y="2233741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AADCB-0C0E-01F0-7446-B2CA48F2AFF3}"/>
              </a:ext>
            </a:extLst>
          </p:cNvPr>
          <p:cNvSpPr/>
          <p:nvPr/>
        </p:nvSpPr>
        <p:spPr>
          <a:xfrm>
            <a:off x="9738511" y="2817420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F7028EC6-BDD7-84DE-3C0B-FA7394268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4095" y="1536661"/>
            <a:ext cx="445078" cy="4450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3393CC-A4AC-D572-A768-544DBE4263F7}"/>
              </a:ext>
            </a:extLst>
          </p:cNvPr>
          <p:cNvSpPr/>
          <p:nvPr/>
        </p:nvSpPr>
        <p:spPr>
          <a:xfrm>
            <a:off x="9713297" y="3862764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0F079F-DFC4-805E-CD05-156ECDCE982D}"/>
              </a:ext>
            </a:extLst>
          </p:cNvPr>
          <p:cNvSpPr/>
          <p:nvPr/>
        </p:nvSpPr>
        <p:spPr>
          <a:xfrm>
            <a:off x="9681213" y="4574239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F078E2-DA18-54D6-6677-111281BDCF6F}"/>
              </a:ext>
            </a:extLst>
          </p:cNvPr>
          <p:cNvSpPr/>
          <p:nvPr/>
        </p:nvSpPr>
        <p:spPr>
          <a:xfrm>
            <a:off x="9681213" y="5254170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0788DC31-2A5B-E3E5-075C-48BC58D620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6496" y="5235684"/>
            <a:ext cx="445078" cy="44507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B5362B-F9D4-E4E6-0567-CACFEF58323F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2253917" y="2491665"/>
            <a:ext cx="1086853" cy="12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9706A9-3AA5-BCB0-B480-93DFAFDCCC9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53917" y="3724470"/>
            <a:ext cx="1010654" cy="93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D9EAE3-9051-D53A-D862-5E20C115E70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5691139" y="2491665"/>
            <a:ext cx="542422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43695A-0D79-3D28-A3C3-D027566BFA05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9239801" y="1819123"/>
            <a:ext cx="498710" cy="6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6289F5-3D50-9D56-8E1A-FF60165A22B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39801" y="2449983"/>
            <a:ext cx="498710" cy="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3696C4-4FF4-912F-9E38-8ADC2133141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9239801" y="2449983"/>
            <a:ext cx="498710" cy="58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6189E-E690-EDB3-446F-FB3FDC666B4D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5614940" y="4705732"/>
            <a:ext cx="61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289E3D-BA63-33CD-7B68-B23F14E951AE}"/>
              </a:ext>
            </a:extLst>
          </p:cNvPr>
          <p:cNvCxnSpPr>
            <a:stCxn id="17" idx="3"/>
            <a:endCxn id="27" idx="1"/>
          </p:cNvCxnSpPr>
          <p:nvPr/>
        </p:nvCxnSpPr>
        <p:spPr>
          <a:xfrm flipV="1">
            <a:off x="9175686" y="4079411"/>
            <a:ext cx="537611" cy="63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73239F-8844-6A18-3303-CAAB5F6C964D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9175686" y="4718223"/>
            <a:ext cx="505527" cy="7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C9BC11-615E-A946-7B23-5EF7CEF1F1B3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9175686" y="4718223"/>
            <a:ext cx="505527" cy="7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2C3821-6775-C667-80AF-D90F22B8864D}"/>
              </a:ext>
            </a:extLst>
          </p:cNvPr>
          <p:cNvSpPr txBox="1"/>
          <p:nvPr/>
        </p:nvSpPr>
        <p:spPr>
          <a:xfrm>
            <a:off x="1143295" y="4315409"/>
            <a:ext cx="166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Java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82F21-CE74-41E2-0A42-4EC0956B060D}"/>
              </a:ext>
            </a:extLst>
          </p:cNvPr>
          <p:cNvSpPr txBox="1"/>
          <p:nvPr/>
        </p:nvSpPr>
        <p:spPr>
          <a:xfrm>
            <a:off x="7968262" y="2944348"/>
            <a:ext cx="19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file</a:t>
            </a:r>
          </a:p>
          <a:p>
            <a:r>
              <a:rPr lang="en-US" dirty="0"/>
              <a:t>(bytecode = .class)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6A18C-23BD-0E35-004D-9D32DD0EB8C6}"/>
              </a:ext>
            </a:extLst>
          </p:cNvPr>
          <p:cNvSpPr txBox="1"/>
          <p:nvPr/>
        </p:nvSpPr>
        <p:spPr>
          <a:xfrm>
            <a:off x="7807049" y="5033869"/>
            <a:ext cx="198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file</a:t>
            </a:r>
          </a:p>
          <a:p>
            <a:r>
              <a:rPr lang="en-US" dirty="0"/>
              <a:t>(bytecode = .class)</a:t>
            </a:r>
          </a:p>
        </p:txBody>
      </p:sp>
      <p:pic>
        <p:nvPicPr>
          <p:cNvPr id="2" name="Graphic 1" descr="Badge Tick1 with solid fill">
            <a:extLst>
              <a:ext uri="{FF2B5EF4-FFF2-40B4-BE49-F238E27FC236}">
                <a16:creationId xmlns:a16="http://schemas.microsoft.com/office/drawing/2014/main" id="{E3AAB66E-09B5-3316-8026-D51921600D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9823" y="2199511"/>
            <a:ext cx="445078" cy="445078"/>
          </a:xfrm>
          <a:prstGeom prst="rect">
            <a:avLst/>
          </a:prstGeom>
        </p:spPr>
      </p:pic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2B681664-5AAD-960E-6F4E-7E464A691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9075" y="2796198"/>
            <a:ext cx="445078" cy="445078"/>
          </a:xfrm>
          <a:prstGeom prst="rect">
            <a:avLst/>
          </a:prstGeom>
        </p:spPr>
      </p:pic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B0C8AFB7-1372-B4A8-AC35-34F708C34D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0318" y="3850235"/>
            <a:ext cx="445078" cy="445078"/>
          </a:xfrm>
          <a:prstGeom prst="rect">
            <a:avLst/>
          </a:prstGeom>
        </p:spPr>
      </p:pic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7E6F8559-C46E-D377-2B57-B28E7B9B6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22423" y="4572834"/>
            <a:ext cx="445078" cy="4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4B71198-0335-E2AE-1C82-234D2ECB03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Code Execution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5034C8DC-DEDA-8992-C1ED-A330F4CC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36" y="2472584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Java source code</a:t>
            </a:r>
          </a:p>
        </p:txBody>
      </p:sp>
      <p:sp>
        <p:nvSpPr>
          <p:cNvPr id="137222" name="Line 6">
            <a:extLst>
              <a:ext uri="{FF2B5EF4-FFF2-40B4-BE49-F238E27FC236}">
                <a16:creationId xmlns:a16="http://schemas.microsoft.com/office/drawing/2014/main" id="{4A92EE9A-52D7-8E52-ABA9-BF8390C36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536" y="285358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89A58A7F-C7CD-54D1-6F60-E54A16AD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37" y="3386985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.java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AD2BE849-81A3-B659-9A86-8159F101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36" y="2486872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Java Compiler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(</a:t>
            </a:r>
            <a:r>
              <a:rPr lang="en-US" sz="1600" dirty="0" err="1">
                <a:latin typeface="Tahoma" charset="0"/>
                <a:ea typeface="ＭＳ Ｐゴシック" charset="0"/>
              </a:rPr>
              <a:t>javac</a:t>
            </a:r>
            <a:r>
              <a:rPr lang="en-US" sz="1600" dirty="0">
                <a:latin typeface="Tahoma" charset="0"/>
                <a:ea typeface="ＭＳ Ｐゴシック" charset="0"/>
              </a:rPr>
              <a:t>)</a:t>
            </a:r>
          </a:p>
        </p:txBody>
      </p:sp>
      <p:sp>
        <p:nvSpPr>
          <p:cNvPr id="137226" name="Line 10">
            <a:extLst>
              <a:ext uri="{FF2B5EF4-FFF2-40B4-BE49-F238E27FC236}">
                <a16:creationId xmlns:a16="http://schemas.microsoft.com/office/drawing/2014/main" id="{BA919F51-F87F-504C-3C67-B63CDD6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736" y="286787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C36B8C8E-EB41-B63E-A850-F95EC2E9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736" y="2472584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Java byte code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(platform 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Independent)</a:t>
            </a:r>
          </a:p>
        </p:txBody>
      </p:sp>
      <p:sp>
        <p:nvSpPr>
          <p:cNvPr id="137229" name="Line 13">
            <a:extLst>
              <a:ext uri="{FF2B5EF4-FFF2-40B4-BE49-F238E27FC236}">
                <a16:creationId xmlns:a16="http://schemas.microsoft.com/office/drawing/2014/main" id="{7BC371EF-D1C1-AF0A-49D6-CA8A57ED3D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2936" y="32345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30" name="Text Box 14">
            <a:extLst>
              <a:ext uri="{FF2B5EF4-FFF2-40B4-BE49-F238E27FC236}">
                <a16:creationId xmlns:a16="http://schemas.microsoft.com/office/drawing/2014/main" id="{633FB1E8-BFAC-FFA0-2302-9A49E847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137" y="3310785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</a:rPr>
              <a:t>.class</a:t>
            </a:r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75EFA18B-1609-09C3-C2ED-6CE0B80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736" y="4072784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Execute JRE</a:t>
            </a:r>
          </a:p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(java)</a:t>
            </a:r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84899B5E-339A-17BD-BFD7-57C150E1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36" y="4072784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ahoma" charset="0"/>
                <a:ea typeface="ＭＳ Ｐゴシック" charset="0"/>
              </a:rPr>
              <a:t>Expected Result</a:t>
            </a:r>
          </a:p>
        </p:txBody>
      </p:sp>
      <p:sp>
        <p:nvSpPr>
          <p:cNvPr id="137238" name="Line 22">
            <a:extLst>
              <a:ext uri="{FF2B5EF4-FFF2-40B4-BE49-F238E27FC236}">
                <a16:creationId xmlns:a16="http://schemas.microsoft.com/office/drawing/2014/main" id="{F705AD86-3F97-0378-CD11-BBDC51E64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736" y="445378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D591717-9628-1658-ECF3-011D93EE4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906" y="1386223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Java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A13EB-A852-A799-695A-60DF0134D390}"/>
              </a:ext>
            </a:extLst>
          </p:cNvPr>
          <p:cNvSpPr/>
          <p:nvPr/>
        </p:nvSpPr>
        <p:spPr>
          <a:xfrm>
            <a:off x="7978537" y="4618137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9D528-F4BF-BBB5-2E1C-FFD4952A33C7}"/>
              </a:ext>
            </a:extLst>
          </p:cNvPr>
          <p:cNvSpPr/>
          <p:nvPr/>
        </p:nvSpPr>
        <p:spPr>
          <a:xfrm>
            <a:off x="9374794" y="4600291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399FA-C3D5-1F85-C50B-6F84B2C54FCE}"/>
              </a:ext>
            </a:extLst>
          </p:cNvPr>
          <p:cNvSpPr/>
          <p:nvPr/>
        </p:nvSpPr>
        <p:spPr>
          <a:xfrm>
            <a:off x="10771051" y="4600291"/>
            <a:ext cx="1071009" cy="433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C09D5-0EFC-457A-B47C-6A903C7F8E1C}"/>
              </a:ext>
            </a:extLst>
          </p:cNvPr>
          <p:cNvSpPr/>
          <p:nvPr/>
        </p:nvSpPr>
        <p:spPr>
          <a:xfrm>
            <a:off x="7978537" y="4315625"/>
            <a:ext cx="1071009" cy="302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Windows JDK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A91ED-388E-1EB3-C54B-84DFA89EE369}"/>
              </a:ext>
            </a:extLst>
          </p:cNvPr>
          <p:cNvSpPr/>
          <p:nvPr/>
        </p:nvSpPr>
        <p:spPr>
          <a:xfrm>
            <a:off x="9374793" y="4292128"/>
            <a:ext cx="1071009" cy="3025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Linux JDK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5CC3EB-7EE6-E5A8-106F-222BD366F674}"/>
              </a:ext>
            </a:extLst>
          </p:cNvPr>
          <p:cNvSpPr/>
          <p:nvPr/>
        </p:nvSpPr>
        <p:spPr>
          <a:xfrm>
            <a:off x="10765160" y="4292127"/>
            <a:ext cx="1071009" cy="3025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 JDK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DA40C-7E35-86E8-DB6B-88F4239D4F8D}"/>
              </a:ext>
            </a:extLst>
          </p:cNvPr>
          <p:cNvSpPr/>
          <p:nvPr/>
        </p:nvSpPr>
        <p:spPr>
          <a:xfrm>
            <a:off x="7978536" y="5033585"/>
            <a:ext cx="1071009" cy="3025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BBABE-DE7F-C9CF-F8A5-25850FE51253}"/>
              </a:ext>
            </a:extLst>
          </p:cNvPr>
          <p:cNvSpPr/>
          <p:nvPr/>
        </p:nvSpPr>
        <p:spPr>
          <a:xfrm>
            <a:off x="9371362" y="5041599"/>
            <a:ext cx="1071009" cy="3025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B86E8-C13B-8847-01C0-E12DBF0E4270}"/>
              </a:ext>
            </a:extLst>
          </p:cNvPr>
          <p:cNvSpPr/>
          <p:nvPr/>
        </p:nvSpPr>
        <p:spPr>
          <a:xfrm>
            <a:off x="10771050" y="5041599"/>
            <a:ext cx="1071009" cy="3025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3FF09E9-3CBA-C825-1309-CFF883911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906" y="271345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Java byte code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(platform 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Independent)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8F72FE-0007-3A80-21A0-4334FCE092BB}"/>
              </a:ext>
            </a:extLst>
          </p:cNvPr>
          <p:cNvCxnSpPr>
            <a:stCxn id="2" idx="2"/>
            <a:endCxn id="19" idx="0"/>
          </p:cNvCxnSpPr>
          <p:nvPr/>
        </p:nvCxnSpPr>
        <p:spPr>
          <a:xfrm>
            <a:off x="9921006" y="2148223"/>
            <a:ext cx="0" cy="56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51767-2CDE-78C2-DD7E-DB5BD99BB21A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 flipH="1">
            <a:off x="8514042" y="3475450"/>
            <a:ext cx="1406964" cy="84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4C1439-5ACE-064F-1433-029DC43FFD9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9910298" y="3475450"/>
            <a:ext cx="10708" cy="8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934F2A-D104-4A77-4514-43D484AF8B9F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9921006" y="3475450"/>
            <a:ext cx="1379659" cy="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733111-C563-55B6-7789-501579C4588D}"/>
              </a:ext>
            </a:extLst>
          </p:cNvPr>
          <p:cNvSpPr txBox="1"/>
          <p:nvPr/>
        </p:nvSpPr>
        <p:spPr>
          <a:xfrm>
            <a:off x="9906866" y="2279338"/>
            <a:ext cx="76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Compile</a:t>
            </a:r>
          </a:p>
        </p:txBody>
      </p:sp>
      <p:pic>
        <p:nvPicPr>
          <p:cNvPr id="32" name="Graphic 31" descr="Repeat with solid fill">
            <a:extLst>
              <a:ext uri="{FF2B5EF4-FFF2-40B4-BE49-F238E27FC236}">
                <a16:creationId xmlns:a16="http://schemas.microsoft.com/office/drawing/2014/main" id="{BF84424F-BB18-20C0-1E68-AC1A89995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6322" y="2713656"/>
            <a:ext cx="629666" cy="6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uild="allAtOnce" animBg="1"/>
      <p:bldP spid="137224" grpId="0"/>
      <p:bldP spid="137225" grpId="0" animBg="1"/>
      <p:bldP spid="137228" grpId="0" animBg="1"/>
      <p:bldP spid="137230" grpId="0"/>
      <p:bldP spid="137231" grpId="0" animBg="1"/>
      <p:bldP spid="137234" grpId="0" animBg="1"/>
      <p:bldP spid="2" grpId="0" build="allAtOnce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128</Words>
  <Application>Microsoft Macintosh PowerPoint</Application>
  <PresentationFormat>Widescreen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Agenda</vt:lpstr>
      <vt:lpstr>Platform Dependency</vt:lpstr>
      <vt:lpstr>Platform Independency</vt:lpstr>
      <vt:lpstr>Java Code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32</cp:revision>
  <dcterms:created xsi:type="dcterms:W3CDTF">2023-04-22T18:11:12Z</dcterms:created>
  <dcterms:modified xsi:type="dcterms:W3CDTF">2023-05-29T16:22:54Z</dcterms:modified>
</cp:coreProperties>
</file>