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20" r:id="rId2"/>
    <p:sldId id="258" r:id="rId3"/>
    <p:sldId id="259" r:id="rId4"/>
    <p:sldId id="260" r:id="rId5"/>
    <p:sldId id="261" r:id="rId6"/>
    <p:sldId id="262" r:id="rId7"/>
    <p:sldId id="321" r:id="rId8"/>
    <p:sldId id="264" r:id="rId9"/>
    <p:sldId id="265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32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0CD"/>
    <a:srgbClr val="F5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7"/>
    <p:restoredTop sz="94930"/>
  </p:normalViewPr>
  <p:slideViewPr>
    <p:cSldViewPr snapToGrid="0">
      <p:cViewPr varScale="1">
        <p:scale>
          <a:sx n="108" d="100"/>
          <a:sy n="108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F4C-1AC5-8047-9CB7-F6FE835C9ED7}" type="datetimeFigureOut">
              <a:rPr lang="en-US" smtClean="0"/>
              <a:t>5/28/23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1118-207A-2F4A-BE1B-12455BD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0838-5FF0-6843-9A06-8BB3239391C6}" type="datetime1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0ADD-F669-8841-AB9B-A5AA0F28842E}" type="datetime1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2952-008C-3C45-9EB3-C597E7BCA0F3}" type="datetime1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03A7-EF4B-D74F-9740-596E359A0361}" type="datetime1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B036-F9A8-3348-9FA5-9BB980FD5FB8}" type="datetime1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B59E-FA37-844F-9869-E2895E496266}" type="datetime1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3969-71F8-DE4A-A08A-7B2FB71B62A4}" type="datetime1">
              <a:rPr lang="en-US" smtClean="0"/>
              <a:t>5/28/23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6A0E-1A56-1041-B2D4-D54F75F602B9}" type="datetime1">
              <a:rPr lang="en-US" smtClean="0"/>
              <a:t>5/28/23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9648-EF0C-7A4D-B12F-F417F8F456B9}" type="datetime1">
              <a:rPr lang="en-US" smtClean="0"/>
              <a:t>5/28/23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E91-5121-B048-9BAD-68AD8AAE125D}" type="datetime1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637-AED6-A84E-81A1-94A0C37C8374}" type="datetime1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14CA8-E6B5-0342-8032-B57F75B2D9A7}" type="datetime1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>
            <a:extLst>
              <a:ext uri="{FF2B5EF4-FFF2-40B4-BE49-F238E27FC236}">
                <a16:creationId xmlns:a16="http://schemas.microsoft.com/office/drawing/2014/main" id="{B585CD13-7676-39BE-78FA-42AF6A69589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86000" y="7620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Program Flow Control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A0EDEAF-EE9A-1B63-412E-2FF783CF376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for</a:t>
            </a:r>
            <a:r>
              <a:rPr lang="en-US" altLang="en-US" dirty="0">
                <a:latin typeface="Calibri" panose="020F0502020204030204" pitchFamily="34" charset="0"/>
              </a:rPr>
              <a:t> loop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C78B75B-C4C3-80C7-C586-8A95B8E8DF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for</a:t>
            </a:r>
            <a:r>
              <a:rPr lang="en-US" altLang="en-US" dirty="0">
                <a:latin typeface="Calibri" panose="020F0502020204030204" pitchFamily="34" charset="0"/>
              </a:rPr>
              <a:t> loop is complicated, but very handy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Syntax: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for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92D050"/>
                </a:solidFill>
              </a:rPr>
              <a:t>initialize ; test ; increment</a:t>
            </a:r>
            <a:r>
              <a:rPr lang="en-US" altLang="en-US" dirty="0"/>
              <a:t>) statement ;</a:t>
            </a:r>
          </a:p>
          <a:p>
            <a:pPr lvl="1"/>
            <a:r>
              <a:rPr lang="en-US" altLang="en-US" dirty="0"/>
              <a:t>Notice that there is no semicolon after the increment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Execution:</a:t>
            </a:r>
          </a:p>
          <a:p>
            <a:pPr lvl="1"/>
            <a:r>
              <a:rPr lang="en-US" altLang="en-US" dirty="0"/>
              <a:t>The initialize part is done first and only once</a:t>
            </a:r>
          </a:p>
          <a:p>
            <a:pPr lvl="1"/>
            <a:r>
              <a:rPr lang="en-US" altLang="en-US" dirty="0"/>
              <a:t>The test is performed; as long as it is true,</a:t>
            </a:r>
          </a:p>
          <a:p>
            <a:pPr lvl="2"/>
            <a:r>
              <a:rPr lang="en-US" altLang="en-US" dirty="0"/>
              <a:t>The statement is executed</a:t>
            </a:r>
          </a:p>
          <a:p>
            <a:pPr lvl="2"/>
            <a:r>
              <a:rPr lang="en-US" altLang="en-US" dirty="0"/>
              <a:t>The increment is executed</a:t>
            </a:r>
          </a:p>
          <a:p>
            <a:pPr lvl="1"/>
            <a:endParaRPr lang="en-US" alt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588C8D0-4BB2-FB01-55FD-8E15D7E3510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92096" y="585216"/>
            <a:ext cx="82235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Flowchart for 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for</a:t>
            </a:r>
            <a:r>
              <a:rPr lang="en-US" altLang="en-US" dirty="0">
                <a:latin typeface="Calibri" panose="020F0502020204030204" pitchFamily="34" charset="0"/>
              </a:rPr>
              <a:t> loop</a:t>
            </a: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1B2A0191-B43E-5C9E-E478-E61339F5D8C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752600"/>
            <a:ext cx="7162800" cy="4648200"/>
            <a:chOff x="672" y="960"/>
            <a:chExt cx="4512" cy="2928"/>
          </a:xfrm>
        </p:grpSpPr>
        <p:sp>
          <p:nvSpPr>
            <p:cNvPr id="29701" name="AutoShape 5">
              <a:extLst>
                <a:ext uri="{FF2B5EF4-FFF2-40B4-BE49-F238E27FC236}">
                  <a16:creationId xmlns:a16="http://schemas.microsoft.com/office/drawing/2014/main" id="{ECCB4D42-5602-F1DE-12E9-D0DED7627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542"/>
              <a:ext cx="1392" cy="67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condition?</a:t>
              </a:r>
            </a:p>
          </p:txBody>
        </p:sp>
        <p:sp>
          <p:nvSpPr>
            <p:cNvPr id="29702" name="AutoShape 6">
              <a:extLst>
                <a:ext uri="{FF2B5EF4-FFF2-40B4-BE49-F238E27FC236}">
                  <a16:creationId xmlns:a16="http://schemas.microsoft.com/office/drawing/2014/main" id="{983FC882-DE8D-33D9-2B7A-C8479D54A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38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 dirty="0">
                  <a:latin typeface="Times New Roman" panose="02020603050405020304" pitchFamily="18" charset="0"/>
                </a:rPr>
                <a:t>statements</a:t>
              </a:r>
            </a:p>
          </p:txBody>
        </p:sp>
        <p:sp>
          <p:nvSpPr>
            <p:cNvPr id="29703" name="Line 7">
              <a:extLst>
                <a:ext uri="{FF2B5EF4-FFF2-40B4-BE49-F238E27FC236}">
                  <a16:creationId xmlns:a16="http://schemas.microsoft.com/office/drawing/2014/main" id="{27FA6B13-7726-D21E-88B9-34C4B2E47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7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Line 8">
              <a:extLst>
                <a:ext uri="{FF2B5EF4-FFF2-40B4-BE49-F238E27FC236}">
                  <a16:creationId xmlns:a16="http://schemas.microsoft.com/office/drawing/2014/main" id="{AA76D07A-F7DC-1E24-7CAC-ECC197C43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77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9">
              <a:extLst>
                <a:ext uri="{FF2B5EF4-FFF2-40B4-BE49-F238E27FC236}">
                  <a16:creationId xmlns:a16="http://schemas.microsoft.com/office/drawing/2014/main" id="{98622AAF-9416-4388-E3DA-6898E6F1F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9" y="2159"/>
              <a:ext cx="326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10">
              <a:extLst>
                <a:ext uri="{FF2B5EF4-FFF2-40B4-BE49-F238E27FC236}">
                  <a16:creationId xmlns:a16="http://schemas.microsoft.com/office/drawing/2014/main" id="{D7F89925-8DCC-661D-F723-0276BFB95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1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Line 11">
              <a:extLst>
                <a:ext uri="{FF2B5EF4-FFF2-40B4-BE49-F238E27FC236}">
                  <a16:creationId xmlns:a16="http://schemas.microsoft.com/office/drawing/2014/main" id="{1476A311-B8CC-C2A0-BBE4-4B9DDF933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4"/>
              <a:ext cx="0" cy="6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Text Box 12">
              <a:extLst>
                <a:ext uri="{FF2B5EF4-FFF2-40B4-BE49-F238E27FC236}">
                  <a16:creationId xmlns:a16="http://schemas.microsoft.com/office/drawing/2014/main" id="{2A23B3EF-004C-AD6A-4596-1E9AC68C1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59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true</a:t>
              </a:r>
            </a:p>
          </p:txBody>
        </p:sp>
        <p:sp>
          <p:nvSpPr>
            <p:cNvPr id="29709" name="Text Box 13">
              <a:extLst>
                <a:ext uri="{FF2B5EF4-FFF2-40B4-BE49-F238E27FC236}">
                  <a16:creationId xmlns:a16="http://schemas.microsoft.com/office/drawing/2014/main" id="{643A69C4-71EB-4882-B30C-2834800F3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31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false</a:t>
              </a:r>
            </a:p>
          </p:txBody>
        </p:sp>
        <p:sp>
          <p:nvSpPr>
            <p:cNvPr id="29710" name="AutoShape 14">
              <a:extLst>
                <a:ext uri="{FF2B5EF4-FFF2-40B4-BE49-F238E27FC236}">
                  <a16:creationId xmlns:a16="http://schemas.microsoft.com/office/drawing/2014/main" id="{D08A65E1-C1A7-E96F-C775-3E49F61A8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40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increment</a:t>
              </a:r>
            </a:p>
          </p:txBody>
        </p:sp>
        <p:sp>
          <p:nvSpPr>
            <p:cNvPr id="29711" name="AutoShape 15">
              <a:extLst>
                <a:ext uri="{FF2B5EF4-FFF2-40B4-BE49-F238E27FC236}">
                  <a16:creationId xmlns:a16="http://schemas.microsoft.com/office/drawing/2014/main" id="{3A17CB9F-BCD5-907C-2AD3-D99DAAC44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48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initialize</a:t>
              </a:r>
            </a:p>
          </p:txBody>
        </p:sp>
        <p:sp>
          <p:nvSpPr>
            <p:cNvPr id="29712" name="Line 16">
              <a:extLst>
                <a:ext uri="{FF2B5EF4-FFF2-40B4-BE49-F238E27FC236}">
                  <a16:creationId xmlns:a16="http://schemas.microsoft.com/office/drawing/2014/main" id="{A199FBAC-BFAD-5EDE-41DA-7928385EF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9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3" name="Line 17">
              <a:extLst>
                <a:ext uri="{FF2B5EF4-FFF2-40B4-BE49-F238E27FC236}">
                  <a16:creationId xmlns:a16="http://schemas.microsoft.com/office/drawing/2014/main" id="{6FA259EC-5315-B3B3-3605-70110992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B2D23B0-765F-A96D-6EA7-1748674608C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for</a:t>
            </a:r>
            <a:r>
              <a:rPr lang="en-US" altLang="en-US" dirty="0">
                <a:latin typeface="Calibri" panose="020F0502020204030204" pitchFamily="34" charset="0"/>
              </a:rPr>
              <a:t> loop example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E72B276-84BA-1618-3366-E508797023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Print the numbers 1 through 10, and their squares:</a:t>
            </a:r>
          </a:p>
          <a:p>
            <a:pPr lvl="1"/>
            <a:r>
              <a:rPr lang="en-US" altLang="en-US" dirty="0"/>
              <a:t>for (int </a:t>
            </a:r>
            <a:r>
              <a:rPr lang="en-US" altLang="en-US" dirty="0" err="1"/>
              <a:t>i</a:t>
            </a:r>
            <a:r>
              <a:rPr lang="en-US" altLang="en-US" dirty="0"/>
              <a:t> = 1; </a:t>
            </a:r>
            <a:r>
              <a:rPr lang="en-US" altLang="en-US" dirty="0" err="1"/>
              <a:t>i</a:t>
            </a:r>
            <a:r>
              <a:rPr lang="en-US" altLang="en-US" dirty="0"/>
              <a:t> &lt; 11;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 + "  " + (</a:t>
            </a:r>
            <a:r>
              <a:rPr lang="en-US" altLang="en-US" dirty="0" err="1"/>
              <a:t>i</a:t>
            </a:r>
            <a:r>
              <a:rPr lang="en-US" altLang="en-US" dirty="0"/>
              <a:t> * </a:t>
            </a:r>
            <a:r>
              <a:rPr lang="en-US" altLang="en-US" dirty="0" err="1"/>
              <a:t>i</a:t>
            </a:r>
            <a:r>
              <a:rPr lang="en-US" altLang="en-US" dirty="0"/>
              <a:t>));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Print the squares of the first 100 integers, ten per line:</a:t>
            </a:r>
          </a:p>
          <a:p>
            <a:pPr lvl="1"/>
            <a:r>
              <a:rPr lang="en-US" altLang="en-US" dirty="0"/>
              <a:t>for (int </a:t>
            </a:r>
            <a:r>
              <a:rPr lang="en-US" altLang="en-US" dirty="0" err="1"/>
              <a:t>i</a:t>
            </a:r>
            <a:r>
              <a:rPr lang="en-US" altLang="en-US" dirty="0"/>
              <a:t> = 1; </a:t>
            </a:r>
            <a:r>
              <a:rPr lang="en-US" altLang="en-US" dirty="0" err="1"/>
              <a:t>i</a:t>
            </a:r>
            <a:r>
              <a:rPr lang="en-US" altLang="en-US" dirty="0"/>
              <a:t> &lt; 101;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dirty="0" err="1"/>
              <a:t>System.out.print</a:t>
            </a:r>
            <a:r>
              <a:rPr lang="en-US" altLang="en-US" dirty="0"/>
              <a:t>("  " + (</a:t>
            </a:r>
            <a:r>
              <a:rPr lang="en-US" altLang="en-US" dirty="0" err="1"/>
              <a:t>i</a:t>
            </a:r>
            <a:r>
              <a:rPr lang="en-US" altLang="en-US" dirty="0"/>
              <a:t> * </a:t>
            </a:r>
            <a:r>
              <a:rPr lang="en-US" altLang="en-US" dirty="0" err="1"/>
              <a:t>i</a:t>
            </a:r>
            <a:r>
              <a:rPr lang="en-US" altLang="en-US" dirty="0"/>
              <a:t>));</a:t>
            </a:r>
            <a:br>
              <a:rPr lang="en-US" altLang="en-US" dirty="0"/>
            </a:br>
            <a:r>
              <a:rPr lang="en-US" altLang="en-US" dirty="0"/>
              <a:t>    if (</a:t>
            </a:r>
            <a:r>
              <a:rPr lang="en-US" altLang="en-US" dirty="0" err="1"/>
              <a:t>i</a:t>
            </a:r>
            <a:r>
              <a:rPr lang="en-US" altLang="en-US" dirty="0"/>
              <a:t> % 10 == 0) </a:t>
            </a:r>
            <a:r>
              <a:rPr lang="en-US" altLang="en-US" dirty="0" err="1"/>
              <a:t>System.out.println</a:t>
            </a:r>
            <a:r>
              <a:rPr lang="en-US" altLang="en-US" dirty="0"/>
              <a:t>();</a:t>
            </a:r>
            <a:br>
              <a:rPr lang="en-US" altLang="en-US" dirty="0"/>
            </a:br>
            <a:r>
              <a:rPr lang="en-US" altLang="en-US" dirty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8AC5BB-CF41-00F8-8931-922BCB345B9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92096" y="585216"/>
            <a:ext cx="8299704" cy="1319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When do you use each loop?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9B52578-106E-A26E-6DAE-2CAE03243D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the for loop if you know ahead of time how many times you want to go through the loop</a:t>
            </a:r>
          </a:p>
          <a:p>
            <a:pPr lvl="1"/>
            <a:r>
              <a:rPr lang="en-US" altLang="en-US" dirty="0"/>
              <a:t>Example: Stepping through an array</a:t>
            </a:r>
          </a:p>
          <a:p>
            <a:pPr lvl="1"/>
            <a:r>
              <a:rPr lang="en-US" altLang="en-US" dirty="0"/>
              <a:t>Example: Print a 12-month calendar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the while loop in almost all other cases</a:t>
            </a:r>
          </a:p>
          <a:p>
            <a:pPr lvl="1"/>
            <a:r>
              <a:rPr lang="en-US" altLang="en-US" dirty="0"/>
              <a:t>Example: Compute the next step in an approximation until you get close enough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the do-while loop if you must go through the loop at least once before it makes sense to do the test</a:t>
            </a:r>
          </a:p>
          <a:p>
            <a:pPr lvl="1"/>
            <a:r>
              <a:rPr lang="en-US" altLang="en-US" dirty="0"/>
              <a:t>Example: Ask for the password until user gets it right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A03CDF4-12F6-A8D9-F604-1A374F4A184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9AC8175-FDA0-E946-9CD8-5FA0A519C8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dirty="0">
                <a:latin typeface="Calibri" panose="020F0502020204030204" pitchFamily="34" charset="0"/>
              </a:rPr>
              <a:t> is Multi-way decisions control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switch statement chooses one of several statements, based on the value on an integer (int, byte, short, or long) or a char expression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820063B-36BD-EC9E-2557-A7AE53D3B50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139696" y="737616"/>
            <a:ext cx="9137904" cy="1319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latin typeface="Calibri" panose="020F0502020204030204" pitchFamily="34" charset="0"/>
              </a:rPr>
              <a:t>Syntax of the </a:t>
            </a:r>
            <a:r>
              <a:rPr lang="en-US" altLang="en-US" sz="4000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sz="4000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93E362C5-2DAA-1921-369F-8B0CF4281AB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 vert="horz" lIns="45720" tIns="45720" rIns="4572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The syntax is: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switch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92D050"/>
                </a:solidFill>
              </a:rPr>
              <a:t>expression</a:t>
            </a:r>
            <a:r>
              <a:rPr lang="en-US" altLang="en-US" dirty="0"/>
              <a:t>) {</a:t>
            </a:r>
            <a:br>
              <a:rPr lang="en-US" altLang="en-US" dirty="0"/>
            </a:br>
            <a:r>
              <a:rPr lang="en-US" altLang="en-US" dirty="0"/>
              <a:t>    case </a:t>
            </a:r>
            <a:r>
              <a:rPr lang="en-US" altLang="en-US" dirty="0">
                <a:solidFill>
                  <a:srgbClr val="92D050"/>
                </a:solidFill>
              </a:rPr>
              <a:t>value1</a:t>
            </a:r>
            <a:r>
              <a:rPr lang="en-US" altLang="en-US" dirty="0"/>
              <a:t> :</a:t>
            </a:r>
            <a:br>
              <a:rPr lang="en-US" altLang="en-US" dirty="0"/>
            </a:br>
            <a:r>
              <a:rPr lang="en-US" altLang="en-US" dirty="0"/>
              <a:t>        statements ;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>
                <a:solidFill>
                  <a:srgbClr val="FF0000"/>
                </a:solidFill>
              </a:rPr>
              <a:t>break</a:t>
            </a:r>
            <a:r>
              <a:rPr lang="en-US" altLang="en-US" dirty="0"/>
              <a:t> ; </a:t>
            </a:r>
            <a:br>
              <a:rPr lang="en-US" altLang="en-US" dirty="0"/>
            </a:br>
            <a:r>
              <a:rPr lang="en-US" altLang="en-US" dirty="0"/>
              <a:t>    case </a:t>
            </a:r>
            <a:r>
              <a:rPr lang="en-US" altLang="en-US" dirty="0">
                <a:solidFill>
                  <a:srgbClr val="92D050"/>
                </a:solidFill>
              </a:rPr>
              <a:t>value2</a:t>
            </a:r>
            <a:r>
              <a:rPr lang="en-US" altLang="en-US" dirty="0"/>
              <a:t> :</a:t>
            </a:r>
            <a:br>
              <a:rPr lang="en-US" altLang="en-US" dirty="0"/>
            </a:br>
            <a:r>
              <a:rPr lang="en-US" altLang="en-US" dirty="0"/>
              <a:t>        statements ;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>
                <a:solidFill>
                  <a:srgbClr val="FF0000"/>
                </a:solidFill>
              </a:rPr>
              <a:t>break</a:t>
            </a:r>
            <a:r>
              <a:rPr lang="en-US" altLang="en-US" dirty="0"/>
              <a:t> ; </a:t>
            </a:r>
            <a:br>
              <a:rPr lang="en-US" altLang="en-US" dirty="0"/>
            </a:br>
            <a:r>
              <a:rPr lang="en-US" altLang="en-US" dirty="0"/>
              <a:t>    ...(more cases)...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dirty="0">
                <a:solidFill>
                  <a:srgbClr val="92D050"/>
                </a:solidFill>
              </a:rPr>
              <a:t>default</a:t>
            </a:r>
            <a:r>
              <a:rPr lang="en-US" altLang="en-US" dirty="0"/>
              <a:t> :</a:t>
            </a:r>
            <a:br>
              <a:rPr lang="en-US" altLang="en-US" dirty="0"/>
            </a:br>
            <a:r>
              <a:rPr lang="en-US" altLang="en-US" dirty="0"/>
              <a:t>        statements ;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>
                <a:solidFill>
                  <a:srgbClr val="FF0000"/>
                </a:solidFill>
              </a:rPr>
              <a:t>break</a:t>
            </a:r>
            <a:r>
              <a:rPr lang="en-US" altLang="en-US" dirty="0"/>
              <a:t> 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37DC54-6221-6BA2-9DBA-AE850F94F58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 vert="horz" lIns="45720" tIns="45720" rIns="45720" bIns="45720" rtlCol="0"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rgbClr val="92D050"/>
                </a:solidFill>
                <a:latin typeface="Calibri" panose="020F0502020204030204" pitchFamily="34" charset="0"/>
              </a:rPr>
              <a:t>expression</a:t>
            </a:r>
            <a:r>
              <a:rPr lang="en-US" altLang="en-US" dirty="0">
                <a:latin typeface="Calibri" panose="020F0502020204030204" pitchFamily="34" charset="0"/>
              </a:rPr>
              <a:t> must yield an integer or a character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Each </a:t>
            </a:r>
            <a:r>
              <a:rPr lang="en-US" altLang="en-US" dirty="0">
                <a:solidFill>
                  <a:srgbClr val="92D050"/>
                </a:solidFill>
                <a:latin typeface="Calibri" panose="020F0502020204030204" pitchFamily="34" charset="0"/>
              </a:rPr>
              <a:t>value</a:t>
            </a:r>
            <a:r>
              <a:rPr lang="en-US" altLang="en-US" dirty="0">
                <a:latin typeface="Calibri" panose="020F0502020204030204" pitchFamily="34" charset="0"/>
              </a:rPr>
              <a:t> must be a literal integer or character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Notice that colons ( : ) are used as well as semicolons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last statement in every case should be a break;</a:t>
            </a:r>
          </a:p>
          <a:p>
            <a:pPr lvl="1"/>
            <a:r>
              <a:rPr lang="en-US" altLang="en-US" dirty="0"/>
              <a:t>I even like to do this in the last case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default: case handles every value not otherwise handled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C0A00AA-192F-2C5E-6128-B935218014E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92096" y="585216"/>
            <a:ext cx="79949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Flowchart for </a:t>
            </a:r>
            <a:r>
              <a:rPr lang="en-US" altLang="en-US" sz="3600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sz="3600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E4E89A4-7E58-D367-F02F-1D710C2260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 </a:t>
            </a:r>
          </a:p>
        </p:txBody>
      </p:sp>
      <p:grpSp>
        <p:nvGrpSpPr>
          <p:cNvPr id="35844" name="Group 4">
            <a:extLst>
              <a:ext uri="{FF2B5EF4-FFF2-40B4-BE49-F238E27FC236}">
                <a16:creationId xmlns:a16="http://schemas.microsoft.com/office/drawing/2014/main" id="{7E1D1132-88D5-DCF0-3F5E-E7B05211252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00200"/>
            <a:ext cx="7924800" cy="4876800"/>
            <a:chOff x="480" y="1008"/>
            <a:chExt cx="4992" cy="3072"/>
          </a:xfrm>
        </p:grpSpPr>
        <p:grpSp>
          <p:nvGrpSpPr>
            <p:cNvPr id="35845" name="Group 5">
              <a:extLst>
                <a:ext uri="{FF2B5EF4-FFF2-40B4-BE49-F238E27FC236}">
                  <a16:creationId xmlns:a16="http://schemas.microsoft.com/office/drawing/2014/main" id="{767F2EEA-6443-7411-1375-08E23B458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4992" cy="3072"/>
              <a:chOff x="480" y="1008"/>
              <a:chExt cx="4992" cy="3072"/>
            </a:xfrm>
          </p:grpSpPr>
          <p:sp>
            <p:nvSpPr>
              <p:cNvPr id="35846" name="Line 6">
                <a:extLst>
                  <a:ext uri="{FF2B5EF4-FFF2-40B4-BE49-F238E27FC236}">
                    <a16:creationId xmlns:a16="http://schemas.microsoft.com/office/drawing/2014/main" id="{83580478-8D57-A032-BD57-047306C2D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7" name="AutoShape 7">
                <a:extLst>
                  <a:ext uri="{FF2B5EF4-FFF2-40B4-BE49-F238E27FC236}">
                    <a16:creationId xmlns:a16="http://schemas.microsoft.com/office/drawing/2014/main" id="{7F6BDCEB-CCF2-C7EA-0792-198C6BF29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1392" cy="672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expression?</a:t>
                </a:r>
              </a:p>
            </p:txBody>
          </p:sp>
          <p:sp>
            <p:nvSpPr>
              <p:cNvPr id="35848" name="Line 8">
                <a:extLst>
                  <a:ext uri="{FF2B5EF4-FFF2-40B4-BE49-F238E27FC236}">
                    <a16:creationId xmlns:a16="http://schemas.microsoft.com/office/drawing/2014/main" id="{0F6E1C0D-5F6E-68CC-D6C7-EDE9886DF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10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9" name="AutoShape 9">
                <a:extLst>
                  <a:ext uri="{FF2B5EF4-FFF2-40B4-BE49-F238E27FC236}">
                    <a16:creationId xmlns:a16="http://schemas.microsoft.com/office/drawing/2014/main" id="{5ACC3560-377E-796E-4F0F-4C221C8C9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</a:p>
            </p:txBody>
          </p:sp>
          <p:sp>
            <p:nvSpPr>
              <p:cNvPr id="35850" name="Line 10">
                <a:extLst>
                  <a:ext uri="{FF2B5EF4-FFF2-40B4-BE49-F238E27FC236}">
                    <a16:creationId xmlns:a16="http://schemas.microsoft.com/office/drawing/2014/main" id="{3FA3ADDB-915A-64F2-D548-08EAABD25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544"/>
                <a:ext cx="216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1" name="AutoShape 11">
                <a:extLst>
                  <a:ext uri="{FF2B5EF4-FFF2-40B4-BE49-F238E27FC236}">
                    <a16:creationId xmlns:a16="http://schemas.microsoft.com/office/drawing/2014/main" id="{D8F558F9-F4C1-AB0F-7D75-A3B6EAAEA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52" name="AutoShape 12">
                <a:extLst>
                  <a:ext uri="{FF2B5EF4-FFF2-40B4-BE49-F238E27FC236}">
                    <a16:creationId xmlns:a16="http://schemas.microsoft.com/office/drawing/2014/main" id="{888E15BC-E8BA-87E3-FF70-F1A045931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53" name="AutoShape 13">
                <a:extLst>
                  <a:ext uri="{FF2B5EF4-FFF2-40B4-BE49-F238E27FC236}">
                    <a16:creationId xmlns:a16="http://schemas.microsoft.com/office/drawing/2014/main" id="{9F5111B4-D4EF-CD2C-EDB4-611C887E0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54" name="AutoShape 14">
                <a:extLst>
                  <a:ext uri="{FF2B5EF4-FFF2-40B4-BE49-F238E27FC236}">
                    <a16:creationId xmlns:a16="http://schemas.microsoft.com/office/drawing/2014/main" id="{F94DA757-F88C-A282-A17D-71DFF7AB2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55" name="Line 15">
                <a:extLst>
                  <a:ext uri="{FF2B5EF4-FFF2-40B4-BE49-F238E27FC236}">
                    <a16:creationId xmlns:a16="http://schemas.microsoft.com/office/drawing/2014/main" id="{9C90607C-497E-C85E-B049-D50ED36AE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9" y="2545"/>
                <a:ext cx="1055" cy="8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6" name="Line 16">
                <a:extLst>
                  <a:ext uri="{FF2B5EF4-FFF2-40B4-BE49-F238E27FC236}">
                    <a16:creationId xmlns:a16="http://schemas.microsoft.com/office/drawing/2014/main" id="{8FC9EF3B-813A-2A77-D18E-D62043937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100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7" name="Line 17">
                <a:extLst>
                  <a:ext uri="{FF2B5EF4-FFF2-40B4-BE49-F238E27FC236}">
                    <a16:creationId xmlns:a16="http://schemas.microsoft.com/office/drawing/2014/main" id="{3B150B5A-5FF7-8DCE-EF14-1492E847E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201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8" name="Line 18">
                <a:extLst>
                  <a:ext uri="{FF2B5EF4-FFF2-40B4-BE49-F238E27FC236}">
                    <a16:creationId xmlns:a16="http://schemas.microsoft.com/office/drawing/2014/main" id="{D7D90E6F-EE03-1DA0-50B4-55E4BBEFD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1728"/>
                <a:ext cx="158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9" name="Line 19">
                <a:extLst>
                  <a:ext uri="{FF2B5EF4-FFF2-40B4-BE49-F238E27FC236}">
                    <a16:creationId xmlns:a16="http://schemas.microsoft.com/office/drawing/2014/main" id="{586E1F42-149E-1858-A78A-1C4DBE78B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1824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60" name="Line 20">
                <a:extLst>
                  <a:ext uri="{FF2B5EF4-FFF2-40B4-BE49-F238E27FC236}">
                    <a16:creationId xmlns:a16="http://schemas.microsoft.com/office/drawing/2014/main" id="{26382C5C-2581-7CE1-9E87-1E88CC57F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9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61" name="Line 21">
                <a:extLst>
                  <a:ext uri="{FF2B5EF4-FFF2-40B4-BE49-F238E27FC236}">
                    <a16:creationId xmlns:a16="http://schemas.microsoft.com/office/drawing/2014/main" id="{EF449393-6000-302F-58FB-3074D2A56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87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62" name="Line 22">
                <a:extLst>
                  <a:ext uri="{FF2B5EF4-FFF2-40B4-BE49-F238E27FC236}">
                    <a16:creationId xmlns:a16="http://schemas.microsoft.com/office/drawing/2014/main" id="{B2484BDC-8363-9F18-9A45-0F6D8D320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148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863" name="Text Box 23">
              <a:extLst>
                <a:ext uri="{FF2B5EF4-FFF2-40B4-BE49-F238E27FC236}">
                  <a16:creationId xmlns:a16="http://schemas.microsoft.com/office/drawing/2014/main" id="{6E96F202-BA75-8324-0F65-22279A3F1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68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5864" name="Text Box 24">
              <a:extLst>
                <a:ext uri="{FF2B5EF4-FFF2-40B4-BE49-F238E27FC236}">
                  <a16:creationId xmlns:a16="http://schemas.microsoft.com/office/drawing/2014/main" id="{51ECE0D1-6569-17F9-699D-B91D5C588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87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5865" name="Text Box 25">
              <a:extLst>
                <a:ext uri="{FF2B5EF4-FFF2-40B4-BE49-F238E27FC236}">
                  <a16:creationId xmlns:a16="http://schemas.microsoft.com/office/drawing/2014/main" id="{E7DA9B3B-2D31-BD0B-3413-020EE511B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92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5866" name="Text Box 26">
              <a:extLst>
                <a:ext uri="{FF2B5EF4-FFF2-40B4-BE49-F238E27FC236}">
                  <a16:creationId xmlns:a16="http://schemas.microsoft.com/office/drawing/2014/main" id="{7D6B61E6-186D-634B-51A7-C3B393132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87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5867" name="Text Box 27">
              <a:extLst>
                <a:ext uri="{FF2B5EF4-FFF2-40B4-BE49-F238E27FC236}">
                  <a16:creationId xmlns:a16="http://schemas.microsoft.com/office/drawing/2014/main" id="{583E27AB-777F-6300-4D28-421306F5B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68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099DB95-DE0E-CD62-346A-B9073B83CB5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92096" y="585216"/>
            <a:ext cx="82997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Flowchart for </a:t>
            </a:r>
            <a:r>
              <a:rPr lang="en-US" altLang="en-US" sz="3600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sz="3600" dirty="0">
                <a:latin typeface="Calibri" panose="020F0502020204030204" pitchFamily="34" charset="0"/>
              </a:rPr>
              <a:t> statement</a:t>
            </a:r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62E9A9E5-58E0-E8B8-25B5-268C8BCC1CE6}"/>
              </a:ext>
            </a:extLst>
          </p:cNvPr>
          <p:cNvGrpSpPr>
            <a:grpSpLocks/>
          </p:cNvGrpSpPr>
          <p:nvPr/>
        </p:nvGrpSpPr>
        <p:grpSpPr bwMode="auto">
          <a:xfrm>
            <a:off x="1700214" y="4038600"/>
            <a:ext cx="3819525" cy="2559050"/>
            <a:chOff x="111" y="2544"/>
            <a:chExt cx="2406" cy="1612"/>
          </a:xfrm>
        </p:grpSpPr>
        <p:sp>
          <p:nvSpPr>
            <p:cNvPr id="36869" name="Text Box 5">
              <a:extLst>
                <a:ext uri="{FF2B5EF4-FFF2-40B4-BE49-F238E27FC236}">
                  <a16:creationId xmlns:a16="http://schemas.microsoft.com/office/drawing/2014/main" id="{EBC4308C-72D6-2949-C244-AF1734BD4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264"/>
              <a:ext cx="1728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Oops: If you forget a </a:t>
              </a: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break</a:t>
              </a:r>
              <a:r>
                <a:rPr lang="en-US" altLang="en-US" sz="2400">
                  <a:latin typeface="Times New Roman" panose="02020603050405020304" pitchFamily="18" charset="0"/>
                </a:rPr>
                <a:t>, one case runs into the next!</a:t>
              </a:r>
            </a:p>
          </p:txBody>
        </p:sp>
        <p:sp>
          <p:nvSpPr>
            <p:cNvPr id="36870" name="Freeform 6">
              <a:extLst>
                <a:ext uri="{FF2B5EF4-FFF2-40B4-BE49-F238E27FC236}">
                  <a16:creationId xmlns:a16="http://schemas.microsoft.com/office/drawing/2014/main" id="{0EA70AF7-930B-3AD0-18DC-73FC10937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" y="2544"/>
              <a:ext cx="2406" cy="1612"/>
            </a:xfrm>
            <a:custGeom>
              <a:avLst/>
              <a:gdLst>
                <a:gd name="T0" fmla="*/ 1748 w 2406"/>
                <a:gd name="T1" fmla="*/ 1347 h 1612"/>
                <a:gd name="T2" fmla="*/ 1915 w 2406"/>
                <a:gd name="T3" fmla="*/ 1116 h 1612"/>
                <a:gd name="T4" fmla="*/ 1857 w 2406"/>
                <a:gd name="T5" fmla="*/ 768 h 1612"/>
                <a:gd name="T6" fmla="*/ 1281 w 2406"/>
                <a:gd name="T7" fmla="*/ 624 h 1612"/>
                <a:gd name="T8" fmla="*/ 711 w 2406"/>
                <a:gd name="T9" fmla="*/ 593 h 1612"/>
                <a:gd name="T10" fmla="*/ 225 w 2406"/>
                <a:gd name="T11" fmla="*/ 672 h 1612"/>
                <a:gd name="T12" fmla="*/ 20 w 2406"/>
                <a:gd name="T13" fmla="*/ 1006 h 1612"/>
                <a:gd name="T14" fmla="*/ 104 w 2406"/>
                <a:gd name="T15" fmla="*/ 1415 h 1612"/>
                <a:gd name="T16" fmla="*/ 417 w 2406"/>
                <a:gd name="T17" fmla="*/ 1584 h 1612"/>
                <a:gd name="T18" fmla="*/ 1041 w 2406"/>
                <a:gd name="T19" fmla="*/ 1584 h 1612"/>
                <a:gd name="T20" fmla="*/ 1665 w 2406"/>
                <a:gd name="T21" fmla="*/ 1488 h 1612"/>
                <a:gd name="T22" fmla="*/ 2049 w 2406"/>
                <a:gd name="T23" fmla="*/ 1152 h 1612"/>
                <a:gd name="T24" fmla="*/ 2350 w 2406"/>
                <a:gd name="T25" fmla="*/ 566 h 1612"/>
                <a:gd name="T26" fmla="*/ 2385 w 2406"/>
                <a:gd name="T27" fmla="*/ 0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6" h="1612">
                  <a:moveTo>
                    <a:pt x="1748" y="1347"/>
                  </a:moveTo>
                  <a:cubicBezTo>
                    <a:pt x="1776" y="1308"/>
                    <a:pt x="1897" y="1212"/>
                    <a:pt x="1915" y="1116"/>
                  </a:cubicBezTo>
                  <a:cubicBezTo>
                    <a:pt x="1933" y="1020"/>
                    <a:pt x="1962" y="850"/>
                    <a:pt x="1857" y="768"/>
                  </a:cubicBezTo>
                  <a:cubicBezTo>
                    <a:pt x="1752" y="686"/>
                    <a:pt x="1472" y="653"/>
                    <a:pt x="1281" y="624"/>
                  </a:cubicBezTo>
                  <a:cubicBezTo>
                    <a:pt x="1090" y="595"/>
                    <a:pt x="887" y="585"/>
                    <a:pt x="711" y="593"/>
                  </a:cubicBezTo>
                  <a:cubicBezTo>
                    <a:pt x="535" y="601"/>
                    <a:pt x="340" y="603"/>
                    <a:pt x="225" y="672"/>
                  </a:cubicBezTo>
                  <a:cubicBezTo>
                    <a:pt x="110" y="741"/>
                    <a:pt x="40" y="882"/>
                    <a:pt x="20" y="1006"/>
                  </a:cubicBezTo>
                  <a:cubicBezTo>
                    <a:pt x="0" y="1130"/>
                    <a:pt x="38" y="1319"/>
                    <a:pt x="104" y="1415"/>
                  </a:cubicBezTo>
                  <a:cubicBezTo>
                    <a:pt x="170" y="1511"/>
                    <a:pt x="261" y="1556"/>
                    <a:pt x="417" y="1584"/>
                  </a:cubicBezTo>
                  <a:cubicBezTo>
                    <a:pt x="573" y="1612"/>
                    <a:pt x="833" y="1600"/>
                    <a:pt x="1041" y="1584"/>
                  </a:cubicBezTo>
                  <a:cubicBezTo>
                    <a:pt x="1249" y="1568"/>
                    <a:pt x="1497" y="1560"/>
                    <a:pt x="1665" y="1488"/>
                  </a:cubicBezTo>
                  <a:cubicBezTo>
                    <a:pt x="1833" y="1416"/>
                    <a:pt x="1935" y="1306"/>
                    <a:pt x="2049" y="1152"/>
                  </a:cubicBezTo>
                  <a:cubicBezTo>
                    <a:pt x="2163" y="998"/>
                    <a:pt x="2294" y="758"/>
                    <a:pt x="2350" y="566"/>
                  </a:cubicBezTo>
                  <a:cubicBezTo>
                    <a:pt x="2406" y="374"/>
                    <a:pt x="2378" y="118"/>
                    <a:pt x="2385" y="0"/>
                  </a:cubicBezTo>
                </a:path>
              </a:pathLst>
            </a:custGeom>
            <a:noFill/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871" name="Group 7">
            <a:extLst>
              <a:ext uri="{FF2B5EF4-FFF2-40B4-BE49-F238E27FC236}">
                <a16:creationId xmlns:a16="http://schemas.microsoft.com/office/drawing/2014/main" id="{D3DFC532-4CEA-2CF9-A979-D48E405ABBA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00200"/>
            <a:ext cx="7924800" cy="4876800"/>
            <a:chOff x="480" y="1008"/>
            <a:chExt cx="4992" cy="3072"/>
          </a:xfrm>
        </p:grpSpPr>
        <p:grpSp>
          <p:nvGrpSpPr>
            <p:cNvPr id="36872" name="Group 8">
              <a:extLst>
                <a:ext uri="{FF2B5EF4-FFF2-40B4-BE49-F238E27FC236}">
                  <a16:creationId xmlns:a16="http://schemas.microsoft.com/office/drawing/2014/main" id="{B79A0D08-2A55-D2D6-3BFC-31F900BFF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4992" cy="3072"/>
              <a:chOff x="480" y="1008"/>
              <a:chExt cx="4992" cy="3072"/>
            </a:xfrm>
          </p:grpSpPr>
          <p:sp>
            <p:nvSpPr>
              <p:cNvPr id="36873" name="Line 9">
                <a:extLst>
                  <a:ext uri="{FF2B5EF4-FFF2-40B4-BE49-F238E27FC236}">
                    <a16:creationId xmlns:a16="http://schemas.microsoft.com/office/drawing/2014/main" id="{7CF79683-B076-A09B-0E1F-D3D34E63E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4" name="AutoShape 10">
                <a:extLst>
                  <a:ext uri="{FF2B5EF4-FFF2-40B4-BE49-F238E27FC236}">
                    <a16:creationId xmlns:a16="http://schemas.microsoft.com/office/drawing/2014/main" id="{FCD5293B-58EE-9171-91D0-0781DEFBF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1392" cy="672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expression?</a:t>
                </a:r>
              </a:p>
            </p:txBody>
          </p:sp>
          <p:sp>
            <p:nvSpPr>
              <p:cNvPr id="36875" name="Line 11">
                <a:extLst>
                  <a:ext uri="{FF2B5EF4-FFF2-40B4-BE49-F238E27FC236}">
                    <a16:creationId xmlns:a16="http://schemas.microsoft.com/office/drawing/2014/main" id="{EAED818D-79BE-8F17-27F1-0B2B00738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10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6" name="AutoShape 12">
                <a:extLst>
                  <a:ext uri="{FF2B5EF4-FFF2-40B4-BE49-F238E27FC236}">
                    <a16:creationId xmlns:a16="http://schemas.microsoft.com/office/drawing/2014/main" id="{AC8D966F-5AEF-9F3F-6165-413D0E63C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77" name="Line 13">
                <a:extLst>
                  <a:ext uri="{FF2B5EF4-FFF2-40B4-BE49-F238E27FC236}">
                    <a16:creationId xmlns:a16="http://schemas.microsoft.com/office/drawing/2014/main" id="{FB513A9A-338C-0E53-FB42-0CBA6654A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544"/>
                <a:ext cx="216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8" name="AutoShape 14">
                <a:extLst>
                  <a:ext uri="{FF2B5EF4-FFF2-40B4-BE49-F238E27FC236}">
                    <a16:creationId xmlns:a16="http://schemas.microsoft.com/office/drawing/2014/main" id="{D30404A4-3299-6342-24B2-E30B4B96C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79" name="AutoShape 15">
                <a:extLst>
                  <a:ext uri="{FF2B5EF4-FFF2-40B4-BE49-F238E27FC236}">
                    <a16:creationId xmlns:a16="http://schemas.microsoft.com/office/drawing/2014/main" id="{FF25B501-44EC-E55F-9190-03AA44A12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0" name="AutoShape 16">
                <a:extLst>
                  <a:ext uri="{FF2B5EF4-FFF2-40B4-BE49-F238E27FC236}">
                    <a16:creationId xmlns:a16="http://schemas.microsoft.com/office/drawing/2014/main" id="{8437C36E-6B29-8B9A-32F1-AD97DBAA8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1" name="AutoShape 17">
                <a:extLst>
                  <a:ext uri="{FF2B5EF4-FFF2-40B4-BE49-F238E27FC236}">
                    <a16:creationId xmlns:a16="http://schemas.microsoft.com/office/drawing/2014/main" id="{C9B9F9EC-7521-C8BA-260D-BC95663E0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latin typeface="Times New Roman" panose="02020603050405020304" pitchFamily="18" charset="0"/>
                  </a:rPr>
                  <a:t>statement</a:t>
                </a:r>
                <a:endParaRPr lang="en-US" altLang="en-US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2" name="Line 18">
                <a:extLst>
                  <a:ext uri="{FF2B5EF4-FFF2-40B4-BE49-F238E27FC236}">
                    <a16:creationId xmlns:a16="http://schemas.microsoft.com/office/drawing/2014/main" id="{F475AA5E-3268-A378-3F64-742789A12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100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3" name="Line 19">
                <a:extLst>
                  <a:ext uri="{FF2B5EF4-FFF2-40B4-BE49-F238E27FC236}">
                    <a16:creationId xmlns:a16="http://schemas.microsoft.com/office/drawing/2014/main" id="{2F78861F-5E0F-694C-A953-D91D4EEB9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201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4" name="Line 20">
                <a:extLst>
                  <a:ext uri="{FF2B5EF4-FFF2-40B4-BE49-F238E27FC236}">
                    <a16:creationId xmlns:a16="http://schemas.microsoft.com/office/drawing/2014/main" id="{63BB5AC2-E34F-BCE9-9E2C-A582041C7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1728"/>
                <a:ext cx="158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5" name="Line 21">
                <a:extLst>
                  <a:ext uri="{FF2B5EF4-FFF2-40B4-BE49-F238E27FC236}">
                    <a16:creationId xmlns:a16="http://schemas.microsoft.com/office/drawing/2014/main" id="{DD4F4246-589E-1E34-E5F5-F106B7F2C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1824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6" name="Line 22">
                <a:extLst>
                  <a:ext uri="{FF2B5EF4-FFF2-40B4-BE49-F238E27FC236}">
                    <a16:creationId xmlns:a16="http://schemas.microsoft.com/office/drawing/2014/main" id="{9F9AA33E-DC41-83F3-7936-65715E5EF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9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7" name="Line 23">
                <a:extLst>
                  <a:ext uri="{FF2B5EF4-FFF2-40B4-BE49-F238E27FC236}">
                    <a16:creationId xmlns:a16="http://schemas.microsoft.com/office/drawing/2014/main" id="{6AB3BC47-E05D-6D1C-521E-902AE11EF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87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8" name="Line 24">
                <a:extLst>
                  <a:ext uri="{FF2B5EF4-FFF2-40B4-BE49-F238E27FC236}">
                    <a16:creationId xmlns:a16="http://schemas.microsoft.com/office/drawing/2014/main" id="{3F890F41-4077-0D83-F605-77E1F903C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148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89" name="Line 25">
                <a:extLst>
                  <a:ext uri="{FF2B5EF4-FFF2-40B4-BE49-F238E27FC236}">
                    <a16:creationId xmlns:a16="http://schemas.microsoft.com/office/drawing/2014/main" id="{521B6F5A-DA6E-6356-C752-ED0D7909B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6890" name="Text Box 26">
              <a:extLst>
                <a:ext uri="{FF2B5EF4-FFF2-40B4-BE49-F238E27FC236}">
                  <a16:creationId xmlns:a16="http://schemas.microsoft.com/office/drawing/2014/main" id="{C40A5A9C-38C6-0D20-0A4B-84CE1915F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68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6891" name="Text Box 27">
              <a:extLst>
                <a:ext uri="{FF2B5EF4-FFF2-40B4-BE49-F238E27FC236}">
                  <a16:creationId xmlns:a16="http://schemas.microsoft.com/office/drawing/2014/main" id="{ACFA06DC-B27B-901D-526D-F62F12EE0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6" y="187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6892" name="Text Box 28">
              <a:extLst>
                <a:ext uri="{FF2B5EF4-FFF2-40B4-BE49-F238E27FC236}">
                  <a16:creationId xmlns:a16="http://schemas.microsoft.com/office/drawing/2014/main" id="{F2C049CD-77A5-2CC6-CE1C-1FD200147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192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6893" name="Text Box 29">
              <a:extLst>
                <a:ext uri="{FF2B5EF4-FFF2-40B4-BE49-F238E27FC236}">
                  <a16:creationId xmlns:a16="http://schemas.microsoft.com/office/drawing/2014/main" id="{A1CC4609-2A4F-688D-C3CB-D0B2066F0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187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6894" name="Text Box 30">
              <a:extLst>
                <a:ext uri="{FF2B5EF4-FFF2-40B4-BE49-F238E27FC236}">
                  <a16:creationId xmlns:a16="http://schemas.microsoft.com/office/drawing/2014/main" id="{E7A95591-948A-920C-4863-66686B2CB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4" y="1680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E214B20-3709-1654-D34B-3099190D430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90117" y="796402"/>
            <a:ext cx="8229600" cy="9445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switch</a:t>
            </a:r>
            <a:r>
              <a:rPr lang="en-US" altLang="en-US" dirty="0">
                <a:latin typeface="Calibri" panose="020F0502020204030204" pitchFamily="34" charset="0"/>
              </a:rPr>
              <a:t> statement example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BE8215D-83A2-3EE0-9EF3-9063449FD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400" dirty="0">
                <a:solidFill>
                  <a:schemeClr val="accent2"/>
                </a:solidFill>
                <a:latin typeface="Trebuchet MS" panose="020B0703020202090204" pitchFamily="34" charset="0"/>
              </a:rPr>
              <a:t>switch</a:t>
            </a:r>
            <a:r>
              <a:rPr lang="en-US" altLang="en-US" sz="1400" dirty="0">
                <a:latin typeface="Trebuchet MS" panose="020B0703020202090204" pitchFamily="34" charset="0"/>
              </a:rPr>
              <a:t> (</a:t>
            </a:r>
            <a:r>
              <a:rPr lang="en-US" altLang="en-US" sz="1400" dirty="0" err="1">
                <a:solidFill>
                  <a:srgbClr val="92D050"/>
                </a:solidFill>
                <a:latin typeface="Trebuchet MS" panose="020B0703020202090204" pitchFamily="34" charset="0"/>
              </a:rPr>
              <a:t>cardValue</a:t>
            </a:r>
            <a:r>
              <a:rPr lang="en-US" altLang="en-US" sz="1400" dirty="0">
                <a:latin typeface="Trebuchet MS" panose="020B0703020202090204" pitchFamily="34" charset="0"/>
              </a:rPr>
              <a:t>) {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latin typeface="Trebuchet MS" panose="020B0703020202090204" pitchFamily="34" charset="0"/>
              </a:rPr>
              <a:t>case </a:t>
            </a: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1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("Ace");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</a:t>
            </a:r>
            <a:r>
              <a:rPr lang="en-US" altLang="en-US" sz="1800" dirty="0">
                <a:latin typeface="Trebuchet MS" panose="020B0703020202090204" pitchFamily="34" charset="0"/>
              </a:rPr>
              <a:t>;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latin typeface="Trebuchet MS" panose="020B0703020202090204" pitchFamily="34" charset="0"/>
              </a:rPr>
              <a:t>case </a:t>
            </a: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11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("Jack");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</a:t>
            </a:r>
            <a:r>
              <a:rPr lang="en-US" altLang="en-US" sz="1800" dirty="0">
                <a:latin typeface="Trebuchet MS" panose="020B0703020202090204" pitchFamily="34" charset="0"/>
              </a:rPr>
              <a:t>;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latin typeface="Trebuchet MS" panose="020B0703020202090204" pitchFamily="34" charset="0"/>
              </a:rPr>
              <a:t>case </a:t>
            </a: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12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("Queen");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</a:t>
            </a:r>
            <a:r>
              <a:rPr lang="en-US" altLang="en-US" sz="1800" dirty="0">
                <a:latin typeface="Trebuchet MS" panose="020B0703020202090204" pitchFamily="34" charset="0"/>
              </a:rPr>
              <a:t>;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latin typeface="Trebuchet MS" panose="020B0703020202090204" pitchFamily="34" charset="0"/>
              </a:rPr>
              <a:t>case </a:t>
            </a: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13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("King");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</a:t>
            </a:r>
            <a:r>
              <a:rPr lang="en-US" altLang="en-US" sz="1800" dirty="0">
                <a:latin typeface="Trebuchet MS" panose="020B0703020202090204" pitchFamily="34" charset="0"/>
              </a:rPr>
              <a:t>;</a:t>
            </a:r>
          </a:p>
          <a:p>
            <a:pPr lvl="1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600" dirty="0">
                <a:solidFill>
                  <a:srgbClr val="92D050"/>
                </a:solidFill>
                <a:latin typeface="Trebuchet MS" panose="020B0703020202090204" pitchFamily="34" charset="0"/>
              </a:rPr>
              <a:t>default</a:t>
            </a:r>
            <a:r>
              <a:rPr lang="en-US" altLang="en-US" sz="1600" dirty="0">
                <a:latin typeface="Trebuchet MS" panose="020B0703020202090204" pitchFamily="34" charset="0"/>
              </a:rPr>
              <a:t>: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 err="1">
                <a:latin typeface="Trebuchet MS" panose="020B0703020202090204" pitchFamily="34" charset="0"/>
              </a:rPr>
              <a:t>System.out.print</a:t>
            </a:r>
            <a:r>
              <a:rPr lang="en-US" altLang="en-US" sz="1800" dirty="0">
                <a:latin typeface="Trebuchet MS" panose="020B0703020202090204" pitchFamily="34" charset="0"/>
              </a:rPr>
              <a:t>(</a:t>
            </a:r>
            <a:r>
              <a:rPr lang="en-US" altLang="en-US" sz="1800" dirty="0" err="1">
                <a:latin typeface="Trebuchet MS" panose="020B0703020202090204" pitchFamily="34" charset="0"/>
              </a:rPr>
              <a:t>cardValue</a:t>
            </a:r>
            <a:r>
              <a:rPr lang="en-US" altLang="en-US" sz="1800" dirty="0">
                <a:latin typeface="Trebuchet MS" panose="020B0703020202090204" pitchFamily="34" charset="0"/>
              </a:rPr>
              <a:t>);</a:t>
            </a:r>
          </a:p>
          <a:p>
            <a:pPr lvl="2">
              <a:lnSpc>
                <a:spcPct val="8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1800" dirty="0">
                <a:solidFill>
                  <a:srgbClr val="FF0000"/>
                </a:solidFill>
                <a:latin typeface="Trebuchet MS" panose="020B0703020202090204" pitchFamily="34" charset="0"/>
              </a:rPr>
              <a:t>break;</a:t>
            </a:r>
          </a:p>
          <a:p>
            <a:pPr marL="310896" lvl="2" indent="0">
              <a:lnSpc>
                <a:spcPct val="80000"/>
              </a:lnSpc>
              <a:buClr>
                <a:srgbClr val="FFFF99"/>
              </a:buClr>
              <a:buNone/>
            </a:pPr>
            <a:r>
              <a:rPr lang="en-US" altLang="en-US" sz="1400" dirty="0">
                <a:latin typeface="Trebuchet MS" panose="020B0703020202090204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1800" dirty="0">
              <a:latin typeface="Trebuchet MS" panose="020B070302020209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A03CDF4-12F6-A8D9-F604-1A374F4A184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Java program structure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D6B5FF2F-86CB-FEE5-4440-17F3F57C9008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en-US"/>
              <a:t> </a:t>
            </a:r>
            <a:endParaRPr lang="en-US" altLang="en-US" dirty="0"/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365A8487-453C-C18D-FEE3-1B722B271A8F}"/>
              </a:ext>
            </a:extLst>
          </p:cNvPr>
          <p:cNvGrpSpPr>
            <a:grpSpLocks/>
          </p:cNvGrpSpPr>
          <p:nvPr/>
        </p:nvGrpSpPr>
        <p:grpSpPr bwMode="auto">
          <a:xfrm>
            <a:off x="2071371" y="1565304"/>
            <a:ext cx="8229600" cy="4897792"/>
            <a:chOff x="528" y="816"/>
            <a:chExt cx="4704" cy="3168"/>
          </a:xfrm>
        </p:grpSpPr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14C01986-A26F-70A4-935D-257A58E45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960"/>
              <a:ext cx="4704" cy="3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" name="Text Box 6">
              <a:extLst>
                <a:ext uri="{FF2B5EF4-FFF2-40B4-BE49-F238E27FC236}">
                  <a16:creationId xmlns:a16="http://schemas.microsoft.com/office/drawing/2014/main" id="{16054202-141C-E1F3-6A7A-2E29A7B37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816"/>
              <a:ext cx="720" cy="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latin typeface="Trebuchet MS" panose="020B0703020202090204" pitchFamily="34" charset="0"/>
                </a:rPr>
                <a:t>Project</a:t>
              </a:r>
            </a:p>
          </p:txBody>
        </p:sp>
      </p:grpSp>
      <p:grpSp>
        <p:nvGrpSpPr>
          <p:cNvPr id="40" name="Group 7">
            <a:extLst>
              <a:ext uri="{FF2B5EF4-FFF2-40B4-BE49-F238E27FC236}">
                <a16:creationId xmlns:a16="http://schemas.microsoft.com/office/drawing/2014/main" id="{E7CC292E-E650-376B-828D-832AA63104C3}"/>
              </a:ext>
            </a:extLst>
          </p:cNvPr>
          <p:cNvGrpSpPr>
            <a:grpSpLocks/>
          </p:cNvGrpSpPr>
          <p:nvPr/>
        </p:nvGrpSpPr>
        <p:grpSpPr bwMode="auto">
          <a:xfrm>
            <a:off x="2382414" y="2502634"/>
            <a:ext cx="3904602" cy="3304234"/>
            <a:chOff x="765" y="1185"/>
            <a:chExt cx="3183" cy="2655"/>
          </a:xfrm>
        </p:grpSpPr>
        <p:sp>
          <p:nvSpPr>
            <p:cNvPr id="41" name="AutoShape 8">
              <a:extLst>
                <a:ext uri="{FF2B5EF4-FFF2-40B4-BE49-F238E27FC236}">
                  <a16:creationId xmlns:a16="http://schemas.microsoft.com/office/drawing/2014/main" id="{B68D53D1-681B-95BC-AAE6-5D1851387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1197"/>
              <a:ext cx="2451" cy="2643"/>
            </a:xfrm>
            <a:prstGeom prst="flowChartDocumen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AutoShape 9">
              <a:extLst>
                <a:ext uri="{FF2B5EF4-FFF2-40B4-BE49-F238E27FC236}">
                  <a16:creationId xmlns:a16="http://schemas.microsoft.com/office/drawing/2014/main" id="{27872CD9-A50F-EAE0-D07B-BE48956EE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185"/>
              <a:ext cx="528" cy="528"/>
            </a:xfrm>
            <a:prstGeom prst="flowChartDocumen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Text Box 12">
              <a:extLst>
                <a:ext uri="{FF2B5EF4-FFF2-40B4-BE49-F238E27FC236}">
                  <a16:creationId xmlns:a16="http://schemas.microsoft.com/office/drawing/2014/main" id="{981048A5-2813-2189-3E64-91D13C0BA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00"/>
              <a:ext cx="720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latin typeface="Trebuchet MS" panose="020B0703020202090204" pitchFamily="34" charset="0"/>
                </a:rPr>
                <a:t>File</a:t>
              </a:r>
            </a:p>
          </p:txBody>
        </p:sp>
        <p:sp>
          <p:nvSpPr>
            <p:cNvPr id="46" name="Text Box 13">
              <a:extLst>
                <a:ext uri="{FF2B5EF4-FFF2-40B4-BE49-F238E27FC236}">
                  <a16:creationId xmlns:a16="http://schemas.microsoft.com/office/drawing/2014/main" id="{F04885EA-CA29-7B01-702C-3D4A6C0C7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1210"/>
              <a:ext cx="52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dirty="0">
                  <a:latin typeface="Trebuchet MS" panose="020B0703020202090204" pitchFamily="34" charset="0"/>
                </a:rPr>
                <a:t>File</a:t>
              </a:r>
            </a:p>
          </p:txBody>
        </p:sp>
      </p:grpSp>
      <p:grpSp>
        <p:nvGrpSpPr>
          <p:cNvPr id="49" name="Group 16">
            <a:extLst>
              <a:ext uri="{FF2B5EF4-FFF2-40B4-BE49-F238E27FC236}">
                <a16:creationId xmlns:a16="http://schemas.microsoft.com/office/drawing/2014/main" id="{E4C582DF-1A8B-6211-2D23-5B1E70A0EAF8}"/>
              </a:ext>
            </a:extLst>
          </p:cNvPr>
          <p:cNvGrpSpPr>
            <a:grpSpLocks/>
          </p:cNvGrpSpPr>
          <p:nvPr/>
        </p:nvGrpSpPr>
        <p:grpSpPr bwMode="auto">
          <a:xfrm>
            <a:off x="2514621" y="2960120"/>
            <a:ext cx="2665902" cy="1365006"/>
            <a:chOff x="937" y="1465"/>
            <a:chExt cx="2135" cy="1154"/>
          </a:xfrm>
        </p:grpSpPr>
        <p:sp>
          <p:nvSpPr>
            <p:cNvPr id="50" name="AutoShape 17">
              <a:extLst>
                <a:ext uri="{FF2B5EF4-FFF2-40B4-BE49-F238E27FC236}">
                  <a16:creationId xmlns:a16="http://schemas.microsoft.com/office/drawing/2014/main" id="{5BAA1418-F8FF-9D09-7472-E07EEF07F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2072"/>
              <a:ext cx="2135" cy="547"/>
            </a:xfrm>
            <a:prstGeom prst="flowChartAlternateProcess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" name="Text Box 18">
              <a:extLst>
                <a:ext uri="{FF2B5EF4-FFF2-40B4-BE49-F238E27FC236}">
                  <a16:creationId xmlns:a16="http://schemas.microsoft.com/office/drawing/2014/main" id="{8669B928-4C7E-D29C-0426-252F2155B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" y="1465"/>
              <a:ext cx="777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latin typeface="Trebuchet MS" panose="020B0703020202090204" pitchFamily="34" charset="0"/>
                </a:rPr>
                <a:t>Class</a:t>
              </a:r>
            </a:p>
          </p:txBody>
        </p:sp>
      </p:grpSp>
      <p:grpSp>
        <p:nvGrpSpPr>
          <p:cNvPr id="52" name="Group 19">
            <a:extLst>
              <a:ext uri="{FF2B5EF4-FFF2-40B4-BE49-F238E27FC236}">
                <a16:creationId xmlns:a16="http://schemas.microsoft.com/office/drawing/2014/main" id="{C72619DB-3BBA-8810-0897-EBE408340A64}"/>
              </a:ext>
            </a:extLst>
          </p:cNvPr>
          <p:cNvGrpSpPr>
            <a:grpSpLocks/>
          </p:cNvGrpSpPr>
          <p:nvPr/>
        </p:nvGrpSpPr>
        <p:grpSpPr bwMode="auto">
          <a:xfrm>
            <a:off x="2845504" y="3242560"/>
            <a:ext cx="2031296" cy="585196"/>
            <a:chOff x="1056" y="1505"/>
            <a:chExt cx="1872" cy="351"/>
          </a:xfrm>
        </p:grpSpPr>
        <p:sp>
          <p:nvSpPr>
            <p:cNvPr id="53" name="AutoShape 20">
              <a:extLst>
                <a:ext uri="{FF2B5EF4-FFF2-40B4-BE49-F238E27FC236}">
                  <a16:creationId xmlns:a16="http://schemas.microsoft.com/office/drawing/2014/main" id="{0CD430E0-753B-AB8B-79FC-53A1932DC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505"/>
              <a:ext cx="1872" cy="351"/>
            </a:xfrm>
            <a:prstGeom prst="flowChartProcess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" name="Text Box 21">
              <a:extLst>
                <a:ext uri="{FF2B5EF4-FFF2-40B4-BE49-F238E27FC236}">
                  <a16:creationId xmlns:a16="http://schemas.microsoft.com/office/drawing/2014/main" id="{B3C7B15F-D53B-E56F-7435-87A6B3670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584"/>
              <a:ext cx="112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>
                  <a:latin typeface="Trebuchet MS" panose="020B0703020202090204" pitchFamily="34" charset="0"/>
                </a:rPr>
                <a:t>Variables</a:t>
              </a:r>
            </a:p>
          </p:txBody>
        </p:sp>
      </p:grpSp>
      <p:grpSp>
        <p:nvGrpSpPr>
          <p:cNvPr id="55" name="Group 22">
            <a:extLst>
              <a:ext uri="{FF2B5EF4-FFF2-40B4-BE49-F238E27FC236}">
                <a16:creationId xmlns:a16="http://schemas.microsoft.com/office/drawing/2014/main" id="{3D0DEBFF-1D82-9472-3210-1C3B6F5E6B1D}"/>
              </a:ext>
            </a:extLst>
          </p:cNvPr>
          <p:cNvGrpSpPr>
            <a:grpSpLocks/>
          </p:cNvGrpSpPr>
          <p:nvPr/>
        </p:nvGrpSpPr>
        <p:grpSpPr bwMode="auto">
          <a:xfrm>
            <a:off x="2827708" y="3705883"/>
            <a:ext cx="2031296" cy="584427"/>
            <a:chOff x="1056" y="1709"/>
            <a:chExt cx="1872" cy="805"/>
          </a:xfrm>
        </p:grpSpPr>
        <p:sp>
          <p:nvSpPr>
            <p:cNvPr id="56" name="AutoShape 23">
              <a:extLst>
                <a:ext uri="{FF2B5EF4-FFF2-40B4-BE49-F238E27FC236}">
                  <a16:creationId xmlns:a16="http://schemas.microsoft.com/office/drawing/2014/main" id="{6CEABCB9-0684-047E-B7C2-A870A8268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09"/>
              <a:ext cx="1872" cy="805"/>
            </a:xfrm>
            <a:prstGeom prst="flowChartProcess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" name="Text Box 24">
              <a:extLst>
                <a:ext uri="{FF2B5EF4-FFF2-40B4-BE49-F238E27FC236}">
                  <a16:creationId xmlns:a16="http://schemas.microsoft.com/office/drawing/2014/main" id="{B22BAA6C-941E-6278-89B2-FF59A3B47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872"/>
              <a:ext cx="1397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>
                  <a:latin typeface="Trebuchet MS" panose="020B0703020202090204" pitchFamily="34" charset="0"/>
                </a:rPr>
                <a:t>Constructors</a:t>
              </a:r>
            </a:p>
          </p:txBody>
        </p:sp>
      </p:grpSp>
      <p:grpSp>
        <p:nvGrpSpPr>
          <p:cNvPr id="58" name="Group 25">
            <a:extLst>
              <a:ext uri="{FF2B5EF4-FFF2-40B4-BE49-F238E27FC236}">
                <a16:creationId xmlns:a16="http://schemas.microsoft.com/office/drawing/2014/main" id="{AC223954-85DA-017E-217F-401242FB2D9A}"/>
              </a:ext>
            </a:extLst>
          </p:cNvPr>
          <p:cNvGrpSpPr>
            <a:grpSpLocks/>
          </p:cNvGrpSpPr>
          <p:nvPr/>
        </p:nvGrpSpPr>
        <p:grpSpPr bwMode="auto">
          <a:xfrm>
            <a:off x="2845505" y="4446789"/>
            <a:ext cx="2031296" cy="585056"/>
            <a:chOff x="1056" y="2231"/>
            <a:chExt cx="1872" cy="962"/>
          </a:xfrm>
        </p:grpSpPr>
        <p:sp>
          <p:nvSpPr>
            <p:cNvPr id="59" name="AutoShape 26">
              <a:extLst>
                <a:ext uri="{FF2B5EF4-FFF2-40B4-BE49-F238E27FC236}">
                  <a16:creationId xmlns:a16="http://schemas.microsoft.com/office/drawing/2014/main" id="{5A4A2BCF-C546-F2BD-DE91-CA582EB8B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31"/>
              <a:ext cx="1872" cy="962"/>
            </a:xfrm>
            <a:prstGeom prst="flowChartProcess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Text Box 27">
              <a:extLst>
                <a:ext uri="{FF2B5EF4-FFF2-40B4-BE49-F238E27FC236}">
                  <a16:creationId xmlns:a16="http://schemas.microsoft.com/office/drawing/2014/main" id="{4E91DB76-0A0A-86BA-24BD-97D88A8B4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48"/>
              <a:ext cx="800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100" dirty="0">
                  <a:latin typeface="Trebuchet MS" panose="020B0703020202090204" pitchFamily="34" charset="0"/>
                </a:rPr>
                <a:t>Methods</a:t>
              </a:r>
            </a:p>
          </p:txBody>
        </p:sp>
      </p:grpSp>
      <p:grpSp>
        <p:nvGrpSpPr>
          <p:cNvPr id="61" name="Group 28">
            <a:extLst>
              <a:ext uri="{FF2B5EF4-FFF2-40B4-BE49-F238E27FC236}">
                <a16:creationId xmlns:a16="http://schemas.microsoft.com/office/drawing/2014/main" id="{70897F30-30AB-9834-7002-EC7E3C30B198}"/>
              </a:ext>
            </a:extLst>
          </p:cNvPr>
          <p:cNvGrpSpPr>
            <a:grpSpLocks/>
          </p:cNvGrpSpPr>
          <p:nvPr/>
        </p:nvGrpSpPr>
        <p:grpSpPr bwMode="auto">
          <a:xfrm>
            <a:off x="3897776" y="3691842"/>
            <a:ext cx="1248067" cy="1359940"/>
            <a:chOff x="1920" y="1783"/>
            <a:chExt cx="677" cy="1059"/>
          </a:xfrm>
        </p:grpSpPr>
        <p:sp>
          <p:nvSpPr>
            <p:cNvPr id="62" name="AutoShape 29">
              <a:extLst>
                <a:ext uri="{FF2B5EF4-FFF2-40B4-BE49-F238E27FC236}">
                  <a16:creationId xmlns:a16="http://schemas.microsoft.com/office/drawing/2014/main" id="{3400F84A-4435-0675-CE38-B918D4F1C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783"/>
              <a:ext cx="431" cy="455"/>
            </a:xfrm>
            <a:prstGeom prst="flowChartProcess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" name="Text Box 30">
              <a:extLst>
                <a:ext uri="{FF2B5EF4-FFF2-40B4-BE49-F238E27FC236}">
                  <a16:creationId xmlns:a16="http://schemas.microsoft.com/office/drawing/2014/main" id="{B900819C-E7F1-2DCD-5E91-8CA23A77F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940"/>
              <a:ext cx="67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>
                  <a:latin typeface="Trebuchet MS" panose="020B0703020202090204" pitchFamily="34" charset="0"/>
                </a:rPr>
                <a:t>Variables</a:t>
              </a:r>
            </a:p>
          </p:txBody>
        </p:sp>
        <p:sp>
          <p:nvSpPr>
            <p:cNvPr id="33792" name="AutoShape 31">
              <a:extLst>
                <a:ext uri="{FF2B5EF4-FFF2-40B4-BE49-F238E27FC236}">
                  <a16:creationId xmlns:a16="http://schemas.microsoft.com/office/drawing/2014/main" id="{34A6A1B8-7379-9F7E-0E3F-BCB7DAC21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387"/>
              <a:ext cx="431" cy="455"/>
            </a:xfrm>
            <a:prstGeom prst="flowChartProcess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793" name="Text Box 32">
              <a:extLst>
                <a:ext uri="{FF2B5EF4-FFF2-40B4-BE49-F238E27FC236}">
                  <a16:creationId xmlns:a16="http://schemas.microsoft.com/office/drawing/2014/main" id="{C8E8CFA7-1DCC-22C8-7866-E4A33A245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" y="2533"/>
              <a:ext cx="67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>
                  <a:latin typeface="Trebuchet MS" panose="020B0703020202090204" pitchFamily="34" charset="0"/>
                </a:rPr>
                <a:t>Variables</a:t>
              </a:r>
            </a:p>
          </p:txBody>
        </p:sp>
      </p:grpSp>
      <p:sp>
        <p:nvSpPr>
          <p:cNvPr id="33796" name="Rectangle 33">
            <a:extLst>
              <a:ext uri="{FF2B5EF4-FFF2-40B4-BE49-F238E27FC236}">
                <a16:creationId xmlns:a16="http://schemas.microsoft.com/office/drawing/2014/main" id="{B6F1B2D0-9B9C-8BE4-63E7-F30693E7B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878" y="4739313"/>
            <a:ext cx="3116401" cy="1035946"/>
          </a:xfrm>
          <a:prstGeom prst="rect">
            <a:avLst/>
          </a:prstGeom>
        </p:spPr>
        <p:txBody>
          <a:bodyPr vert="horz" lIns="45720" tIns="45720" rIns="45720" bIns="45720" rtlCol="0">
            <a:normAutofit fontScale="62500" lnSpcReduction="20000"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libri" panose="020F0502020204030204" pitchFamily="34" charset="0"/>
              </a:rPr>
              <a:t>A project consists of zero or more packages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libri" panose="020F0502020204030204" pitchFamily="34" charset="0"/>
              </a:rPr>
              <a:t>A package consists of one or more classes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libri" panose="020F0502020204030204" pitchFamily="34" charset="0"/>
              </a:rPr>
              <a:t>Typically, each class is in a separate .java file</a:t>
            </a:r>
          </a:p>
        </p:txBody>
      </p:sp>
      <p:grpSp>
        <p:nvGrpSpPr>
          <p:cNvPr id="33797" name="Group 4">
            <a:extLst>
              <a:ext uri="{FF2B5EF4-FFF2-40B4-BE49-F238E27FC236}">
                <a16:creationId xmlns:a16="http://schemas.microsoft.com/office/drawing/2014/main" id="{5484B491-8DC8-16EF-AE8E-922F27E81090}"/>
              </a:ext>
            </a:extLst>
          </p:cNvPr>
          <p:cNvGrpSpPr>
            <a:grpSpLocks/>
          </p:cNvGrpSpPr>
          <p:nvPr/>
        </p:nvGrpSpPr>
        <p:grpSpPr bwMode="auto">
          <a:xfrm>
            <a:off x="2246800" y="1989482"/>
            <a:ext cx="4458801" cy="3817387"/>
            <a:chOff x="528" y="751"/>
            <a:chExt cx="3303" cy="2958"/>
          </a:xfrm>
        </p:grpSpPr>
        <p:sp>
          <p:nvSpPr>
            <p:cNvPr id="33798" name="Rectangle 5">
              <a:extLst>
                <a:ext uri="{FF2B5EF4-FFF2-40B4-BE49-F238E27FC236}">
                  <a16:creationId xmlns:a16="http://schemas.microsoft.com/office/drawing/2014/main" id="{A7DF946C-FF4F-B164-7298-9BAC11780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857"/>
              <a:ext cx="3303" cy="2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3799" name="Text Box 6">
              <a:extLst>
                <a:ext uri="{FF2B5EF4-FFF2-40B4-BE49-F238E27FC236}">
                  <a16:creationId xmlns:a16="http://schemas.microsoft.com/office/drawing/2014/main" id="{614051ED-3193-EAA9-D0D5-EF2E896D4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6" y="751"/>
              <a:ext cx="924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latin typeface="Trebuchet MS" panose="020B0703020202090204" pitchFamily="34" charset="0"/>
                </a:rPr>
                <a:t>Package</a:t>
              </a:r>
            </a:p>
          </p:txBody>
        </p:sp>
      </p:grpSp>
      <p:sp>
        <p:nvSpPr>
          <p:cNvPr id="33801" name="AutoShape 9">
            <a:extLst>
              <a:ext uri="{FF2B5EF4-FFF2-40B4-BE49-F238E27FC236}">
                <a16:creationId xmlns:a16="http://schemas.microsoft.com/office/drawing/2014/main" id="{D977F1C6-B0E4-4818-BFA1-14E06336B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182" y="3292418"/>
            <a:ext cx="647700" cy="657113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3802" name="AutoShape 9">
            <a:extLst>
              <a:ext uri="{FF2B5EF4-FFF2-40B4-BE49-F238E27FC236}">
                <a16:creationId xmlns:a16="http://schemas.microsoft.com/office/drawing/2014/main" id="{A0E6F0DE-2C2A-1064-491B-BA5BCAA98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104" y="4082201"/>
            <a:ext cx="647700" cy="657113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3803" name="Text Box 13">
            <a:extLst>
              <a:ext uri="{FF2B5EF4-FFF2-40B4-BE49-F238E27FC236}">
                <a16:creationId xmlns:a16="http://schemas.microsoft.com/office/drawing/2014/main" id="{8DE68299-0D45-0CEC-9F72-F6BD3A7CF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8149" y="3357866"/>
            <a:ext cx="647700" cy="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Trebuchet MS" panose="020B0703020202090204" pitchFamily="34" charset="0"/>
              </a:rPr>
              <a:t>File</a:t>
            </a:r>
          </a:p>
        </p:txBody>
      </p:sp>
      <p:sp>
        <p:nvSpPr>
          <p:cNvPr id="33804" name="Text Box 13">
            <a:extLst>
              <a:ext uri="{FF2B5EF4-FFF2-40B4-BE49-F238E27FC236}">
                <a16:creationId xmlns:a16="http://schemas.microsoft.com/office/drawing/2014/main" id="{B42B2925-F0A5-DAB0-41FE-5CA3243F1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6329" y="4107778"/>
            <a:ext cx="647700" cy="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Trebuchet MS" panose="020B0703020202090204" pitchFamily="34" charset="0"/>
              </a:rPr>
              <a:t>File</a:t>
            </a:r>
          </a:p>
        </p:txBody>
      </p:sp>
      <p:grpSp>
        <p:nvGrpSpPr>
          <p:cNvPr id="33810" name="Group 4">
            <a:extLst>
              <a:ext uri="{FF2B5EF4-FFF2-40B4-BE49-F238E27FC236}">
                <a16:creationId xmlns:a16="http://schemas.microsoft.com/office/drawing/2014/main" id="{FD3ACF89-D9A8-5877-5DC8-FA241DA637D3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202396"/>
            <a:ext cx="2818244" cy="729980"/>
            <a:chOff x="528" y="165"/>
            <a:chExt cx="3303" cy="3544"/>
          </a:xfrm>
        </p:grpSpPr>
        <p:sp>
          <p:nvSpPr>
            <p:cNvPr id="33811" name="Rectangle 5">
              <a:extLst>
                <a:ext uri="{FF2B5EF4-FFF2-40B4-BE49-F238E27FC236}">
                  <a16:creationId xmlns:a16="http://schemas.microsoft.com/office/drawing/2014/main" id="{33948F7C-4A19-7A40-BBC6-F192F61DF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857"/>
              <a:ext cx="3303" cy="2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3812" name="Text Box 6">
              <a:extLst>
                <a:ext uri="{FF2B5EF4-FFF2-40B4-BE49-F238E27FC236}">
                  <a16:creationId xmlns:a16="http://schemas.microsoft.com/office/drawing/2014/main" id="{84C0CCEF-3E0B-CC73-2963-4EECF4801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165"/>
              <a:ext cx="1127" cy="1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dirty="0">
                  <a:latin typeface="Trebuchet MS" panose="020B0703020202090204" pitchFamily="34" charset="0"/>
                </a:rPr>
                <a:t>Package</a:t>
              </a:r>
            </a:p>
          </p:txBody>
        </p:sp>
      </p:grpSp>
      <p:grpSp>
        <p:nvGrpSpPr>
          <p:cNvPr id="33813" name="Group 4">
            <a:extLst>
              <a:ext uri="{FF2B5EF4-FFF2-40B4-BE49-F238E27FC236}">
                <a16:creationId xmlns:a16="http://schemas.microsoft.com/office/drawing/2014/main" id="{351FA34F-25C0-2AAF-DD3C-781F2AFB6381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507196"/>
            <a:ext cx="2818244" cy="729980"/>
            <a:chOff x="528" y="165"/>
            <a:chExt cx="3303" cy="3544"/>
          </a:xfrm>
        </p:grpSpPr>
        <p:sp>
          <p:nvSpPr>
            <p:cNvPr id="33814" name="Rectangle 5">
              <a:extLst>
                <a:ext uri="{FF2B5EF4-FFF2-40B4-BE49-F238E27FC236}">
                  <a16:creationId xmlns:a16="http://schemas.microsoft.com/office/drawing/2014/main" id="{A1F049EE-5608-BFDC-8C6F-3DD38B2D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857"/>
              <a:ext cx="3303" cy="2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3815" name="Text Box 6">
              <a:extLst>
                <a:ext uri="{FF2B5EF4-FFF2-40B4-BE49-F238E27FC236}">
                  <a16:creationId xmlns:a16="http://schemas.microsoft.com/office/drawing/2014/main" id="{B2A12D3D-F553-6FBC-0801-CDD686942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165"/>
              <a:ext cx="1127" cy="1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dirty="0">
                  <a:latin typeface="Trebuchet MS" panose="020B0703020202090204" pitchFamily="34" charset="0"/>
                </a:rPr>
                <a:t>Package</a:t>
              </a:r>
            </a:p>
          </p:txBody>
        </p:sp>
      </p:grpSp>
      <p:grpSp>
        <p:nvGrpSpPr>
          <p:cNvPr id="33816" name="Group 4">
            <a:extLst>
              <a:ext uri="{FF2B5EF4-FFF2-40B4-BE49-F238E27FC236}">
                <a16:creationId xmlns:a16="http://schemas.microsoft.com/office/drawing/2014/main" id="{0424BA95-FE05-8D8F-628F-6A4554F433DE}"/>
              </a:ext>
            </a:extLst>
          </p:cNvPr>
          <p:cNvGrpSpPr>
            <a:grpSpLocks/>
          </p:cNvGrpSpPr>
          <p:nvPr/>
        </p:nvGrpSpPr>
        <p:grpSpPr bwMode="auto">
          <a:xfrm>
            <a:off x="7163956" y="2735796"/>
            <a:ext cx="2818244" cy="729980"/>
            <a:chOff x="528" y="165"/>
            <a:chExt cx="3303" cy="3544"/>
          </a:xfrm>
        </p:grpSpPr>
        <p:sp>
          <p:nvSpPr>
            <p:cNvPr id="33817" name="Rectangle 5">
              <a:extLst>
                <a:ext uri="{FF2B5EF4-FFF2-40B4-BE49-F238E27FC236}">
                  <a16:creationId xmlns:a16="http://schemas.microsoft.com/office/drawing/2014/main" id="{6188C0E5-7644-C7CC-6801-FABA4D851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857"/>
              <a:ext cx="3303" cy="2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3818" name="Text Box 6">
              <a:extLst>
                <a:ext uri="{FF2B5EF4-FFF2-40B4-BE49-F238E27FC236}">
                  <a16:creationId xmlns:a16="http://schemas.microsoft.com/office/drawing/2014/main" id="{DEC8C735-3AB2-D8D8-E59F-F553818B7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165"/>
              <a:ext cx="1127" cy="1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dirty="0">
                  <a:latin typeface="Trebuchet MS" panose="020B0703020202090204" pitchFamily="34" charset="0"/>
                </a:rPr>
                <a:t>Package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45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3796" grpId="0" build="p" bldLvl="5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95FBF0D-1676-C5F6-9184-C7146943A4A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/>
              <a:t>Flow Control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F50FB3B-6B74-E7B2-C6FA-A023D22E0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You can’t do with just a list of commands to be done in order</a:t>
            </a:r>
          </a:p>
          <a:p>
            <a:pPr lvl="1"/>
            <a:r>
              <a:rPr lang="en-US" altLang="en-US" dirty="0"/>
              <a:t>cannot choose whether or not to perform a command</a:t>
            </a:r>
          </a:p>
          <a:p>
            <a:pPr lvl="1"/>
            <a:r>
              <a:rPr lang="en-US" altLang="en-US" dirty="0"/>
              <a:t>cannot perform the same command more than once</a:t>
            </a:r>
          </a:p>
          <a:p>
            <a:pPr lvl="1"/>
            <a:r>
              <a:rPr lang="en-US" altLang="en-US" dirty="0"/>
              <a:t>Such programs are extremely limited!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Control structures allow a program to base its behavior on the values of variables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if else, while, do while, for, switch, break, continue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8DB9699-BAC0-3682-334F-0E833EF44D4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if else</a:t>
            </a:r>
            <a:r>
              <a:rPr lang="en-US" altLang="en-US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05C2CE3-DE2A-9806-28DE-D527756007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if-else</a:t>
            </a:r>
            <a:r>
              <a:rPr lang="en-US" altLang="en-US" dirty="0">
                <a:latin typeface="Calibri" panose="020F0502020204030204" pitchFamily="34" charset="0"/>
              </a:rPr>
              <a:t> statement chooses which of two statements to execute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if-else statement has the form: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if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92D050"/>
                </a:solidFill>
              </a:rPr>
              <a:t>condition</a:t>
            </a:r>
            <a:r>
              <a:rPr lang="en-US" altLang="en-US" dirty="0"/>
              <a:t>) statement-to-execute-if-true ;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else</a:t>
            </a:r>
            <a:r>
              <a:rPr lang="en-US" altLang="en-US" dirty="0"/>
              <a:t> statement-to-execute-if-false 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Either statement (or both) may be a compound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Notice the semicolon after each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else part is optional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D8E8FB4-672B-FFDF-E5AF-D4910B9E938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Flowchart for the if-else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D3552E1-2FCD-D79E-29AC-D44C921D8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 </a:t>
            </a:r>
          </a:p>
        </p:txBody>
      </p:sp>
      <p:grpSp>
        <p:nvGrpSpPr>
          <p:cNvPr id="17440" name="Group 32">
            <a:extLst>
              <a:ext uri="{FF2B5EF4-FFF2-40B4-BE49-F238E27FC236}">
                <a16:creationId xmlns:a16="http://schemas.microsoft.com/office/drawing/2014/main" id="{D36D06CE-146C-16D9-69F1-03851371A198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524000"/>
            <a:ext cx="4267200" cy="4572000"/>
            <a:chOff x="864" y="960"/>
            <a:chExt cx="2688" cy="2880"/>
          </a:xfrm>
        </p:grpSpPr>
        <p:sp>
          <p:nvSpPr>
            <p:cNvPr id="17441" name="Line 33">
              <a:extLst>
                <a:ext uri="{FF2B5EF4-FFF2-40B4-BE49-F238E27FC236}">
                  <a16:creationId xmlns:a16="http://schemas.microsoft.com/office/drawing/2014/main" id="{4F06F12D-A650-6D8E-14A5-40FEDEAA2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166"/>
              <a:ext cx="0" cy="6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42" name="Group 34">
              <a:extLst>
                <a:ext uri="{FF2B5EF4-FFF2-40B4-BE49-F238E27FC236}">
                  <a16:creationId xmlns:a16="http://schemas.microsoft.com/office/drawing/2014/main" id="{053261A4-15E6-C05C-30CC-121542DB74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960"/>
              <a:ext cx="2688" cy="2208"/>
              <a:chOff x="864" y="960"/>
              <a:chExt cx="2688" cy="2208"/>
            </a:xfrm>
          </p:grpSpPr>
          <p:sp>
            <p:nvSpPr>
              <p:cNvPr id="17443" name="Line 35">
                <a:extLst>
                  <a:ext uri="{FF2B5EF4-FFF2-40B4-BE49-F238E27FC236}">
                    <a16:creationId xmlns:a16="http://schemas.microsoft.com/office/drawing/2014/main" id="{CC44F156-4C72-8709-2D00-0981538E6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82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4" name="AutoShape 36">
                <a:extLst>
                  <a:ext uri="{FF2B5EF4-FFF2-40B4-BE49-F238E27FC236}">
                    <a16:creationId xmlns:a16="http://schemas.microsoft.com/office/drawing/2014/main" id="{3687DA86-3965-C0DF-A012-5A455A145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488"/>
                <a:ext cx="1392" cy="672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 dirty="0">
                    <a:solidFill>
                      <a:srgbClr val="92D050"/>
                    </a:solidFill>
                    <a:latin typeface="Times New Roman" panose="02020603050405020304" pitchFamily="18" charset="0"/>
                  </a:rPr>
                  <a:t>condition</a:t>
                </a:r>
                <a:r>
                  <a:rPr lang="en-US" altLang="en-US" sz="2400" i="1" dirty="0">
                    <a:latin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17445" name="Line 37">
                <a:extLst>
                  <a:ext uri="{FF2B5EF4-FFF2-40B4-BE49-F238E27FC236}">
                    <a16:creationId xmlns:a16="http://schemas.microsoft.com/office/drawing/2014/main" id="{D60013BA-BAE9-3674-C654-BBAED14C6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960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Text Box 38">
                <a:extLst>
                  <a:ext uri="{FF2B5EF4-FFF2-40B4-BE49-F238E27FC236}">
                    <a16:creationId xmlns:a16="http://schemas.microsoft.com/office/drawing/2014/main" id="{0683852A-51C5-856E-BAF5-46FD63C7C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158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latin typeface="Trebuchet MS" panose="020B0703020202090204" pitchFamily="34" charset="0"/>
                  </a:rPr>
                  <a:t>true</a:t>
                </a:r>
              </a:p>
            </p:txBody>
          </p:sp>
          <p:sp>
            <p:nvSpPr>
              <p:cNvPr id="17447" name="AutoShape 39">
                <a:extLst>
                  <a:ext uri="{FF2B5EF4-FFF2-40B4-BE49-F238E27FC236}">
                    <a16:creationId xmlns:a16="http://schemas.microsoft.com/office/drawing/2014/main" id="{AC893DC8-9603-212B-5006-B36A8611B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1056" cy="52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i="1">
                    <a:latin typeface="Times New Roman" panose="02020603050405020304" pitchFamily="18" charset="0"/>
                  </a:rPr>
                  <a:t>statement-1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8" name="Line 40">
                <a:extLst>
                  <a:ext uri="{FF2B5EF4-FFF2-40B4-BE49-F238E27FC236}">
                    <a16:creationId xmlns:a16="http://schemas.microsoft.com/office/drawing/2014/main" id="{8C5D47CA-8A14-4D0D-D66D-76181E165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82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9" name="Line 41">
                <a:extLst>
                  <a:ext uri="{FF2B5EF4-FFF2-40B4-BE49-F238E27FC236}">
                    <a16:creationId xmlns:a16="http://schemas.microsoft.com/office/drawing/2014/main" id="{37603ED6-90BB-1D3D-8557-D02E87E22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78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0" name="Line 42">
                <a:extLst>
                  <a:ext uri="{FF2B5EF4-FFF2-40B4-BE49-F238E27FC236}">
                    <a16:creationId xmlns:a16="http://schemas.microsoft.com/office/drawing/2014/main" id="{CAF65BFB-106B-EB0F-C843-F0E441E26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166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451" name="Group 43">
            <a:extLst>
              <a:ext uri="{FF2B5EF4-FFF2-40B4-BE49-F238E27FC236}">
                <a16:creationId xmlns:a16="http://schemas.microsoft.com/office/drawing/2014/main" id="{C41996A4-5F16-9FDC-FD34-E4F253C41CEF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14600"/>
            <a:ext cx="3124200" cy="2514600"/>
            <a:chOff x="2880" y="1584"/>
            <a:chExt cx="1968" cy="1584"/>
          </a:xfrm>
        </p:grpSpPr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D917640F-15D5-48D7-B785-0203C025A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256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latin typeface="Times New Roman" panose="02020603050405020304" pitchFamily="18" charset="0"/>
                </a:rPr>
                <a:t>statement-2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FD6BFAF-FBA2-9154-7300-D4E562AA9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8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Text Box 46">
              <a:extLst>
                <a:ext uri="{FF2B5EF4-FFF2-40B4-BE49-F238E27FC236}">
                  <a16:creationId xmlns:a16="http://schemas.microsoft.com/office/drawing/2014/main" id="{5B1499A2-B383-BFF5-B3F3-4E7F6B6FA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58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rebuchet MS" panose="020B0703020202090204" pitchFamily="34" charset="0"/>
                </a:rPr>
                <a:t>false</a:t>
              </a:r>
            </a:p>
          </p:txBody>
        </p:sp>
        <p:sp>
          <p:nvSpPr>
            <p:cNvPr id="17455" name="Line 47">
              <a:extLst>
                <a:ext uri="{FF2B5EF4-FFF2-40B4-BE49-F238E27FC236}">
                  <a16:creationId xmlns:a16="http://schemas.microsoft.com/office/drawing/2014/main" id="{E10F601C-378B-FAD2-2104-AF354082C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8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Line 48">
              <a:extLst>
                <a:ext uri="{FF2B5EF4-FFF2-40B4-BE49-F238E27FC236}">
                  <a16:creationId xmlns:a16="http://schemas.microsoft.com/office/drawing/2014/main" id="{4FB72C63-6637-6A56-3B3C-B312AC238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7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Line 49">
              <a:extLst>
                <a:ext uri="{FF2B5EF4-FFF2-40B4-BE49-F238E27FC236}">
                  <a16:creationId xmlns:a16="http://schemas.microsoft.com/office/drawing/2014/main" id="{9D326955-B9B1-73A0-D8A3-5EFB6F443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316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5A1F7AE-D7D6-73F0-CE71-3272F2F09A3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if-else</a:t>
            </a:r>
            <a:r>
              <a:rPr lang="en-US" altLang="en-US" dirty="0">
                <a:latin typeface="Calibri" panose="020F0502020204030204" pitchFamily="34" charset="0"/>
              </a:rPr>
              <a:t> 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ADE8C6B-8A31-90EF-66B4-449BBA8C6E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latin typeface="Trebuchet MS" panose="020B0703020202090204" pitchFamily="34" charset="0"/>
              </a:rPr>
              <a:t>if (x &gt;= 0) </a:t>
            </a:r>
            <a:r>
              <a:rPr lang="en-US" altLang="en-US" dirty="0" err="1">
                <a:latin typeface="Trebuchet MS" panose="020B0703020202090204" pitchFamily="34" charset="0"/>
              </a:rPr>
              <a:t>absX</a:t>
            </a:r>
            <a:r>
              <a:rPr lang="en-US" altLang="en-US" dirty="0">
                <a:latin typeface="Trebuchet MS" panose="020B0703020202090204" pitchFamily="34" charset="0"/>
              </a:rPr>
              <a:t> = x;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Trebuchet MS" panose="020B0703020202090204" pitchFamily="34" charset="0"/>
              </a:rPr>
              <a:t>else </a:t>
            </a:r>
            <a:r>
              <a:rPr lang="en-US" altLang="en-US" dirty="0" err="1">
                <a:latin typeface="Trebuchet MS" panose="020B0703020202090204" pitchFamily="34" charset="0"/>
              </a:rPr>
              <a:t>absX</a:t>
            </a:r>
            <a:r>
              <a:rPr lang="en-US" altLang="en-US" dirty="0">
                <a:latin typeface="Trebuchet MS" panose="020B0703020202090204" pitchFamily="34" charset="0"/>
              </a:rPr>
              <a:t> = -x;</a:t>
            </a:r>
            <a:br>
              <a:rPr lang="en-US" altLang="en-US" dirty="0">
                <a:latin typeface="Trebuchet MS" panose="020B0703020202090204" pitchFamily="34" charset="0"/>
              </a:rPr>
            </a:br>
            <a:endParaRPr lang="en-US" altLang="en-US" dirty="0">
              <a:latin typeface="Trebuchet MS" panose="020B070302020209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Trebuchet MS" panose="020B0703020202090204" pitchFamily="34" charset="0"/>
              </a:rPr>
              <a:t>if (</a:t>
            </a:r>
            <a:r>
              <a:rPr lang="en-US" altLang="en-US" dirty="0" err="1">
                <a:latin typeface="Trebuchet MS" panose="020B0703020202090204" pitchFamily="34" charset="0"/>
              </a:rPr>
              <a:t>itemCost</a:t>
            </a:r>
            <a:r>
              <a:rPr lang="en-US" altLang="en-US" dirty="0">
                <a:latin typeface="Trebuchet MS" panose="020B0703020202090204" pitchFamily="34" charset="0"/>
              </a:rPr>
              <a:t> &lt;= </a:t>
            </a:r>
            <a:r>
              <a:rPr lang="en-US" altLang="en-US" dirty="0" err="1">
                <a:latin typeface="Trebuchet MS" panose="020B0703020202090204" pitchFamily="34" charset="0"/>
              </a:rPr>
              <a:t>bankBalance</a:t>
            </a:r>
            <a:r>
              <a:rPr lang="en-US" altLang="en-US" dirty="0">
                <a:latin typeface="Trebuchet MS" panose="020B0703020202090204" pitchFamily="34" charset="0"/>
              </a:rPr>
              <a:t>) {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    </a:t>
            </a:r>
            <a:r>
              <a:rPr lang="en-US" altLang="en-US" dirty="0" err="1">
                <a:latin typeface="Trebuchet MS" panose="020B0703020202090204" pitchFamily="34" charset="0"/>
              </a:rPr>
              <a:t>writeCheck</a:t>
            </a:r>
            <a:r>
              <a:rPr lang="en-US" altLang="en-US" dirty="0">
                <a:latin typeface="Trebuchet MS" panose="020B0703020202090204" pitchFamily="34" charset="0"/>
              </a:rPr>
              <a:t>(</a:t>
            </a:r>
            <a:r>
              <a:rPr lang="en-US" altLang="en-US" dirty="0" err="1">
                <a:latin typeface="Trebuchet MS" panose="020B0703020202090204" pitchFamily="34" charset="0"/>
              </a:rPr>
              <a:t>itemCost</a:t>
            </a:r>
            <a:r>
              <a:rPr lang="en-US" altLang="en-US" dirty="0">
                <a:latin typeface="Trebuchet MS" panose="020B0703020202090204" pitchFamily="34" charset="0"/>
              </a:rPr>
              <a:t>);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    </a:t>
            </a:r>
            <a:r>
              <a:rPr lang="en-US" altLang="en-US" dirty="0" err="1">
                <a:latin typeface="Trebuchet MS" panose="020B0703020202090204" pitchFamily="34" charset="0"/>
              </a:rPr>
              <a:t>bankBalance</a:t>
            </a:r>
            <a:r>
              <a:rPr lang="en-US" altLang="en-US" dirty="0">
                <a:latin typeface="Trebuchet MS" panose="020B0703020202090204" pitchFamily="34" charset="0"/>
              </a:rPr>
              <a:t> = </a:t>
            </a:r>
            <a:r>
              <a:rPr lang="en-US" altLang="en-US" dirty="0" err="1">
                <a:latin typeface="Trebuchet MS" panose="020B0703020202090204" pitchFamily="34" charset="0"/>
              </a:rPr>
              <a:t>bankBalance</a:t>
            </a:r>
            <a:r>
              <a:rPr lang="en-US" altLang="en-US" dirty="0">
                <a:latin typeface="Trebuchet MS" panose="020B0703020202090204" pitchFamily="34" charset="0"/>
              </a:rPr>
              <a:t> - </a:t>
            </a:r>
            <a:r>
              <a:rPr lang="en-US" altLang="en-US" dirty="0" err="1">
                <a:latin typeface="Trebuchet MS" panose="020B0703020202090204" pitchFamily="34" charset="0"/>
              </a:rPr>
              <a:t>itemCost</a:t>
            </a:r>
            <a:r>
              <a:rPr lang="en-US" altLang="en-US" dirty="0">
                <a:latin typeface="Trebuchet MS" panose="020B0703020202090204" pitchFamily="34" charset="0"/>
              </a:rPr>
              <a:t>;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} else {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    </a:t>
            </a:r>
            <a:r>
              <a:rPr lang="en-US" altLang="en-US" dirty="0" err="1">
                <a:latin typeface="Trebuchet MS" panose="020B0703020202090204" pitchFamily="34" charset="0"/>
              </a:rPr>
              <a:t>callHome</a:t>
            </a:r>
            <a:r>
              <a:rPr lang="en-US" altLang="en-US" dirty="0">
                <a:latin typeface="Trebuchet MS" panose="020B0703020202090204" pitchFamily="34" charset="0"/>
              </a:rPr>
              <a:t>();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    </a:t>
            </a:r>
            <a:r>
              <a:rPr lang="en-US" altLang="en-US" dirty="0" err="1">
                <a:latin typeface="Trebuchet MS" panose="020B0703020202090204" pitchFamily="34" charset="0"/>
              </a:rPr>
              <a:t>askForMoreMoney</a:t>
            </a:r>
            <a:r>
              <a:rPr lang="en-US" altLang="en-US" dirty="0">
                <a:latin typeface="Trebuchet MS" panose="020B0703020202090204" pitchFamily="34" charset="0"/>
              </a:rPr>
              <a:t>(2 * </a:t>
            </a:r>
            <a:r>
              <a:rPr lang="en-US" altLang="en-US" dirty="0" err="1">
                <a:latin typeface="Trebuchet MS" panose="020B0703020202090204" pitchFamily="34" charset="0"/>
              </a:rPr>
              <a:t>itemCost</a:t>
            </a:r>
            <a:r>
              <a:rPr lang="en-US" altLang="en-US" dirty="0">
                <a:latin typeface="Trebuchet MS" panose="020B0703020202090204" pitchFamily="34" charset="0"/>
              </a:rPr>
              <a:t>);</a:t>
            </a:r>
            <a:br>
              <a:rPr lang="en-US" altLang="en-US" dirty="0">
                <a:latin typeface="Trebuchet MS" panose="020B0703020202090204" pitchFamily="34" charset="0"/>
              </a:rPr>
            </a:br>
            <a:r>
              <a:rPr lang="en-US" altLang="en-US" dirty="0">
                <a:latin typeface="Trebuchet MS" panose="020B0703020202090204" pitchFamily="34" charset="0"/>
              </a:rPr>
              <a:t>}</a:t>
            </a:r>
            <a:endParaRPr lang="en-US" altLang="en-US" sz="3200" dirty="0">
              <a:latin typeface="Trebuchet MS" panose="020B0703020202090204" pitchFamily="34" charset="0"/>
            </a:endParaRPr>
          </a:p>
          <a:p>
            <a:pPr>
              <a:buFont typeface="Wingdings" pitchFamily="2" charset="2"/>
              <a:buNone/>
            </a:pPr>
            <a:endParaRPr lang="en-US" altLang="en-US" dirty="0">
              <a:latin typeface="Trebuchet MS" panose="020B070302020209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92834A0-6805-290B-AA9E-45634BB297A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while</a:t>
            </a:r>
            <a:r>
              <a:rPr lang="en-US" altLang="en-US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BC5A5E1-89CA-E66C-65F0-9BBC675D34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This is the form of the while loop:</a:t>
            </a:r>
            <a:br>
              <a:rPr lang="en-US" altLang="en-US" dirty="0"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	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while</a:t>
            </a:r>
            <a:r>
              <a:rPr lang="en-US" altLang="en-US" dirty="0">
                <a:latin typeface="Calibri" panose="020F0502020204030204" pitchFamily="34" charset="0"/>
              </a:rPr>
              <a:t> (</a:t>
            </a:r>
            <a:r>
              <a:rPr lang="en-US" altLang="en-US" dirty="0">
                <a:solidFill>
                  <a:srgbClr val="92D050"/>
                </a:solidFill>
                <a:latin typeface="Calibri" panose="020F0502020204030204" pitchFamily="34" charset="0"/>
              </a:rPr>
              <a:t>condition</a:t>
            </a:r>
            <a:r>
              <a:rPr lang="en-US" altLang="en-US" dirty="0">
                <a:latin typeface="Calibri" panose="020F0502020204030204" pitchFamily="34" charset="0"/>
              </a:rPr>
              <a:t>) statement 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the condition is true, the statement is executed, then the whole thing is done again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statement is executed repeatedly until the condition becomes false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the condition starts out false, the statement is never executed at all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A580A50-B4CE-D64B-859F-A783FCE3089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27148" y="588858"/>
            <a:ext cx="818845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latin typeface="Calibri" panose="020F0502020204030204" pitchFamily="34" charset="0"/>
              </a:rPr>
              <a:t>Flowchart for the </a:t>
            </a:r>
            <a:r>
              <a:rPr lang="en-US" altLang="en-US" sz="4000" dirty="0">
                <a:solidFill>
                  <a:schemeClr val="accent2"/>
                </a:solidFill>
                <a:latin typeface="Calibri" panose="020F0502020204030204" pitchFamily="34" charset="0"/>
              </a:rPr>
              <a:t>while</a:t>
            </a:r>
            <a:r>
              <a:rPr lang="en-US" altLang="en-US" sz="4000" dirty="0">
                <a:latin typeface="Calibri" panose="020F0502020204030204" pitchFamily="34" charset="0"/>
              </a:rPr>
              <a:t> loop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A67286B-8465-1D79-6400-60B2BC7D11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 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E3CDD202-5F40-67EB-F462-EB350349CCB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828801"/>
            <a:ext cx="5029200" cy="3355975"/>
            <a:chOff x="1632" y="1152"/>
            <a:chExt cx="3168" cy="2114"/>
          </a:xfrm>
        </p:grpSpPr>
        <p:sp>
          <p:nvSpPr>
            <p:cNvPr id="20485" name="AutoShape 5">
              <a:extLst>
                <a:ext uri="{FF2B5EF4-FFF2-40B4-BE49-F238E27FC236}">
                  <a16:creationId xmlns:a16="http://schemas.microsoft.com/office/drawing/2014/main" id="{224ECE4A-7A0C-4A0C-3A0F-35906A3AC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920"/>
              <a:ext cx="1392" cy="67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condition?</a:t>
              </a:r>
            </a:p>
          </p:txBody>
        </p:sp>
        <p:sp>
          <p:nvSpPr>
            <p:cNvPr id="20486" name="AutoShape 6">
              <a:extLst>
                <a:ext uri="{FF2B5EF4-FFF2-40B4-BE49-F238E27FC236}">
                  <a16:creationId xmlns:a16="http://schemas.microsoft.com/office/drawing/2014/main" id="{D9B726D0-CFEA-B827-BE42-EE9F1095C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016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 dirty="0">
                  <a:latin typeface="Times New Roman" panose="02020603050405020304" pitchFamily="18" charset="0"/>
                </a:rPr>
                <a:t>statement</a:t>
              </a:r>
            </a:p>
          </p:txBody>
        </p:sp>
        <p:sp>
          <p:nvSpPr>
            <p:cNvPr id="20487" name="Line 7">
              <a:extLst>
                <a:ext uri="{FF2B5EF4-FFF2-40B4-BE49-F238E27FC236}">
                  <a16:creationId xmlns:a16="http://schemas.microsoft.com/office/drawing/2014/main" id="{8B764E0F-ED8B-58B7-D471-CFC9531D6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Line 8">
              <a:extLst>
                <a:ext uri="{FF2B5EF4-FFF2-40B4-BE49-F238E27FC236}">
                  <a16:creationId xmlns:a16="http://schemas.microsoft.com/office/drawing/2014/main" id="{181FC7FE-6AA0-0E12-97AF-0068547CB9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15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9">
              <a:extLst>
                <a:ext uri="{FF2B5EF4-FFF2-40B4-BE49-F238E27FC236}">
                  <a16:creationId xmlns:a16="http://schemas.microsoft.com/office/drawing/2014/main" id="{7C5B0557-62EF-872D-619C-55D6DAD55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9" y="1537"/>
              <a:ext cx="1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Line 10">
              <a:extLst>
                <a:ext uri="{FF2B5EF4-FFF2-40B4-BE49-F238E27FC236}">
                  <a16:creationId xmlns:a16="http://schemas.microsoft.com/office/drawing/2014/main" id="{0BA5ECBE-951B-903B-8923-B354CE95F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3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1">
              <a:extLst>
                <a:ext uri="{FF2B5EF4-FFF2-40B4-BE49-F238E27FC236}">
                  <a16:creationId xmlns:a16="http://schemas.microsoft.com/office/drawing/2014/main" id="{9FF49FAF-8CAF-A125-C5BE-B0001C076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592"/>
              <a:ext cx="0" cy="6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8893AC1E-625B-3FDB-3056-34D6F233D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6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true</a:t>
              </a:r>
            </a:p>
          </p:txBody>
        </p:sp>
        <p:sp>
          <p:nvSpPr>
            <p:cNvPr id="20493" name="Text Box 13">
              <a:extLst>
                <a:ext uri="{FF2B5EF4-FFF2-40B4-BE49-F238E27FC236}">
                  <a16:creationId xmlns:a16="http://schemas.microsoft.com/office/drawing/2014/main" id="{2E4AA303-354E-42A9-8448-4A4958F75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68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false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DE93A4F-8110-6F24-D84E-C2633E70AF2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do-while</a:t>
            </a:r>
            <a:r>
              <a:rPr lang="en-US" altLang="en-US" dirty="0">
                <a:latin typeface="Calibri" panose="020F0502020204030204" pitchFamily="34" charset="0"/>
              </a:rPr>
              <a:t> loop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40E5DDD-4609-EB50-D4D7-390CB96C62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syntax for the do-while is:</a:t>
            </a:r>
          </a:p>
          <a:p>
            <a:pPr lvl="1"/>
            <a:r>
              <a:rPr lang="en-US" altLang="en-US" dirty="0"/>
              <a:t>do {</a:t>
            </a:r>
            <a:br>
              <a:rPr lang="en-US" altLang="en-US" dirty="0"/>
            </a:br>
            <a:r>
              <a:rPr lang="en-US" altLang="en-US" dirty="0"/>
              <a:t>    …any number of statements…</a:t>
            </a:r>
            <a:br>
              <a:rPr lang="en-US" altLang="en-US" dirty="0"/>
            </a:br>
            <a:r>
              <a:rPr lang="en-US" altLang="en-US" dirty="0"/>
              <a:t>} while (condition) 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while loop performs the test first, before executing the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do-while statement performs the test afterward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the test is true, the statements in the loop are executed again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07E0893-4503-6463-DC1A-669AEACD046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133600" y="585216"/>
            <a:ext cx="88331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latin typeface="Calibri" panose="020F0502020204030204" pitchFamily="34" charset="0"/>
              </a:rPr>
              <a:t>Flowchart for the </a:t>
            </a:r>
            <a:r>
              <a:rPr lang="en-US" altLang="en-US" sz="4000" dirty="0">
                <a:solidFill>
                  <a:schemeClr val="accent2"/>
                </a:solidFill>
                <a:latin typeface="Calibri" panose="020F0502020204030204" pitchFamily="34" charset="0"/>
              </a:rPr>
              <a:t>do-while</a:t>
            </a:r>
            <a:r>
              <a:rPr lang="en-US" altLang="en-US" sz="4000" dirty="0">
                <a:latin typeface="Calibri" panose="020F0502020204030204" pitchFamily="34" charset="0"/>
              </a:rPr>
              <a:t> loop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07A2877-C5F0-5BAE-5EF3-79A66E4639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 </a:t>
            </a:r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ED831D71-A397-E038-DF9E-12E7EE985945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752600"/>
            <a:ext cx="3581400" cy="4114800"/>
            <a:chOff x="2160" y="1104"/>
            <a:chExt cx="2256" cy="2592"/>
          </a:xfrm>
        </p:grpSpPr>
        <p:sp>
          <p:nvSpPr>
            <p:cNvPr id="22533" name="AutoShape 5">
              <a:extLst>
                <a:ext uri="{FF2B5EF4-FFF2-40B4-BE49-F238E27FC236}">
                  <a16:creationId xmlns:a16="http://schemas.microsoft.com/office/drawing/2014/main" id="{3738F988-50E0-4593-1766-BCE9F5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00"/>
              <a:ext cx="1392" cy="67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condition?</a:t>
              </a:r>
            </a:p>
          </p:txBody>
        </p:sp>
        <p:sp>
          <p:nvSpPr>
            <p:cNvPr id="22534" name="AutoShape 6">
              <a:extLst>
                <a:ext uri="{FF2B5EF4-FFF2-40B4-BE49-F238E27FC236}">
                  <a16:creationId xmlns:a16="http://schemas.microsoft.com/office/drawing/2014/main" id="{14FE157A-142D-CF3B-AAF6-9F6B8AE85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536"/>
              <a:ext cx="1056" cy="52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 dirty="0">
                  <a:latin typeface="Times New Roman" panose="02020603050405020304" pitchFamily="18" charset="0"/>
                </a:rPr>
                <a:t>statement</a:t>
              </a:r>
            </a:p>
          </p:txBody>
        </p:sp>
        <p:sp>
          <p:nvSpPr>
            <p:cNvPr id="22535" name="Line 7">
              <a:extLst>
                <a:ext uri="{FF2B5EF4-FFF2-40B4-BE49-F238E27FC236}">
                  <a16:creationId xmlns:a16="http://schemas.microsoft.com/office/drawing/2014/main" id="{FA05DADC-4733-FF08-6727-699E4CF5F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1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Line 8">
              <a:extLst>
                <a:ext uri="{FF2B5EF4-FFF2-40B4-BE49-F238E27FC236}">
                  <a16:creationId xmlns:a16="http://schemas.microsoft.com/office/drawing/2014/main" id="{274A44E7-1B28-3F18-8B19-A1885508E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7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Line 9">
              <a:extLst>
                <a:ext uri="{FF2B5EF4-FFF2-40B4-BE49-F238E27FC236}">
                  <a16:creationId xmlns:a16="http://schemas.microsoft.com/office/drawing/2014/main" id="{C2003AF3-381E-A415-F142-E4638DC62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7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Text Box 10">
              <a:extLst>
                <a:ext uri="{FF2B5EF4-FFF2-40B4-BE49-F238E27FC236}">
                  <a16:creationId xmlns:a16="http://schemas.microsoft.com/office/drawing/2014/main" id="{B32CA77B-BE34-1008-A889-1004D0D81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49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true</a:t>
              </a:r>
            </a:p>
          </p:txBody>
        </p:sp>
        <p:sp>
          <p:nvSpPr>
            <p:cNvPr id="22539" name="Text Box 11">
              <a:extLst>
                <a:ext uri="{FF2B5EF4-FFF2-40B4-BE49-F238E27FC236}">
                  <a16:creationId xmlns:a16="http://schemas.microsoft.com/office/drawing/2014/main" id="{ECF73004-FBD0-37A0-6BF4-7EF4D2AF4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12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rebuchet MS" panose="020B0703020202090204" pitchFamily="34" charset="0"/>
                </a:rPr>
                <a:t>false</a:t>
              </a:r>
            </a:p>
          </p:txBody>
        </p:sp>
        <p:sp>
          <p:nvSpPr>
            <p:cNvPr id="22540" name="Line 12">
              <a:extLst>
                <a:ext uri="{FF2B5EF4-FFF2-40B4-BE49-F238E27FC236}">
                  <a16:creationId xmlns:a16="http://schemas.microsoft.com/office/drawing/2014/main" id="{E994D325-1BC7-5BFB-D7A8-886BDCD96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73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1" name="Line 13">
              <a:extLst>
                <a:ext uri="{FF2B5EF4-FFF2-40B4-BE49-F238E27FC236}">
                  <a16:creationId xmlns:a16="http://schemas.microsoft.com/office/drawing/2014/main" id="{8FB03DA4-A42E-3C17-4A79-6133575A5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2" name="Line 14">
              <a:extLst>
                <a:ext uri="{FF2B5EF4-FFF2-40B4-BE49-F238E27FC236}">
                  <a16:creationId xmlns:a16="http://schemas.microsoft.com/office/drawing/2014/main" id="{F62B5802-D11B-D682-7A5C-49C95406B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946</Words>
  <Application>Microsoft Macintosh PowerPoint</Application>
  <PresentationFormat>Widescreen</PresentationFormat>
  <Paragraphs>155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Tahoma</vt:lpstr>
      <vt:lpstr>Times New Roman</vt:lpstr>
      <vt:lpstr>Trebuchet MS</vt:lpstr>
      <vt:lpstr>Wingdings</vt:lpstr>
      <vt:lpstr>Office Theme</vt:lpstr>
      <vt:lpstr>Program Flow Control</vt:lpstr>
      <vt:lpstr>Flow Control</vt:lpstr>
      <vt:lpstr>The if else statement</vt:lpstr>
      <vt:lpstr>Flowchart for the if-else</vt:lpstr>
      <vt:lpstr>The if-else Example</vt:lpstr>
      <vt:lpstr>The while statement</vt:lpstr>
      <vt:lpstr>Flowchart for the while loop</vt:lpstr>
      <vt:lpstr>The do-while loop</vt:lpstr>
      <vt:lpstr>Flowchart for the do-while loop</vt:lpstr>
      <vt:lpstr>The for loop</vt:lpstr>
      <vt:lpstr>Flowchart for the for loop</vt:lpstr>
      <vt:lpstr>The for loop example</vt:lpstr>
      <vt:lpstr>When do you use each loop?</vt:lpstr>
      <vt:lpstr>The switch statement</vt:lpstr>
      <vt:lpstr>Syntax of the switch statement</vt:lpstr>
      <vt:lpstr>Flowchart for switch statement</vt:lpstr>
      <vt:lpstr>Flowchart for switch statement</vt:lpstr>
      <vt:lpstr>The switch statement example</vt:lpstr>
      <vt:lpstr>Java program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chowdary duvvada</dc:creator>
  <cp:lastModifiedBy>vinay chowdary duvvada</cp:lastModifiedBy>
  <cp:revision>24</cp:revision>
  <dcterms:created xsi:type="dcterms:W3CDTF">2023-04-22T18:11:12Z</dcterms:created>
  <dcterms:modified xsi:type="dcterms:W3CDTF">2023-05-28T07:29:08Z</dcterms:modified>
</cp:coreProperties>
</file>