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9" r:id="rId1"/>
  </p:sldMasterIdLst>
  <p:notesMasterIdLst>
    <p:notesMasterId r:id="rId20"/>
  </p:notesMasterIdLst>
  <p:sldIdLst>
    <p:sldId id="320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9" r:id="rId11"/>
    <p:sldId id="270" r:id="rId12"/>
    <p:sldId id="271" r:id="rId13"/>
    <p:sldId id="272" r:id="rId14"/>
    <p:sldId id="274" r:id="rId15"/>
    <p:sldId id="275" r:id="rId16"/>
    <p:sldId id="276" r:id="rId17"/>
    <p:sldId id="277" r:id="rId18"/>
    <p:sldId id="27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41"/>
    <p:restoredTop sz="94640"/>
  </p:normalViewPr>
  <p:slideViewPr>
    <p:cSldViewPr>
      <p:cViewPr varScale="1">
        <p:scale>
          <a:sx n="107" d="100"/>
          <a:sy n="107" d="100"/>
        </p:scale>
        <p:origin x="2032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492970-DFEC-9C47-BA83-F3D32BFB63B2}" type="datetimeFigureOut">
              <a:rPr lang="en-US" smtClean="0"/>
              <a:t>9/19/22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F9678-D9E4-7549-B0BA-F9332B0E3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578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YETANOTHERMASTERYLEARNING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B314-4563-D645-89C6-751EA75457A8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blipFill dpi="0"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65100" ty="-7620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492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YETANOTHERMASTERYLEARNING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C4063-9D9F-EF4B-984C-D5F7CDA8790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7034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YETANOTHERMASTERYLEARNING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8B352-6EBF-594A-861A-32671D5662E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980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YETANOTHERMASTERYLEARNING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FC91-AF02-944A-88B9-7506F82D4EB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474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YETANOTHERMASTERYLEARNING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63D0B-363A-C74E-8F4C-BB7ABC5B1231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9144000" cy="4572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65100" ty="-7620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926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YETANOTHERMASTERYLEARNING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FAA8-C6B5-4D4B-9E17-C41B3548255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4298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YETANOTHERMASTERYLEARNING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D973D-B0B9-2A43-9687-A201B0B9CF3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9927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YETANOTHERMASTERYLEARNING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0DA0-7567-8D4B-8EEE-C27451A177E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8341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YETANOTHERMASTERYLEARNING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1B0E8-5108-F143-9647-A3DF7163722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2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YETANOTHERMASTERYLEARNING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47AFD-88B7-FA4A-978C-0122FEE1309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6548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YETANOTHERMASTERYLEARNING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DCC3F-6085-0A45-8183-4F9E7373B83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534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 altLang="en-US"/>
              <a:t>YETANOTHERMASTERYLEARNING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4771516-934D-D443-8412-572CDDE959D8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582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hf sldNum="0"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4" name="Rectangle 4">
            <a:extLst>
              <a:ext uri="{FF2B5EF4-FFF2-40B4-BE49-F238E27FC236}">
                <a16:creationId xmlns:a16="http://schemas.microsoft.com/office/drawing/2014/main" id="{B585CD13-7676-39BE-78FA-42AF6A69589C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762000" y="7620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/>
              <a:t>Program Flow Control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BD7842-9EE0-6200-661D-9EDC40555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YETANOTHERMASTERYLEARNING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AA0EDEAF-EE9A-1B63-412E-2FF783CF376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The </a:t>
            </a:r>
            <a:r>
              <a:rPr lang="en-US" altLang="en-US" dirty="0">
                <a:solidFill>
                  <a:schemeClr val="accent2"/>
                </a:solidFill>
                <a:latin typeface="Calibri" panose="020F0502020204030204" pitchFamily="34" charset="0"/>
              </a:rPr>
              <a:t>for</a:t>
            </a:r>
            <a:r>
              <a:rPr lang="en-US" altLang="en-US" dirty="0">
                <a:latin typeface="Calibri" panose="020F0502020204030204" pitchFamily="34" charset="0"/>
              </a:rPr>
              <a:t> loop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AC78B75B-C4C3-80C7-C586-8A95B8E8DF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The </a:t>
            </a:r>
            <a:r>
              <a:rPr lang="en-US" altLang="en-US" dirty="0">
                <a:solidFill>
                  <a:schemeClr val="accent2"/>
                </a:solidFill>
                <a:latin typeface="Calibri" panose="020F0502020204030204" pitchFamily="34" charset="0"/>
              </a:rPr>
              <a:t>for</a:t>
            </a:r>
            <a:r>
              <a:rPr lang="en-US" altLang="en-US" dirty="0">
                <a:latin typeface="Calibri" panose="020F0502020204030204" pitchFamily="34" charset="0"/>
              </a:rPr>
              <a:t> loop is complicated, but very handy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Syntax:</a:t>
            </a:r>
          </a:p>
          <a:p>
            <a:pPr lvl="1"/>
            <a:r>
              <a:rPr lang="en-US" altLang="en-US" dirty="0">
                <a:solidFill>
                  <a:schemeClr val="accent2"/>
                </a:solidFill>
              </a:rPr>
              <a:t>for</a:t>
            </a:r>
            <a:r>
              <a:rPr lang="en-US" altLang="en-US" dirty="0"/>
              <a:t> (</a:t>
            </a:r>
            <a:r>
              <a:rPr lang="en-US" altLang="en-US" dirty="0">
                <a:solidFill>
                  <a:srgbClr val="92D050"/>
                </a:solidFill>
              </a:rPr>
              <a:t>initialize ; test ; increment</a:t>
            </a:r>
            <a:r>
              <a:rPr lang="en-US" altLang="en-US" dirty="0"/>
              <a:t>) statement ;</a:t>
            </a:r>
          </a:p>
          <a:p>
            <a:pPr lvl="1"/>
            <a:r>
              <a:rPr lang="en-US" altLang="en-US" dirty="0"/>
              <a:t>Notice that there is no semicolon after the increment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Execution:</a:t>
            </a:r>
          </a:p>
          <a:p>
            <a:pPr lvl="1"/>
            <a:r>
              <a:rPr lang="en-US" altLang="en-US" dirty="0"/>
              <a:t>The initialize part is done first and only once</a:t>
            </a:r>
          </a:p>
          <a:p>
            <a:pPr lvl="1"/>
            <a:r>
              <a:rPr lang="en-US" altLang="en-US" dirty="0"/>
              <a:t>The test is performed; as long as it is true,</a:t>
            </a:r>
          </a:p>
          <a:p>
            <a:pPr lvl="2"/>
            <a:r>
              <a:rPr lang="en-US" altLang="en-US" dirty="0"/>
              <a:t>The statement is executed</a:t>
            </a:r>
          </a:p>
          <a:p>
            <a:pPr lvl="2"/>
            <a:r>
              <a:rPr lang="en-US" altLang="en-US" dirty="0"/>
              <a:t>The increment is executed</a:t>
            </a:r>
          </a:p>
          <a:p>
            <a:pPr lvl="1"/>
            <a:endParaRPr lang="en-US" alt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01AD7A5-57B6-B02B-5A4C-DF7688EAF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YETANOTHERMASTERYLEARNING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4588C8D0-4BB2-FB01-55FD-8E15D7E35104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768096" y="585216"/>
            <a:ext cx="8223504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Flowchart for the </a:t>
            </a:r>
            <a:r>
              <a:rPr lang="en-US" altLang="en-US" dirty="0">
                <a:solidFill>
                  <a:schemeClr val="accent2"/>
                </a:solidFill>
                <a:latin typeface="Calibri" panose="020F0502020204030204" pitchFamily="34" charset="0"/>
              </a:rPr>
              <a:t>for</a:t>
            </a:r>
            <a:r>
              <a:rPr lang="en-US" altLang="en-US" dirty="0">
                <a:latin typeface="Calibri" panose="020F0502020204030204" pitchFamily="34" charset="0"/>
              </a:rPr>
              <a:t> loop</a:t>
            </a:r>
          </a:p>
        </p:txBody>
      </p:sp>
      <p:grpSp>
        <p:nvGrpSpPr>
          <p:cNvPr id="29700" name="Group 4">
            <a:extLst>
              <a:ext uri="{FF2B5EF4-FFF2-40B4-BE49-F238E27FC236}">
                <a16:creationId xmlns:a16="http://schemas.microsoft.com/office/drawing/2014/main" id="{1B2A0191-B43E-5C9E-E478-E61339F5D8C8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1752600"/>
            <a:ext cx="7162800" cy="4648200"/>
            <a:chOff x="672" y="960"/>
            <a:chExt cx="4512" cy="2928"/>
          </a:xfrm>
        </p:grpSpPr>
        <p:sp>
          <p:nvSpPr>
            <p:cNvPr id="29701" name="AutoShape 5">
              <a:extLst>
                <a:ext uri="{FF2B5EF4-FFF2-40B4-BE49-F238E27FC236}">
                  <a16:creationId xmlns:a16="http://schemas.microsoft.com/office/drawing/2014/main" id="{ECCB4D42-5602-F1DE-12E9-D0DED7627E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542"/>
              <a:ext cx="1392" cy="672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condition?</a:t>
              </a:r>
            </a:p>
          </p:txBody>
        </p:sp>
        <p:sp>
          <p:nvSpPr>
            <p:cNvPr id="29702" name="AutoShape 6">
              <a:extLst>
                <a:ext uri="{FF2B5EF4-FFF2-40B4-BE49-F238E27FC236}">
                  <a16:creationId xmlns:a16="http://schemas.microsoft.com/office/drawing/2014/main" id="{983FC882-DE8D-33D9-2B7A-C8479D54AB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638"/>
              <a:ext cx="1056" cy="528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 i="1" dirty="0">
                  <a:latin typeface="Times New Roman" panose="02020603050405020304" pitchFamily="18" charset="0"/>
                </a:rPr>
                <a:t>statements</a:t>
              </a:r>
            </a:p>
          </p:txBody>
        </p:sp>
        <p:sp>
          <p:nvSpPr>
            <p:cNvPr id="29703" name="Line 7">
              <a:extLst>
                <a:ext uri="{FF2B5EF4-FFF2-40B4-BE49-F238E27FC236}">
                  <a16:creationId xmlns:a16="http://schemas.microsoft.com/office/drawing/2014/main" id="{27FA6B13-7726-D21E-88B9-34C4B2E476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87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4" name="Line 8">
              <a:extLst>
                <a:ext uri="{FF2B5EF4-FFF2-40B4-BE49-F238E27FC236}">
                  <a16:creationId xmlns:a16="http://schemas.microsoft.com/office/drawing/2014/main" id="{AA76D07A-F7DC-1E24-7CAC-ECC197C43F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177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5" name="Line 9">
              <a:extLst>
                <a:ext uri="{FF2B5EF4-FFF2-40B4-BE49-F238E27FC236}">
                  <a16:creationId xmlns:a16="http://schemas.microsoft.com/office/drawing/2014/main" id="{98622AAF-9416-4388-E3DA-6898E6F1FC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9" y="2159"/>
              <a:ext cx="3267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6" name="Line 10">
              <a:extLst>
                <a:ext uri="{FF2B5EF4-FFF2-40B4-BE49-F238E27FC236}">
                  <a16:creationId xmlns:a16="http://schemas.microsoft.com/office/drawing/2014/main" id="{D7F89925-8DCC-661D-F723-0276BFB959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216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7" name="Line 11">
              <a:extLst>
                <a:ext uri="{FF2B5EF4-FFF2-40B4-BE49-F238E27FC236}">
                  <a16:creationId xmlns:a16="http://schemas.microsoft.com/office/drawing/2014/main" id="{1476A311-B8CC-C2A0-BBE4-4B9DDF9336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214"/>
              <a:ext cx="0" cy="6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8" name="Text Box 12">
              <a:extLst>
                <a:ext uri="{FF2B5EF4-FFF2-40B4-BE49-F238E27FC236}">
                  <a16:creationId xmlns:a16="http://schemas.microsoft.com/office/drawing/2014/main" id="{2A23B3EF-004C-AD6A-4596-1E9AC68C1D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590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accent2"/>
                  </a:solidFill>
                  <a:latin typeface="Trebuchet MS" panose="020B0703020202090204" pitchFamily="34" charset="0"/>
                </a:rPr>
                <a:t>true</a:t>
              </a:r>
            </a:p>
          </p:txBody>
        </p:sp>
        <p:sp>
          <p:nvSpPr>
            <p:cNvPr id="29709" name="Text Box 13">
              <a:extLst>
                <a:ext uri="{FF2B5EF4-FFF2-40B4-BE49-F238E27FC236}">
                  <a16:creationId xmlns:a16="http://schemas.microsoft.com/office/drawing/2014/main" id="{643A69C4-71EB-4882-B30C-2834800F3E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3310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accent2"/>
                  </a:solidFill>
                  <a:latin typeface="Trebuchet MS" panose="020B0703020202090204" pitchFamily="34" charset="0"/>
                </a:rPr>
                <a:t>false</a:t>
              </a:r>
            </a:p>
          </p:txBody>
        </p:sp>
        <p:sp>
          <p:nvSpPr>
            <p:cNvPr id="29710" name="AutoShape 14">
              <a:extLst>
                <a:ext uri="{FF2B5EF4-FFF2-40B4-BE49-F238E27FC236}">
                  <a16:creationId xmlns:a16="http://schemas.microsoft.com/office/drawing/2014/main" id="{D08A65E1-C1A7-E96F-C775-3E49F61A89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640"/>
              <a:ext cx="1056" cy="528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increment</a:t>
              </a:r>
            </a:p>
          </p:txBody>
        </p:sp>
        <p:sp>
          <p:nvSpPr>
            <p:cNvPr id="29711" name="AutoShape 15">
              <a:extLst>
                <a:ext uri="{FF2B5EF4-FFF2-40B4-BE49-F238E27FC236}">
                  <a16:creationId xmlns:a16="http://schemas.microsoft.com/office/drawing/2014/main" id="{3A17CB9F-BCD5-907C-2AD3-D99DAAC44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1248"/>
              <a:ext cx="1056" cy="528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initialize</a:t>
              </a:r>
            </a:p>
          </p:txBody>
        </p:sp>
        <p:sp>
          <p:nvSpPr>
            <p:cNvPr id="29712" name="Line 16">
              <a:extLst>
                <a:ext uri="{FF2B5EF4-FFF2-40B4-BE49-F238E27FC236}">
                  <a16:creationId xmlns:a16="http://schemas.microsoft.com/office/drawing/2014/main" id="{A199FBAC-BFAD-5EDE-41DA-7928385EF2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96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713" name="Line 17">
              <a:extLst>
                <a:ext uri="{FF2B5EF4-FFF2-40B4-BE49-F238E27FC236}">
                  <a16:creationId xmlns:a16="http://schemas.microsoft.com/office/drawing/2014/main" id="{6FA259EC-5315-B3B3-3605-701109926E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288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A2693DC-9AEF-4409-A300-11F68A777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YETANOTHERMASTERYLEARNING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4B2D23B0-765F-A96D-6EA7-1748674608C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The </a:t>
            </a:r>
            <a:r>
              <a:rPr lang="en-US" altLang="en-US" dirty="0">
                <a:solidFill>
                  <a:schemeClr val="accent2"/>
                </a:solidFill>
                <a:latin typeface="Calibri" panose="020F0502020204030204" pitchFamily="34" charset="0"/>
              </a:rPr>
              <a:t>for</a:t>
            </a:r>
            <a:r>
              <a:rPr lang="en-US" altLang="en-US" dirty="0">
                <a:latin typeface="Calibri" panose="020F0502020204030204" pitchFamily="34" charset="0"/>
              </a:rPr>
              <a:t> loop example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5E72B276-84BA-1618-3366-E508797023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Print the numbers 1 through 10, and their squares:</a:t>
            </a:r>
          </a:p>
          <a:p>
            <a:pPr lvl="1"/>
            <a:r>
              <a:rPr lang="en-US" altLang="en-US" dirty="0"/>
              <a:t>for (int </a:t>
            </a:r>
            <a:r>
              <a:rPr lang="en-US" altLang="en-US" dirty="0" err="1"/>
              <a:t>i</a:t>
            </a:r>
            <a:r>
              <a:rPr lang="en-US" altLang="en-US" dirty="0"/>
              <a:t> = 1; </a:t>
            </a:r>
            <a:r>
              <a:rPr lang="en-US" altLang="en-US" dirty="0" err="1"/>
              <a:t>i</a:t>
            </a:r>
            <a:r>
              <a:rPr lang="en-US" altLang="en-US" dirty="0"/>
              <a:t> &lt; 11; </a:t>
            </a:r>
            <a:r>
              <a:rPr lang="en-US" altLang="en-US" dirty="0" err="1"/>
              <a:t>i</a:t>
            </a:r>
            <a:r>
              <a:rPr lang="en-US" altLang="en-US" dirty="0"/>
              <a:t>++) {</a:t>
            </a:r>
            <a:br>
              <a:rPr lang="en-US" altLang="en-US" dirty="0"/>
            </a:br>
            <a:r>
              <a:rPr lang="en-US" altLang="en-US" dirty="0"/>
              <a:t>    </a:t>
            </a:r>
            <a:r>
              <a:rPr lang="en-US" altLang="en-US" dirty="0" err="1"/>
              <a:t>System.out.println</a:t>
            </a:r>
            <a:r>
              <a:rPr lang="en-US" altLang="en-US" dirty="0"/>
              <a:t>(</a:t>
            </a:r>
            <a:r>
              <a:rPr lang="en-US" altLang="en-US" dirty="0" err="1"/>
              <a:t>i</a:t>
            </a:r>
            <a:r>
              <a:rPr lang="en-US" altLang="en-US" dirty="0"/>
              <a:t> + "  " + (</a:t>
            </a:r>
            <a:r>
              <a:rPr lang="en-US" altLang="en-US" dirty="0" err="1"/>
              <a:t>i</a:t>
            </a:r>
            <a:r>
              <a:rPr lang="en-US" altLang="en-US" dirty="0"/>
              <a:t> * </a:t>
            </a:r>
            <a:r>
              <a:rPr lang="en-US" altLang="en-US" dirty="0" err="1"/>
              <a:t>i</a:t>
            </a:r>
            <a:r>
              <a:rPr lang="en-US" altLang="en-US" dirty="0"/>
              <a:t>));</a:t>
            </a:r>
            <a:br>
              <a:rPr lang="en-US" altLang="en-US" dirty="0"/>
            </a:br>
            <a:r>
              <a:rPr lang="en-US" altLang="en-US" dirty="0"/>
              <a:t>}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Print the squares of the first 100 integers, ten per line:</a:t>
            </a:r>
          </a:p>
          <a:p>
            <a:pPr lvl="1"/>
            <a:r>
              <a:rPr lang="en-US" altLang="en-US" dirty="0"/>
              <a:t>for (int </a:t>
            </a:r>
            <a:r>
              <a:rPr lang="en-US" altLang="en-US" dirty="0" err="1"/>
              <a:t>i</a:t>
            </a:r>
            <a:r>
              <a:rPr lang="en-US" altLang="en-US" dirty="0"/>
              <a:t> = 1; </a:t>
            </a:r>
            <a:r>
              <a:rPr lang="en-US" altLang="en-US" dirty="0" err="1"/>
              <a:t>i</a:t>
            </a:r>
            <a:r>
              <a:rPr lang="en-US" altLang="en-US" dirty="0"/>
              <a:t> &lt; 101; </a:t>
            </a:r>
            <a:r>
              <a:rPr lang="en-US" altLang="en-US" dirty="0" err="1"/>
              <a:t>i</a:t>
            </a:r>
            <a:r>
              <a:rPr lang="en-US" altLang="en-US" dirty="0"/>
              <a:t>++) {</a:t>
            </a:r>
            <a:br>
              <a:rPr lang="en-US" altLang="en-US" dirty="0"/>
            </a:br>
            <a:r>
              <a:rPr lang="en-US" altLang="en-US" dirty="0"/>
              <a:t>    </a:t>
            </a:r>
            <a:r>
              <a:rPr lang="en-US" altLang="en-US" dirty="0" err="1"/>
              <a:t>System.out.print</a:t>
            </a:r>
            <a:r>
              <a:rPr lang="en-US" altLang="en-US" dirty="0"/>
              <a:t>("  " + (</a:t>
            </a:r>
            <a:r>
              <a:rPr lang="en-US" altLang="en-US" dirty="0" err="1"/>
              <a:t>i</a:t>
            </a:r>
            <a:r>
              <a:rPr lang="en-US" altLang="en-US" dirty="0"/>
              <a:t> * </a:t>
            </a:r>
            <a:r>
              <a:rPr lang="en-US" altLang="en-US" dirty="0" err="1"/>
              <a:t>i</a:t>
            </a:r>
            <a:r>
              <a:rPr lang="en-US" altLang="en-US" dirty="0"/>
              <a:t>));</a:t>
            </a:r>
            <a:br>
              <a:rPr lang="en-US" altLang="en-US" dirty="0"/>
            </a:br>
            <a:r>
              <a:rPr lang="en-US" altLang="en-US" dirty="0"/>
              <a:t>    if (</a:t>
            </a:r>
            <a:r>
              <a:rPr lang="en-US" altLang="en-US" dirty="0" err="1"/>
              <a:t>i</a:t>
            </a:r>
            <a:r>
              <a:rPr lang="en-US" altLang="en-US" dirty="0"/>
              <a:t> % 10 == 0) </a:t>
            </a:r>
            <a:r>
              <a:rPr lang="en-US" altLang="en-US" dirty="0" err="1"/>
              <a:t>System.out.println</a:t>
            </a:r>
            <a:r>
              <a:rPr lang="en-US" altLang="en-US" dirty="0"/>
              <a:t>();</a:t>
            </a:r>
            <a:br>
              <a:rPr lang="en-US" altLang="en-US" dirty="0"/>
            </a:br>
            <a:r>
              <a:rPr lang="en-US" altLang="en-US" dirty="0"/>
              <a:t>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45DD4B1-034B-4F3E-D6D2-945E4C324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YETANOTHERMASTERYLEARNING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DA8AC5BB-CF41-00F8-8931-922BCB345B97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768096" y="585216"/>
            <a:ext cx="8299704" cy="13197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When do you use each loop?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E9B52578-106E-A26E-6DAE-2CAE03243D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Use the for loop if you know ahead of time how many times you want to go through the loop</a:t>
            </a:r>
          </a:p>
          <a:p>
            <a:pPr lvl="1"/>
            <a:r>
              <a:rPr lang="en-US" altLang="en-US" dirty="0"/>
              <a:t>Example: Stepping through an array</a:t>
            </a:r>
          </a:p>
          <a:p>
            <a:pPr lvl="1"/>
            <a:r>
              <a:rPr lang="en-US" altLang="en-US" dirty="0"/>
              <a:t>Example: Print a 12-month calendar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Use the while loop in almost all other cases</a:t>
            </a:r>
          </a:p>
          <a:p>
            <a:pPr lvl="1"/>
            <a:r>
              <a:rPr lang="en-US" altLang="en-US" dirty="0"/>
              <a:t>Example: Compute the next step in an approximation until you get close enough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Use the do-while loop if you must go through the loop at least once before it makes sense to do the test</a:t>
            </a:r>
          </a:p>
          <a:p>
            <a:pPr lvl="1"/>
            <a:r>
              <a:rPr lang="en-US" altLang="en-US" dirty="0"/>
              <a:t>Example: Ask for the password until user gets it right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A0948E-E05B-B278-9ABC-61FAA5917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YETANOTHERMASTERYLEARNING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AA03CDF4-12F6-A8D9-F604-1A374F4A1845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The </a:t>
            </a:r>
            <a:r>
              <a:rPr lang="en-US" altLang="en-US" dirty="0">
                <a:solidFill>
                  <a:schemeClr val="accent2"/>
                </a:solidFill>
                <a:latin typeface="Calibri" panose="020F0502020204030204" pitchFamily="34" charset="0"/>
              </a:rPr>
              <a:t>switch</a:t>
            </a:r>
            <a:r>
              <a:rPr lang="en-US" altLang="en-US" dirty="0">
                <a:latin typeface="Calibri" panose="020F0502020204030204" pitchFamily="34" charset="0"/>
              </a:rPr>
              <a:t> statement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99AC8175-FDA0-E946-9CD8-5FA0A519C8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solidFill>
                  <a:schemeClr val="accent2"/>
                </a:solidFill>
                <a:latin typeface="Calibri" panose="020F0502020204030204" pitchFamily="34" charset="0"/>
              </a:rPr>
              <a:t>Switch</a:t>
            </a:r>
            <a:r>
              <a:rPr lang="en-US" altLang="en-US" dirty="0">
                <a:latin typeface="Calibri" panose="020F0502020204030204" pitchFamily="34" charset="0"/>
              </a:rPr>
              <a:t> is Multi-way decisions control statement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The switch statement chooses one of several statements, based on the value on an integer (int, byte, short, or long) or a char expression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EA32C45-C236-34C0-430F-136B93C49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YETANOTHERMASTERYLEARNING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0820063B-36BD-EC9E-2557-A7AE53D3B509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615696" y="737616"/>
            <a:ext cx="9137904" cy="13197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sz="4000" dirty="0">
                <a:latin typeface="Calibri" panose="020F0502020204030204" pitchFamily="34" charset="0"/>
              </a:rPr>
              <a:t>Syntax of the </a:t>
            </a:r>
            <a:r>
              <a:rPr lang="en-US" altLang="en-US" sz="4000" dirty="0">
                <a:solidFill>
                  <a:schemeClr val="accent2"/>
                </a:solidFill>
                <a:latin typeface="Calibri" panose="020F0502020204030204" pitchFamily="34" charset="0"/>
              </a:rPr>
              <a:t>switch</a:t>
            </a:r>
            <a:r>
              <a:rPr lang="en-US" altLang="en-US" sz="4000" dirty="0">
                <a:latin typeface="Calibri" panose="020F0502020204030204" pitchFamily="34" charset="0"/>
              </a:rPr>
              <a:t> statement</a:t>
            </a:r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93E362C5-2DAA-1921-369F-8B0CF4281AB0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 marL="0" indent="0">
              <a:buNone/>
            </a:pPr>
            <a:r>
              <a:rPr lang="en-US" altLang="en-US" dirty="0">
                <a:latin typeface="Calibri" panose="020F0502020204030204" pitchFamily="34" charset="0"/>
              </a:rPr>
              <a:t>The syntax is:</a:t>
            </a:r>
          </a:p>
          <a:p>
            <a:pPr lvl="1"/>
            <a:r>
              <a:rPr lang="en-US" altLang="en-US" dirty="0">
                <a:solidFill>
                  <a:schemeClr val="accent2"/>
                </a:solidFill>
              </a:rPr>
              <a:t>switch</a:t>
            </a:r>
            <a:r>
              <a:rPr lang="en-US" altLang="en-US" dirty="0"/>
              <a:t> (</a:t>
            </a:r>
            <a:r>
              <a:rPr lang="en-US" altLang="en-US" dirty="0">
                <a:solidFill>
                  <a:srgbClr val="92D050"/>
                </a:solidFill>
              </a:rPr>
              <a:t>expression</a:t>
            </a:r>
            <a:r>
              <a:rPr lang="en-US" altLang="en-US" dirty="0"/>
              <a:t>) {</a:t>
            </a:r>
            <a:br>
              <a:rPr lang="en-US" altLang="en-US" dirty="0"/>
            </a:br>
            <a:r>
              <a:rPr lang="en-US" altLang="en-US" dirty="0"/>
              <a:t>    case </a:t>
            </a:r>
            <a:r>
              <a:rPr lang="en-US" altLang="en-US" dirty="0">
                <a:solidFill>
                  <a:srgbClr val="92D050"/>
                </a:solidFill>
              </a:rPr>
              <a:t>value1</a:t>
            </a:r>
            <a:r>
              <a:rPr lang="en-US" altLang="en-US" dirty="0"/>
              <a:t> :</a:t>
            </a:r>
            <a:br>
              <a:rPr lang="en-US" altLang="en-US" dirty="0"/>
            </a:br>
            <a:r>
              <a:rPr lang="en-US" altLang="en-US" dirty="0"/>
              <a:t>        statements ;</a:t>
            </a:r>
            <a:br>
              <a:rPr lang="en-US" altLang="en-US" dirty="0"/>
            </a:br>
            <a:r>
              <a:rPr lang="en-US" altLang="en-US" dirty="0"/>
              <a:t>        </a:t>
            </a:r>
            <a:r>
              <a:rPr lang="en-US" altLang="en-US" dirty="0">
                <a:solidFill>
                  <a:srgbClr val="FF0000"/>
                </a:solidFill>
              </a:rPr>
              <a:t>break</a:t>
            </a:r>
            <a:r>
              <a:rPr lang="en-US" altLang="en-US" dirty="0"/>
              <a:t> ; </a:t>
            </a:r>
            <a:br>
              <a:rPr lang="en-US" altLang="en-US" dirty="0"/>
            </a:br>
            <a:r>
              <a:rPr lang="en-US" altLang="en-US" dirty="0"/>
              <a:t>    case </a:t>
            </a:r>
            <a:r>
              <a:rPr lang="en-US" altLang="en-US" dirty="0">
                <a:solidFill>
                  <a:srgbClr val="92D050"/>
                </a:solidFill>
              </a:rPr>
              <a:t>value2</a:t>
            </a:r>
            <a:r>
              <a:rPr lang="en-US" altLang="en-US" dirty="0"/>
              <a:t> :</a:t>
            </a:r>
            <a:br>
              <a:rPr lang="en-US" altLang="en-US" dirty="0"/>
            </a:br>
            <a:r>
              <a:rPr lang="en-US" altLang="en-US" dirty="0"/>
              <a:t>        statements ;</a:t>
            </a:r>
            <a:br>
              <a:rPr lang="en-US" altLang="en-US" dirty="0"/>
            </a:br>
            <a:r>
              <a:rPr lang="en-US" altLang="en-US" dirty="0"/>
              <a:t>        </a:t>
            </a:r>
            <a:r>
              <a:rPr lang="en-US" altLang="en-US" dirty="0">
                <a:solidFill>
                  <a:srgbClr val="FF0000"/>
                </a:solidFill>
              </a:rPr>
              <a:t>break</a:t>
            </a:r>
            <a:r>
              <a:rPr lang="en-US" altLang="en-US" dirty="0"/>
              <a:t> ; </a:t>
            </a:r>
            <a:br>
              <a:rPr lang="en-US" altLang="en-US" dirty="0"/>
            </a:br>
            <a:r>
              <a:rPr lang="en-US" altLang="en-US" dirty="0"/>
              <a:t>    ...(more cases)...</a:t>
            </a:r>
            <a:br>
              <a:rPr lang="en-US" altLang="en-US" dirty="0"/>
            </a:br>
            <a:r>
              <a:rPr lang="en-US" altLang="en-US" dirty="0"/>
              <a:t>    </a:t>
            </a:r>
            <a:r>
              <a:rPr lang="en-US" altLang="en-US" dirty="0">
                <a:solidFill>
                  <a:srgbClr val="92D050"/>
                </a:solidFill>
              </a:rPr>
              <a:t>default</a:t>
            </a:r>
            <a:r>
              <a:rPr lang="en-US" altLang="en-US" dirty="0"/>
              <a:t> :</a:t>
            </a:r>
            <a:br>
              <a:rPr lang="en-US" altLang="en-US" dirty="0"/>
            </a:br>
            <a:r>
              <a:rPr lang="en-US" altLang="en-US" dirty="0"/>
              <a:t>        statements ;</a:t>
            </a:r>
            <a:br>
              <a:rPr lang="en-US" altLang="en-US" dirty="0"/>
            </a:br>
            <a:r>
              <a:rPr lang="en-US" altLang="en-US" dirty="0"/>
              <a:t>       </a:t>
            </a:r>
            <a:r>
              <a:rPr lang="en-US" altLang="en-US" dirty="0">
                <a:solidFill>
                  <a:srgbClr val="FF0000"/>
                </a:solidFill>
              </a:rPr>
              <a:t>break</a:t>
            </a:r>
            <a:r>
              <a:rPr lang="en-US" altLang="en-US" dirty="0"/>
              <a:t> ;</a:t>
            </a:r>
            <a:br>
              <a:rPr lang="en-US" altLang="en-US" dirty="0"/>
            </a:br>
            <a:r>
              <a:rPr lang="en-US" altLang="en-US" dirty="0"/>
              <a:t>}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AB37DC54-6221-6BA2-9DBA-AE850F94F584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The </a:t>
            </a:r>
            <a:r>
              <a:rPr lang="en-US" altLang="en-US" dirty="0">
                <a:solidFill>
                  <a:srgbClr val="92D050"/>
                </a:solidFill>
                <a:latin typeface="Calibri" panose="020F0502020204030204" pitchFamily="34" charset="0"/>
              </a:rPr>
              <a:t>expression</a:t>
            </a:r>
            <a:r>
              <a:rPr lang="en-US" altLang="en-US" dirty="0">
                <a:latin typeface="Calibri" panose="020F0502020204030204" pitchFamily="34" charset="0"/>
              </a:rPr>
              <a:t> must yield an integer or a character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Each </a:t>
            </a:r>
            <a:r>
              <a:rPr lang="en-US" altLang="en-US" dirty="0">
                <a:solidFill>
                  <a:srgbClr val="92D050"/>
                </a:solidFill>
                <a:latin typeface="Calibri" panose="020F0502020204030204" pitchFamily="34" charset="0"/>
              </a:rPr>
              <a:t>value</a:t>
            </a:r>
            <a:r>
              <a:rPr lang="en-US" altLang="en-US" dirty="0">
                <a:latin typeface="Calibri" panose="020F0502020204030204" pitchFamily="34" charset="0"/>
              </a:rPr>
              <a:t> must be a literal integer or character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Notice that colons ( : ) are used as well as semicolons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The last statement in every case should be a break;</a:t>
            </a:r>
          </a:p>
          <a:p>
            <a:pPr lvl="1"/>
            <a:r>
              <a:rPr lang="en-US" altLang="en-US" dirty="0"/>
              <a:t>I even like to do this in the last case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The default: case handles every value not otherwise handled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E9FE58-6AE9-CD68-050E-DBDA07E91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YETANOTHERMASTERYLEARNING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DC0A00AA-192F-2C5E-6128-B935218014E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768096" y="585216"/>
            <a:ext cx="7994904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sz="3600" dirty="0">
                <a:latin typeface="Calibri" panose="020F0502020204030204" pitchFamily="34" charset="0"/>
              </a:rPr>
              <a:t>Flowchart for </a:t>
            </a:r>
            <a:r>
              <a:rPr lang="en-US" altLang="en-US" sz="3600" dirty="0">
                <a:solidFill>
                  <a:schemeClr val="accent2"/>
                </a:solidFill>
                <a:latin typeface="Calibri" panose="020F0502020204030204" pitchFamily="34" charset="0"/>
              </a:rPr>
              <a:t>switch</a:t>
            </a:r>
            <a:r>
              <a:rPr lang="en-US" altLang="en-US" sz="3600" dirty="0">
                <a:latin typeface="Calibri" panose="020F0502020204030204" pitchFamily="34" charset="0"/>
              </a:rPr>
              <a:t> statement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EE4E89A4-7E58-D367-F02F-1D710C2260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dirty="0"/>
              <a:t> </a:t>
            </a:r>
          </a:p>
        </p:txBody>
      </p:sp>
      <p:grpSp>
        <p:nvGrpSpPr>
          <p:cNvPr id="35844" name="Group 4">
            <a:extLst>
              <a:ext uri="{FF2B5EF4-FFF2-40B4-BE49-F238E27FC236}">
                <a16:creationId xmlns:a16="http://schemas.microsoft.com/office/drawing/2014/main" id="{7E1D1132-88D5-DCF0-3F5E-E7B052112526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1600200"/>
            <a:ext cx="7924800" cy="4876800"/>
            <a:chOff x="480" y="1008"/>
            <a:chExt cx="4992" cy="3072"/>
          </a:xfrm>
        </p:grpSpPr>
        <p:grpSp>
          <p:nvGrpSpPr>
            <p:cNvPr id="35845" name="Group 5">
              <a:extLst>
                <a:ext uri="{FF2B5EF4-FFF2-40B4-BE49-F238E27FC236}">
                  <a16:creationId xmlns:a16="http://schemas.microsoft.com/office/drawing/2014/main" id="{767F2EEA-6443-7411-1375-08E23B4580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4992" cy="3072"/>
              <a:chOff x="480" y="1008"/>
              <a:chExt cx="4992" cy="3072"/>
            </a:xfrm>
          </p:grpSpPr>
          <p:sp>
            <p:nvSpPr>
              <p:cNvPr id="35846" name="Line 6">
                <a:extLst>
                  <a:ext uri="{FF2B5EF4-FFF2-40B4-BE49-F238E27FC236}">
                    <a16:creationId xmlns:a16="http://schemas.microsoft.com/office/drawing/2014/main" id="{83580478-8D57-A032-BD57-047306C2DA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2544"/>
                <a:ext cx="0" cy="15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7" name="AutoShape 7">
                <a:extLst>
                  <a:ext uri="{FF2B5EF4-FFF2-40B4-BE49-F238E27FC236}">
                    <a16:creationId xmlns:a16="http://schemas.microsoft.com/office/drawing/2014/main" id="{7F6BDCEB-CCF2-C7EA-0792-198C6BF29E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1392" cy="672"/>
              </a:xfrm>
              <a:prstGeom prst="flowChartDecision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2400" b="1" i="1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expression?</a:t>
                </a:r>
              </a:p>
            </p:txBody>
          </p:sp>
          <p:sp>
            <p:nvSpPr>
              <p:cNvPr id="35848" name="Line 8">
                <a:extLst>
                  <a:ext uri="{FF2B5EF4-FFF2-40B4-BE49-F238E27FC236}">
                    <a16:creationId xmlns:a16="http://schemas.microsoft.com/office/drawing/2014/main" id="{0F6E1C0D-5F6E-68CC-D6C7-EDE9886DF0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24" y="1008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9" name="AutoShape 9">
                <a:extLst>
                  <a:ext uri="{FF2B5EF4-FFF2-40B4-BE49-F238E27FC236}">
                    <a16:creationId xmlns:a16="http://schemas.microsoft.com/office/drawing/2014/main" id="{5ACC3560-377E-796E-4F0F-4C221C8C9F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304"/>
                <a:ext cx="864" cy="240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2400" i="1" dirty="0">
                    <a:latin typeface="Times New Roman" panose="02020603050405020304" pitchFamily="18" charset="0"/>
                  </a:rPr>
                  <a:t>statement</a:t>
                </a:r>
              </a:p>
            </p:txBody>
          </p:sp>
          <p:sp>
            <p:nvSpPr>
              <p:cNvPr id="35850" name="Line 10">
                <a:extLst>
                  <a:ext uri="{FF2B5EF4-FFF2-40B4-BE49-F238E27FC236}">
                    <a16:creationId xmlns:a16="http://schemas.microsoft.com/office/drawing/2014/main" id="{3FA3ADDB-915A-64F2-D548-08EAABD253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2544"/>
                <a:ext cx="2160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51" name="AutoShape 11">
                <a:extLst>
                  <a:ext uri="{FF2B5EF4-FFF2-40B4-BE49-F238E27FC236}">
                    <a16:creationId xmlns:a16="http://schemas.microsoft.com/office/drawing/2014/main" id="{D8F558F9-F4C1-AB0F-7D75-A3B6EAAEAC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2304"/>
                <a:ext cx="864" cy="240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2400" i="1" dirty="0">
                    <a:latin typeface="Times New Roman" panose="02020603050405020304" pitchFamily="18" charset="0"/>
                  </a:rPr>
                  <a:t>statement</a:t>
                </a:r>
                <a:endParaRPr lang="en-US" altLang="en-US" sz="2400" b="1" i="1" dirty="0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852" name="AutoShape 12">
                <a:extLst>
                  <a:ext uri="{FF2B5EF4-FFF2-40B4-BE49-F238E27FC236}">
                    <a16:creationId xmlns:a16="http://schemas.microsoft.com/office/drawing/2014/main" id="{888E15BC-E8BA-87E3-FF70-F1A045931A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304"/>
                <a:ext cx="864" cy="240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2400" i="1" dirty="0">
                    <a:latin typeface="Times New Roman" panose="02020603050405020304" pitchFamily="18" charset="0"/>
                  </a:rPr>
                  <a:t>statement</a:t>
                </a:r>
                <a:endParaRPr lang="en-US" altLang="en-US" sz="2400" b="1" i="1" dirty="0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853" name="AutoShape 13">
                <a:extLst>
                  <a:ext uri="{FF2B5EF4-FFF2-40B4-BE49-F238E27FC236}">
                    <a16:creationId xmlns:a16="http://schemas.microsoft.com/office/drawing/2014/main" id="{9F5111B4-D4EF-CD2C-EDB4-611C887E0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2304"/>
                <a:ext cx="864" cy="240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2400" i="1" dirty="0">
                    <a:latin typeface="Times New Roman" panose="02020603050405020304" pitchFamily="18" charset="0"/>
                  </a:rPr>
                  <a:t>statement</a:t>
                </a:r>
                <a:endParaRPr lang="en-US" altLang="en-US" sz="2400" b="1" i="1" dirty="0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854" name="AutoShape 14">
                <a:extLst>
                  <a:ext uri="{FF2B5EF4-FFF2-40B4-BE49-F238E27FC236}">
                    <a16:creationId xmlns:a16="http://schemas.microsoft.com/office/drawing/2014/main" id="{F94DA757-F88C-A282-A17D-71DFF7AB25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304"/>
                <a:ext cx="864" cy="240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2400" i="1" dirty="0">
                    <a:latin typeface="Times New Roman" panose="02020603050405020304" pitchFamily="18" charset="0"/>
                  </a:rPr>
                  <a:t>statement</a:t>
                </a:r>
                <a:endParaRPr lang="en-US" altLang="en-US" sz="2400" b="1" i="1" dirty="0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855" name="Line 15">
                <a:extLst>
                  <a:ext uri="{FF2B5EF4-FFF2-40B4-BE49-F238E27FC236}">
                    <a16:creationId xmlns:a16="http://schemas.microsoft.com/office/drawing/2014/main" id="{9C90607C-497E-C85E-B049-D50ED36AE8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9" y="2545"/>
                <a:ext cx="1055" cy="8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856" name="Line 16">
                <a:extLst>
                  <a:ext uri="{FF2B5EF4-FFF2-40B4-BE49-F238E27FC236}">
                    <a16:creationId xmlns:a16="http://schemas.microsoft.com/office/drawing/2014/main" id="{8FC9EF3B-813A-2A77-D18E-D62043937D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24" y="2544"/>
                <a:ext cx="1008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857" name="Line 17">
                <a:extLst>
                  <a:ext uri="{FF2B5EF4-FFF2-40B4-BE49-F238E27FC236}">
                    <a16:creationId xmlns:a16="http://schemas.microsoft.com/office/drawing/2014/main" id="{3B150B5A-5FF7-8DCE-EF14-1492E847EC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24" y="2544"/>
                <a:ext cx="2016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858" name="Line 18">
                <a:extLst>
                  <a:ext uri="{FF2B5EF4-FFF2-40B4-BE49-F238E27FC236}">
                    <a16:creationId xmlns:a16="http://schemas.microsoft.com/office/drawing/2014/main" id="{D7D90E6F-EE03-1DA0-50B4-55E4BBEFD8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12" y="1728"/>
                <a:ext cx="1584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859" name="Line 19">
                <a:extLst>
                  <a:ext uri="{FF2B5EF4-FFF2-40B4-BE49-F238E27FC236}">
                    <a16:creationId xmlns:a16="http://schemas.microsoft.com/office/drawing/2014/main" id="{586E1F42-149E-1858-A78A-1C4DBE78B7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68" y="1824"/>
                <a:ext cx="768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860" name="Line 20">
                <a:extLst>
                  <a:ext uri="{FF2B5EF4-FFF2-40B4-BE49-F238E27FC236}">
                    <a16:creationId xmlns:a16="http://schemas.microsoft.com/office/drawing/2014/main" id="{26382C5C-2581-7CE1-9E87-1E88CC57FD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1968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861" name="Line 21">
                <a:extLst>
                  <a:ext uri="{FF2B5EF4-FFF2-40B4-BE49-F238E27FC236}">
                    <a16:creationId xmlns:a16="http://schemas.microsoft.com/office/drawing/2014/main" id="{EF449393-6000-302F-58FB-3074D2A56C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1872"/>
                <a:ext cx="768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862" name="Line 22">
                <a:extLst>
                  <a:ext uri="{FF2B5EF4-FFF2-40B4-BE49-F238E27FC236}">
                    <a16:creationId xmlns:a16="http://schemas.microsoft.com/office/drawing/2014/main" id="{B2484BDC-8363-9F18-9A45-0F6D8D320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1728"/>
                <a:ext cx="1488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35863" name="Text Box 23">
              <a:extLst>
                <a:ext uri="{FF2B5EF4-FFF2-40B4-BE49-F238E27FC236}">
                  <a16:creationId xmlns:a16="http://schemas.microsoft.com/office/drawing/2014/main" id="{6E96F202-BA75-8324-0F65-22279A3F18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8" y="1680"/>
              <a:ext cx="5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4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value</a:t>
              </a:r>
            </a:p>
          </p:txBody>
        </p:sp>
        <p:sp>
          <p:nvSpPr>
            <p:cNvPr id="35864" name="Text Box 24">
              <a:extLst>
                <a:ext uri="{FF2B5EF4-FFF2-40B4-BE49-F238E27FC236}">
                  <a16:creationId xmlns:a16="http://schemas.microsoft.com/office/drawing/2014/main" id="{51ECE0D1-6569-17F9-699D-B91D5C588C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872"/>
              <a:ext cx="5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4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value</a:t>
              </a:r>
            </a:p>
          </p:txBody>
        </p:sp>
        <p:sp>
          <p:nvSpPr>
            <p:cNvPr id="35865" name="Text Box 25">
              <a:extLst>
                <a:ext uri="{FF2B5EF4-FFF2-40B4-BE49-F238E27FC236}">
                  <a16:creationId xmlns:a16="http://schemas.microsoft.com/office/drawing/2014/main" id="{E7DA9B3B-2D31-BD0B-3413-020EE511B3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1920"/>
              <a:ext cx="5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4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value</a:t>
              </a:r>
            </a:p>
          </p:txBody>
        </p:sp>
        <p:sp>
          <p:nvSpPr>
            <p:cNvPr id="35866" name="Text Box 26">
              <a:extLst>
                <a:ext uri="{FF2B5EF4-FFF2-40B4-BE49-F238E27FC236}">
                  <a16:creationId xmlns:a16="http://schemas.microsoft.com/office/drawing/2014/main" id="{7D6B61E6-186D-634B-51A7-C3B393132A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1872"/>
              <a:ext cx="5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4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value</a:t>
              </a:r>
            </a:p>
          </p:txBody>
        </p:sp>
        <p:sp>
          <p:nvSpPr>
            <p:cNvPr id="35867" name="Text Box 27">
              <a:extLst>
                <a:ext uri="{FF2B5EF4-FFF2-40B4-BE49-F238E27FC236}">
                  <a16:creationId xmlns:a16="http://schemas.microsoft.com/office/drawing/2014/main" id="{583E27AB-777F-6300-4D28-421306F5BD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1680"/>
              <a:ext cx="5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4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value</a:t>
              </a: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35DBE98-1CF1-583B-D43C-2AB015302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YETANOTHERMASTERYLEARNING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0099DB95-DE0E-CD62-346A-B9073B83CB52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768096" y="585216"/>
            <a:ext cx="8299704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sz="3600" dirty="0">
                <a:latin typeface="Calibri" panose="020F0502020204030204" pitchFamily="34" charset="0"/>
              </a:rPr>
              <a:t>Flowchart for </a:t>
            </a:r>
            <a:r>
              <a:rPr lang="en-US" altLang="en-US" sz="3600" dirty="0">
                <a:solidFill>
                  <a:schemeClr val="accent2"/>
                </a:solidFill>
                <a:latin typeface="Calibri" panose="020F0502020204030204" pitchFamily="34" charset="0"/>
              </a:rPr>
              <a:t>switch</a:t>
            </a:r>
            <a:r>
              <a:rPr lang="en-US" altLang="en-US" sz="3600" dirty="0">
                <a:latin typeface="Calibri" panose="020F0502020204030204" pitchFamily="34" charset="0"/>
              </a:rPr>
              <a:t> statement</a:t>
            </a:r>
          </a:p>
        </p:txBody>
      </p:sp>
      <p:grpSp>
        <p:nvGrpSpPr>
          <p:cNvPr id="36868" name="Group 4">
            <a:extLst>
              <a:ext uri="{FF2B5EF4-FFF2-40B4-BE49-F238E27FC236}">
                <a16:creationId xmlns:a16="http://schemas.microsoft.com/office/drawing/2014/main" id="{62E9A9E5-58E0-E8B8-25B5-268C8BCC1CE6}"/>
              </a:ext>
            </a:extLst>
          </p:cNvPr>
          <p:cNvGrpSpPr>
            <a:grpSpLocks/>
          </p:cNvGrpSpPr>
          <p:nvPr/>
        </p:nvGrpSpPr>
        <p:grpSpPr bwMode="auto">
          <a:xfrm>
            <a:off x="176213" y="4038600"/>
            <a:ext cx="3819525" cy="2559050"/>
            <a:chOff x="111" y="2544"/>
            <a:chExt cx="2406" cy="1612"/>
          </a:xfrm>
        </p:grpSpPr>
        <p:sp>
          <p:nvSpPr>
            <p:cNvPr id="36869" name="Text Box 5">
              <a:extLst>
                <a:ext uri="{FF2B5EF4-FFF2-40B4-BE49-F238E27FC236}">
                  <a16:creationId xmlns:a16="http://schemas.microsoft.com/office/drawing/2014/main" id="{EBC4308C-72D6-2949-C244-AF1734BD43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3264"/>
              <a:ext cx="1728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2400">
                  <a:latin typeface="Times New Roman" panose="02020603050405020304" pitchFamily="18" charset="0"/>
                </a:rPr>
                <a:t>Oops: If you forget a </a:t>
              </a:r>
              <a:r>
                <a:rPr lang="en-US" altLang="en-US" sz="2400">
                  <a:solidFill>
                    <a:schemeClr val="accent2"/>
                  </a:solidFill>
                  <a:latin typeface="Trebuchet MS" panose="020B0703020202090204" pitchFamily="34" charset="0"/>
                </a:rPr>
                <a:t>break</a:t>
              </a:r>
              <a:r>
                <a:rPr lang="en-US" altLang="en-US" sz="2400">
                  <a:latin typeface="Times New Roman" panose="02020603050405020304" pitchFamily="18" charset="0"/>
                </a:rPr>
                <a:t>, one case runs into the next!</a:t>
              </a:r>
            </a:p>
          </p:txBody>
        </p:sp>
        <p:sp>
          <p:nvSpPr>
            <p:cNvPr id="36870" name="Freeform 6">
              <a:extLst>
                <a:ext uri="{FF2B5EF4-FFF2-40B4-BE49-F238E27FC236}">
                  <a16:creationId xmlns:a16="http://schemas.microsoft.com/office/drawing/2014/main" id="{0EA70AF7-930B-3AD0-18DC-73FC10937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" y="2544"/>
              <a:ext cx="2406" cy="1612"/>
            </a:xfrm>
            <a:custGeom>
              <a:avLst/>
              <a:gdLst>
                <a:gd name="T0" fmla="*/ 1748 w 2406"/>
                <a:gd name="T1" fmla="*/ 1347 h 1612"/>
                <a:gd name="T2" fmla="*/ 1915 w 2406"/>
                <a:gd name="T3" fmla="*/ 1116 h 1612"/>
                <a:gd name="T4" fmla="*/ 1857 w 2406"/>
                <a:gd name="T5" fmla="*/ 768 h 1612"/>
                <a:gd name="T6" fmla="*/ 1281 w 2406"/>
                <a:gd name="T7" fmla="*/ 624 h 1612"/>
                <a:gd name="T8" fmla="*/ 711 w 2406"/>
                <a:gd name="T9" fmla="*/ 593 h 1612"/>
                <a:gd name="T10" fmla="*/ 225 w 2406"/>
                <a:gd name="T11" fmla="*/ 672 h 1612"/>
                <a:gd name="T12" fmla="*/ 20 w 2406"/>
                <a:gd name="T13" fmla="*/ 1006 h 1612"/>
                <a:gd name="T14" fmla="*/ 104 w 2406"/>
                <a:gd name="T15" fmla="*/ 1415 h 1612"/>
                <a:gd name="T16" fmla="*/ 417 w 2406"/>
                <a:gd name="T17" fmla="*/ 1584 h 1612"/>
                <a:gd name="T18" fmla="*/ 1041 w 2406"/>
                <a:gd name="T19" fmla="*/ 1584 h 1612"/>
                <a:gd name="T20" fmla="*/ 1665 w 2406"/>
                <a:gd name="T21" fmla="*/ 1488 h 1612"/>
                <a:gd name="T22" fmla="*/ 2049 w 2406"/>
                <a:gd name="T23" fmla="*/ 1152 h 1612"/>
                <a:gd name="T24" fmla="*/ 2350 w 2406"/>
                <a:gd name="T25" fmla="*/ 566 h 1612"/>
                <a:gd name="T26" fmla="*/ 2385 w 2406"/>
                <a:gd name="T27" fmla="*/ 0 h 1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06" h="1612">
                  <a:moveTo>
                    <a:pt x="1748" y="1347"/>
                  </a:moveTo>
                  <a:cubicBezTo>
                    <a:pt x="1776" y="1308"/>
                    <a:pt x="1897" y="1212"/>
                    <a:pt x="1915" y="1116"/>
                  </a:cubicBezTo>
                  <a:cubicBezTo>
                    <a:pt x="1933" y="1020"/>
                    <a:pt x="1962" y="850"/>
                    <a:pt x="1857" y="768"/>
                  </a:cubicBezTo>
                  <a:cubicBezTo>
                    <a:pt x="1752" y="686"/>
                    <a:pt x="1472" y="653"/>
                    <a:pt x="1281" y="624"/>
                  </a:cubicBezTo>
                  <a:cubicBezTo>
                    <a:pt x="1090" y="595"/>
                    <a:pt x="887" y="585"/>
                    <a:pt x="711" y="593"/>
                  </a:cubicBezTo>
                  <a:cubicBezTo>
                    <a:pt x="535" y="601"/>
                    <a:pt x="340" y="603"/>
                    <a:pt x="225" y="672"/>
                  </a:cubicBezTo>
                  <a:cubicBezTo>
                    <a:pt x="110" y="741"/>
                    <a:pt x="40" y="882"/>
                    <a:pt x="20" y="1006"/>
                  </a:cubicBezTo>
                  <a:cubicBezTo>
                    <a:pt x="0" y="1130"/>
                    <a:pt x="38" y="1319"/>
                    <a:pt x="104" y="1415"/>
                  </a:cubicBezTo>
                  <a:cubicBezTo>
                    <a:pt x="170" y="1511"/>
                    <a:pt x="261" y="1556"/>
                    <a:pt x="417" y="1584"/>
                  </a:cubicBezTo>
                  <a:cubicBezTo>
                    <a:pt x="573" y="1612"/>
                    <a:pt x="833" y="1600"/>
                    <a:pt x="1041" y="1584"/>
                  </a:cubicBezTo>
                  <a:cubicBezTo>
                    <a:pt x="1249" y="1568"/>
                    <a:pt x="1497" y="1560"/>
                    <a:pt x="1665" y="1488"/>
                  </a:cubicBezTo>
                  <a:cubicBezTo>
                    <a:pt x="1833" y="1416"/>
                    <a:pt x="1935" y="1306"/>
                    <a:pt x="2049" y="1152"/>
                  </a:cubicBezTo>
                  <a:cubicBezTo>
                    <a:pt x="2163" y="998"/>
                    <a:pt x="2294" y="758"/>
                    <a:pt x="2350" y="566"/>
                  </a:cubicBezTo>
                  <a:cubicBezTo>
                    <a:pt x="2406" y="374"/>
                    <a:pt x="2378" y="118"/>
                    <a:pt x="2385" y="0"/>
                  </a:cubicBezTo>
                </a:path>
              </a:pathLst>
            </a:custGeom>
            <a:noFill/>
            <a:ln w="1905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6871" name="Group 7">
            <a:extLst>
              <a:ext uri="{FF2B5EF4-FFF2-40B4-BE49-F238E27FC236}">
                <a16:creationId xmlns:a16="http://schemas.microsoft.com/office/drawing/2014/main" id="{D3DFC532-4CEA-2CF9-A979-D48E405ABBAA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1600200"/>
            <a:ext cx="7924800" cy="4876800"/>
            <a:chOff x="480" y="1008"/>
            <a:chExt cx="4992" cy="3072"/>
          </a:xfrm>
        </p:grpSpPr>
        <p:grpSp>
          <p:nvGrpSpPr>
            <p:cNvPr id="36872" name="Group 8">
              <a:extLst>
                <a:ext uri="{FF2B5EF4-FFF2-40B4-BE49-F238E27FC236}">
                  <a16:creationId xmlns:a16="http://schemas.microsoft.com/office/drawing/2014/main" id="{B79A0D08-2A55-D2D6-3BFC-31F900BFFE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4992" cy="3072"/>
              <a:chOff x="480" y="1008"/>
              <a:chExt cx="4992" cy="3072"/>
            </a:xfrm>
          </p:grpSpPr>
          <p:sp>
            <p:nvSpPr>
              <p:cNvPr id="36873" name="Line 9">
                <a:extLst>
                  <a:ext uri="{FF2B5EF4-FFF2-40B4-BE49-F238E27FC236}">
                    <a16:creationId xmlns:a16="http://schemas.microsoft.com/office/drawing/2014/main" id="{7CF79683-B076-A09B-0E1F-D3D34E63E3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2544"/>
                <a:ext cx="0" cy="15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74" name="AutoShape 10">
                <a:extLst>
                  <a:ext uri="{FF2B5EF4-FFF2-40B4-BE49-F238E27FC236}">
                    <a16:creationId xmlns:a16="http://schemas.microsoft.com/office/drawing/2014/main" id="{FCD5293B-58EE-9171-91D0-0781DEFBF8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1392" cy="672"/>
              </a:xfrm>
              <a:prstGeom prst="flowChartDecision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2400" b="1" i="1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expression?</a:t>
                </a:r>
              </a:p>
            </p:txBody>
          </p:sp>
          <p:sp>
            <p:nvSpPr>
              <p:cNvPr id="36875" name="Line 11">
                <a:extLst>
                  <a:ext uri="{FF2B5EF4-FFF2-40B4-BE49-F238E27FC236}">
                    <a16:creationId xmlns:a16="http://schemas.microsoft.com/office/drawing/2014/main" id="{EAED818D-79BE-8F17-27F1-0B2B00738E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24" y="1008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76" name="AutoShape 12">
                <a:extLst>
                  <a:ext uri="{FF2B5EF4-FFF2-40B4-BE49-F238E27FC236}">
                    <a16:creationId xmlns:a16="http://schemas.microsoft.com/office/drawing/2014/main" id="{AC8D966F-5AEF-9F3F-6165-413D0E63CD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304"/>
                <a:ext cx="864" cy="240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2400" i="1" dirty="0">
                    <a:latin typeface="Times New Roman" panose="02020603050405020304" pitchFamily="18" charset="0"/>
                  </a:rPr>
                  <a:t>statement</a:t>
                </a:r>
                <a:endParaRPr lang="en-US" altLang="en-US" sz="2400" b="1" i="1" dirty="0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877" name="Line 13">
                <a:extLst>
                  <a:ext uri="{FF2B5EF4-FFF2-40B4-BE49-F238E27FC236}">
                    <a16:creationId xmlns:a16="http://schemas.microsoft.com/office/drawing/2014/main" id="{FB513A9A-338C-0E53-FB42-0CBA6654A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2544"/>
                <a:ext cx="2160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78" name="AutoShape 14">
                <a:extLst>
                  <a:ext uri="{FF2B5EF4-FFF2-40B4-BE49-F238E27FC236}">
                    <a16:creationId xmlns:a16="http://schemas.microsoft.com/office/drawing/2014/main" id="{D30404A4-3299-6342-24B2-E30B4B96C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2304"/>
                <a:ext cx="864" cy="240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2400" i="1" dirty="0">
                    <a:latin typeface="Times New Roman" panose="02020603050405020304" pitchFamily="18" charset="0"/>
                  </a:rPr>
                  <a:t>statement</a:t>
                </a:r>
                <a:endParaRPr lang="en-US" altLang="en-US" sz="2400" b="1" i="1" dirty="0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879" name="AutoShape 15">
                <a:extLst>
                  <a:ext uri="{FF2B5EF4-FFF2-40B4-BE49-F238E27FC236}">
                    <a16:creationId xmlns:a16="http://schemas.microsoft.com/office/drawing/2014/main" id="{FF25B501-44EC-E55F-9190-03AA44A12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304"/>
                <a:ext cx="864" cy="240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2400" i="1" dirty="0">
                    <a:latin typeface="Times New Roman" panose="02020603050405020304" pitchFamily="18" charset="0"/>
                  </a:rPr>
                  <a:t>statement</a:t>
                </a:r>
                <a:endParaRPr lang="en-US" altLang="en-US" sz="2400" b="1" i="1" dirty="0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880" name="AutoShape 16">
                <a:extLst>
                  <a:ext uri="{FF2B5EF4-FFF2-40B4-BE49-F238E27FC236}">
                    <a16:creationId xmlns:a16="http://schemas.microsoft.com/office/drawing/2014/main" id="{8437C36E-6B29-8B9A-32F1-AD97DBAA8D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2304"/>
                <a:ext cx="864" cy="240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2400" i="1" dirty="0">
                    <a:latin typeface="Times New Roman" panose="02020603050405020304" pitchFamily="18" charset="0"/>
                  </a:rPr>
                  <a:t>statement</a:t>
                </a:r>
                <a:endParaRPr lang="en-US" altLang="en-US" sz="2400" b="1" i="1" dirty="0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881" name="AutoShape 17">
                <a:extLst>
                  <a:ext uri="{FF2B5EF4-FFF2-40B4-BE49-F238E27FC236}">
                    <a16:creationId xmlns:a16="http://schemas.microsoft.com/office/drawing/2014/main" id="{C9B9F9EC-7521-C8BA-260D-BC95663E06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304"/>
                <a:ext cx="864" cy="240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2400" i="1" dirty="0">
                    <a:latin typeface="Times New Roman" panose="02020603050405020304" pitchFamily="18" charset="0"/>
                  </a:rPr>
                  <a:t>statement</a:t>
                </a:r>
                <a:endParaRPr lang="en-US" altLang="en-US" sz="2400" b="1" i="1" dirty="0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882" name="Line 18">
                <a:extLst>
                  <a:ext uri="{FF2B5EF4-FFF2-40B4-BE49-F238E27FC236}">
                    <a16:creationId xmlns:a16="http://schemas.microsoft.com/office/drawing/2014/main" id="{F475AA5E-3268-A378-3F64-742789A126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24" y="2544"/>
                <a:ext cx="1008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6883" name="Line 19">
                <a:extLst>
                  <a:ext uri="{FF2B5EF4-FFF2-40B4-BE49-F238E27FC236}">
                    <a16:creationId xmlns:a16="http://schemas.microsoft.com/office/drawing/2014/main" id="{2F78861F-5E0F-694C-A953-D91D4EEB93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24" y="2544"/>
                <a:ext cx="2016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6884" name="Line 20">
                <a:extLst>
                  <a:ext uri="{FF2B5EF4-FFF2-40B4-BE49-F238E27FC236}">
                    <a16:creationId xmlns:a16="http://schemas.microsoft.com/office/drawing/2014/main" id="{63BB5AC2-E34F-BCE9-9E2C-A582041C7C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12" y="1728"/>
                <a:ext cx="1584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6885" name="Line 21">
                <a:extLst>
                  <a:ext uri="{FF2B5EF4-FFF2-40B4-BE49-F238E27FC236}">
                    <a16:creationId xmlns:a16="http://schemas.microsoft.com/office/drawing/2014/main" id="{DD4F4246-589E-1E34-E5F5-F106B7F2C2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68" y="1824"/>
                <a:ext cx="768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6886" name="Line 22">
                <a:extLst>
                  <a:ext uri="{FF2B5EF4-FFF2-40B4-BE49-F238E27FC236}">
                    <a16:creationId xmlns:a16="http://schemas.microsoft.com/office/drawing/2014/main" id="{9F9AA33E-DC41-83F3-7936-65715E5EF7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1968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6887" name="Line 23">
                <a:extLst>
                  <a:ext uri="{FF2B5EF4-FFF2-40B4-BE49-F238E27FC236}">
                    <a16:creationId xmlns:a16="http://schemas.microsoft.com/office/drawing/2014/main" id="{6AB3BC47-E05D-6D1C-521E-902AE11EFD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1872"/>
                <a:ext cx="768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6888" name="Line 24">
                <a:extLst>
                  <a:ext uri="{FF2B5EF4-FFF2-40B4-BE49-F238E27FC236}">
                    <a16:creationId xmlns:a16="http://schemas.microsoft.com/office/drawing/2014/main" id="{3F890F41-4077-0D83-F605-77E1F903C7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1728"/>
                <a:ext cx="1488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6889" name="Line 25">
                <a:extLst>
                  <a:ext uri="{FF2B5EF4-FFF2-40B4-BE49-F238E27FC236}">
                    <a16:creationId xmlns:a16="http://schemas.microsoft.com/office/drawing/2014/main" id="{521B6F5A-DA6E-6356-C752-ED0D7909B6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0" y="2400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36890" name="Text Box 26">
              <a:extLst>
                <a:ext uri="{FF2B5EF4-FFF2-40B4-BE49-F238E27FC236}">
                  <a16:creationId xmlns:a16="http://schemas.microsoft.com/office/drawing/2014/main" id="{C40A5A9C-38C6-0D20-0A4B-84CE1915F0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680"/>
              <a:ext cx="5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4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value</a:t>
              </a:r>
            </a:p>
          </p:txBody>
        </p:sp>
        <p:sp>
          <p:nvSpPr>
            <p:cNvPr id="36891" name="Text Box 27">
              <a:extLst>
                <a:ext uri="{FF2B5EF4-FFF2-40B4-BE49-F238E27FC236}">
                  <a16:creationId xmlns:a16="http://schemas.microsoft.com/office/drawing/2014/main" id="{ACFA06DC-B27B-901D-526D-F62F12EE04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6" y="1872"/>
              <a:ext cx="5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4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value</a:t>
              </a:r>
            </a:p>
          </p:txBody>
        </p:sp>
        <p:sp>
          <p:nvSpPr>
            <p:cNvPr id="36892" name="Text Box 28">
              <a:extLst>
                <a:ext uri="{FF2B5EF4-FFF2-40B4-BE49-F238E27FC236}">
                  <a16:creationId xmlns:a16="http://schemas.microsoft.com/office/drawing/2014/main" id="{F2C049CD-77A5-2CC6-CE1C-1FD2001473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8" y="1920"/>
              <a:ext cx="5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4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value</a:t>
              </a:r>
            </a:p>
          </p:txBody>
        </p:sp>
        <p:sp>
          <p:nvSpPr>
            <p:cNvPr id="36893" name="Text Box 29">
              <a:extLst>
                <a:ext uri="{FF2B5EF4-FFF2-40B4-BE49-F238E27FC236}">
                  <a16:creationId xmlns:a16="http://schemas.microsoft.com/office/drawing/2014/main" id="{A1CC4609-2A4F-688D-C3CB-D0B2066F08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0" y="1872"/>
              <a:ext cx="5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4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value</a:t>
              </a:r>
            </a:p>
          </p:txBody>
        </p:sp>
        <p:sp>
          <p:nvSpPr>
            <p:cNvPr id="36894" name="Text Box 30">
              <a:extLst>
                <a:ext uri="{FF2B5EF4-FFF2-40B4-BE49-F238E27FC236}">
                  <a16:creationId xmlns:a16="http://schemas.microsoft.com/office/drawing/2014/main" id="{E7A95591-948A-920C-4863-66686B2CBA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4" y="1680"/>
              <a:ext cx="5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4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value</a:t>
              </a: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AB234D-A20A-488B-01FB-3181ED2DE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YETANOTHERMASTERYLEARNING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3E214B20-3709-1654-D34B-3099190D430D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766117" y="796402"/>
            <a:ext cx="8229600" cy="94456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The </a:t>
            </a:r>
            <a:r>
              <a:rPr lang="en-US" altLang="en-US" dirty="0">
                <a:solidFill>
                  <a:schemeClr val="accent2"/>
                </a:solidFill>
                <a:latin typeface="Calibri" panose="020F0502020204030204" pitchFamily="34" charset="0"/>
              </a:rPr>
              <a:t>switch</a:t>
            </a:r>
            <a:r>
              <a:rPr lang="en-US" altLang="en-US" dirty="0">
                <a:latin typeface="Calibri" panose="020F0502020204030204" pitchFamily="34" charset="0"/>
              </a:rPr>
              <a:t> statement example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4BE8215D-83A2-3EE0-9EF3-9063449FD5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Clr>
                <a:srgbClr val="FFFF99"/>
              </a:buClr>
              <a:buFontTx/>
              <a:buChar char=" "/>
            </a:pPr>
            <a:r>
              <a:rPr lang="en-US" altLang="en-US" sz="1400" dirty="0">
                <a:solidFill>
                  <a:schemeClr val="accent2"/>
                </a:solidFill>
                <a:latin typeface="Trebuchet MS" panose="020B0703020202090204" pitchFamily="34" charset="0"/>
              </a:rPr>
              <a:t>switch</a:t>
            </a:r>
            <a:r>
              <a:rPr lang="en-US" altLang="en-US" sz="1400" dirty="0">
                <a:latin typeface="Trebuchet MS" panose="020B0703020202090204" pitchFamily="34" charset="0"/>
              </a:rPr>
              <a:t> (</a:t>
            </a:r>
            <a:r>
              <a:rPr lang="en-US" altLang="en-US" sz="1400" dirty="0" err="1">
                <a:solidFill>
                  <a:srgbClr val="92D050"/>
                </a:solidFill>
                <a:latin typeface="Trebuchet MS" panose="020B0703020202090204" pitchFamily="34" charset="0"/>
              </a:rPr>
              <a:t>cardValue</a:t>
            </a:r>
            <a:r>
              <a:rPr lang="en-US" altLang="en-US" sz="1400" dirty="0">
                <a:latin typeface="Trebuchet MS" panose="020B0703020202090204" pitchFamily="34" charset="0"/>
              </a:rPr>
              <a:t>) {</a:t>
            </a:r>
          </a:p>
          <a:p>
            <a:pPr lvl="1">
              <a:lnSpc>
                <a:spcPct val="80000"/>
              </a:lnSpc>
              <a:buClr>
                <a:srgbClr val="FFFF99"/>
              </a:buClr>
              <a:buFontTx/>
              <a:buChar char=" "/>
            </a:pPr>
            <a:r>
              <a:rPr lang="en-US" altLang="en-US" sz="1600" dirty="0">
                <a:latin typeface="Trebuchet MS" panose="020B0703020202090204" pitchFamily="34" charset="0"/>
              </a:rPr>
              <a:t>case </a:t>
            </a:r>
            <a:r>
              <a:rPr lang="en-US" altLang="en-US" sz="1600" dirty="0">
                <a:solidFill>
                  <a:srgbClr val="92D050"/>
                </a:solidFill>
                <a:latin typeface="Trebuchet MS" panose="020B0703020202090204" pitchFamily="34" charset="0"/>
              </a:rPr>
              <a:t>1</a:t>
            </a:r>
            <a:r>
              <a:rPr lang="en-US" altLang="en-US" sz="1600" dirty="0">
                <a:latin typeface="Trebuchet MS" panose="020B0703020202090204" pitchFamily="34" charset="0"/>
              </a:rPr>
              <a:t>:</a:t>
            </a:r>
          </a:p>
          <a:p>
            <a:pPr lvl="2">
              <a:lnSpc>
                <a:spcPct val="80000"/>
              </a:lnSpc>
              <a:buClr>
                <a:srgbClr val="FFFF99"/>
              </a:buClr>
              <a:buFontTx/>
              <a:buChar char=" "/>
            </a:pPr>
            <a:r>
              <a:rPr lang="en-US" altLang="en-US" sz="1800" dirty="0" err="1">
                <a:latin typeface="Trebuchet MS" panose="020B0703020202090204" pitchFamily="34" charset="0"/>
              </a:rPr>
              <a:t>System.out.print</a:t>
            </a:r>
            <a:r>
              <a:rPr lang="en-US" altLang="en-US" sz="1800" dirty="0">
                <a:latin typeface="Trebuchet MS" panose="020B0703020202090204" pitchFamily="34" charset="0"/>
              </a:rPr>
              <a:t>("Ace");</a:t>
            </a:r>
          </a:p>
          <a:p>
            <a:pPr lvl="2">
              <a:lnSpc>
                <a:spcPct val="80000"/>
              </a:lnSpc>
              <a:buClr>
                <a:srgbClr val="FFFF99"/>
              </a:buClr>
              <a:buFontTx/>
              <a:buChar char=" "/>
            </a:pPr>
            <a:r>
              <a:rPr lang="en-US" altLang="en-US" sz="1800" dirty="0">
                <a:solidFill>
                  <a:srgbClr val="FF0000"/>
                </a:solidFill>
                <a:latin typeface="Trebuchet MS" panose="020B0703020202090204" pitchFamily="34" charset="0"/>
              </a:rPr>
              <a:t>break</a:t>
            </a:r>
            <a:r>
              <a:rPr lang="en-US" altLang="en-US" sz="1800" dirty="0">
                <a:latin typeface="Trebuchet MS" panose="020B0703020202090204" pitchFamily="34" charset="0"/>
              </a:rPr>
              <a:t>;</a:t>
            </a:r>
          </a:p>
          <a:p>
            <a:pPr lvl="1">
              <a:lnSpc>
                <a:spcPct val="80000"/>
              </a:lnSpc>
              <a:buClr>
                <a:srgbClr val="FFFF99"/>
              </a:buClr>
              <a:buFontTx/>
              <a:buChar char=" "/>
            </a:pPr>
            <a:r>
              <a:rPr lang="en-US" altLang="en-US" sz="1600" dirty="0">
                <a:latin typeface="Trebuchet MS" panose="020B0703020202090204" pitchFamily="34" charset="0"/>
              </a:rPr>
              <a:t>case </a:t>
            </a:r>
            <a:r>
              <a:rPr lang="en-US" altLang="en-US" sz="1600" dirty="0">
                <a:solidFill>
                  <a:srgbClr val="92D050"/>
                </a:solidFill>
                <a:latin typeface="Trebuchet MS" panose="020B0703020202090204" pitchFamily="34" charset="0"/>
              </a:rPr>
              <a:t>11</a:t>
            </a:r>
            <a:r>
              <a:rPr lang="en-US" altLang="en-US" sz="1600" dirty="0">
                <a:latin typeface="Trebuchet MS" panose="020B0703020202090204" pitchFamily="34" charset="0"/>
              </a:rPr>
              <a:t>:</a:t>
            </a:r>
          </a:p>
          <a:p>
            <a:pPr lvl="2">
              <a:lnSpc>
                <a:spcPct val="80000"/>
              </a:lnSpc>
              <a:buClr>
                <a:srgbClr val="FFFF99"/>
              </a:buClr>
              <a:buFontTx/>
              <a:buChar char=" "/>
            </a:pPr>
            <a:r>
              <a:rPr lang="en-US" altLang="en-US" sz="1800" dirty="0" err="1">
                <a:latin typeface="Trebuchet MS" panose="020B0703020202090204" pitchFamily="34" charset="0"/>
              </a:rPr>
              <a:t>System.out.print</a:t>
            </a:r>
            <a:r>
              <a:rPr lang="en-US" altLang="en-US" sz="1800" dirty="0">
                <a:latin typeface="Trebuchet MS" panose="020B0703020202090204" pitchFamily="34" charset="0"/>
              </a:rPr>
              <a:t>("Jack");</a:t>
            </a:r>
          </a:p>
          <a:p>
            <a:pPr lvl="2">
              <a:lnSpc>
                <a:spcPct val="80000"/>
              </a:lnSpc>
              <a:buClr>
                <a:srgbClr val="FFFF99"/>
              </a:buClr>
              <a:buFontTx/>
              <a:buChar char=" "/>
            </a:pPr>
            <a:r>
              <a:rPr lang="en-US" altLang="en-US" sz="1800" dirty="0">
                <a:solidFill>
                  <a:srgbClr val="FF0000"/>
                </a:solidFill>
                <a:latin typeface="Trebuchet MS" panose="020B0703020202090204" pitchFamily="34" charset="0"/>
              </a:rPr>
              <a:t>break</a:t>
            </a:r>
            <a:r>
              <a:rPr lang="en-US" altLang="en-US" sz="1800" dirty="0">
                <a:latin typeface="Trebuchet MS" panose="020B0703020202090204" pitchFamily="34" charset="0"/>
              </a:rPr>
              <a:t>;</a:t>
            </a:r>
          </a:p>
          <a:p>
            <a:pPr lvl="1">
              <a:lnSpc>
                <a:spcPct val="80000"/>
              </a:lnSpc>
              <a:buClr>
                <a:srgbClr val="FFFF99"/>
              </a:buClr>
              <a:buFontTx/>
              <a:buChar char=" "/>
            </a:pPr>
            <a:r>
              <a:rPr lang="en-US" altLang="en-US" sz="1600" dirty="0">
                <a:latin typeface="Trebuchet MS" panose="020B0703020202090204" pitchFamily="34" charset="0"/>
              </a:rPr>
              <a:t>case </a:t>
            </a:r>
            <a:r>
              <a:rPr lang="en-US" altLang="en-US" sz="1600" dirty="0">
                <a:solidFill>
                  <a:srgbClr val="92D050"/>
                </a:solidFill>
                <a:latin typeface="Trebuchet MS" panose="020B0703020202090204" pitchFamily="34" charset="0"/>
              </a:rPr>
              <a:t>12</a:t>
            </a:r>
            <a:r>
              <a:rPr lang="en-US" altLang="en-US" sz="1600" dirty="0">
                <a:latin typeface="Trebuchet MS" panose="020B0703020202090204" pitchFamily="34" charset="0"/>
              </a:rPr>
              <a:t>:</a:t>
            </a:r>
          </a:p>
          <a:p>
            <a:pPr lvl="2">
              <a:lnSpc>
                <a:spcPct val="80000"/>
              </a:lnSpc>
              <a:buClr>
                <a:srgbClr val="FFFF99"/>
              </a:buClr>
              <a:buFontTx/>
              <a:buChar char=" "/>
            </a:pPr>
            <a:r>
              <a:rPr lang="en-US" altLang="en-US" sz="1800" dirty="0" err="1">
                <a:latin typeface="Trebuchet MS" panose="020B0703020202090204" pitchFamily="34" charset="0"/>
              </a:rPr>
              <a:t>System.out.print</a:t>
            </a:r>
            <a:r>
              <a:rPr lang="en-US" altLang="en-US" sz="1800" dirty="0">
                <a:latin typeface="Trebuchet MS" panose="020B0703020202090204" pitchFamily="34" charset="0"/>
              </a:rPr>
              <a:t>("Queen");</a:t>
            </a:r>
          </a:p>
          <a:p>
            <a:pPr lvl="2">
              <a:lnSpc>
                <a:spcPct val="80000"/>
              </a:lnSpc>
              <a:buClr>
                <a:srgbClr val="FFFF99"/>
              </a:buClr>
              <a:buFontTx/>
              <a:buChar char=" "/>
            </a:pPr>
            <a:r>
              <a:rPr lang="en-US" altLang="en-US" sz="1800" dirty="0">
                <a:solidFill>
                  <a:srgbClr val="FF0000"/>
                </a:solidFill>
                <a:latin typeface="Trebuchet MS" panose="020B0703020202090204" pitchFamily="34" charset="0"/>
              </a:rPr>
              <a:t>break</a:t>
            </a:r>
            <a:r>
              <a:rPr lang="en-US" altLang="en-US" sz="1800" dirty="0">
                <a:latin typeface="Trebuchet MS" panose="020B0703020202090204" pitchFamily="34" charset="0"/>
              </a:rPr>
              <a:t>;</a:t>
            </a:r>
          </a:p>
          <a:p>
            <a:pPr lvl="1">
              <a:lnSpc>
                <a:spcPct val="80000"/>
              </a:lnSpc>
              <a:buClr>
                <a:srgbClr val="FFFF99"/>
              </a:buClr>
              <a:buFontTx/>
              <a:buChar char=" "/>
            </a:pPr>
            <a:r>
              <a:rPr lang="en-US" altLang="en-US" sz="1600" dirty="0">
                <a:latin typeface="Trebuchet MS" panose="020B0703020202090204" pitchFamily="34" charset="0"/>
              </a:rPr>
              <a:t>case </a:t>
            </a:r>
            <a:r>
              <a:rPr lang="en-US" altLang="en-US" sz="1600" dirty="0">
                <a:solidFill>
                  <a:srgbClr val="92D050"/>
                </a:solidFill>
                <a:latin typeface="Trebuchet MS" panose="020B0703020202090204" pitchFamily="34" charset="0"/>
              </a:rPr>
              <a:t>13</a:t>
            </a:r>
            <a:r>
              <a:rPr lang="en-US" altLang="en-US" sz="1600" dirty="0">
                <a:latin typeface="Trebuchet MS" panose="020B0703020202090204" pitchFamily="34" charset="0"/>
              </a:rPr>
              <a:t>:</a:t>
            </a:r>
          </a:p>
          <a:p>
            <a:pPr lvl="2">
              <a:lnSpc>
                <a:spcPct val="80000"/>
              </a:lnSpc>
              <a:buClr>
                <a:srgbClr val="FFFF99"/>
              </a:buClr>
              <a:buFontTx/>
              <a:buChar char=" "/>
            </a:pPr>
            <a:r>
              <a:rPr lang="en-US" altLang="en-US" sz="1800" dirty="0" err="1">
                <a:latin typeface="Trebuchet MS" panose="020B0703020202090204" pitchFamily="34" charset="0"/>
              </a:rPr>
              <a:t>System.out.print</a:t>
            </a:r>
            <a:r>
              <a:rPr lang="en-US" altLang="en-US" sz="1800" dirty="0">
                <a:latin typeface="Trebuchet MS" panose="020B0703020202090204" pitchFamily="34" charset="0"/>
              </a:rPr>
              <a:t>("King");</a:t>
            </a:r>
          </a:p>
          <a:p>
            <a:pPr lvl="2">
              <a:lnSpc>
                <a:spcPct val="80000"/>
              </a:lnSpc>
              <a:buClr>
                <a:srgbClr val="FFFF99"/>
              </a:buClr>
              <a:buFontTx/>
              <a:buChar char=" "/>
            </a:pPr>
            <a:r>
              <a:rPr lang="en-US" altLang="en-US" sz="1800" dirty="0">
                <a:solidFill>
                  <a:srgbClr val="FF0000"/>
                </a:solidFill>
                <a:latin typeface="Trebuchet MS" panose="020B0703020202090204" pitchFamily="34" charset="0"/>
              </a:rPr>
              <a:t>break</a:t>
            </a:r>
            <a:r>
              <a:rPr lang="en-US" altLang="en-US" sz="1800" dirty="0">
                <a:latin typeface="Trebuchet MS" panose="020B0703020202090204" pitchFamily="34" charset="0"/>
              </a:rPr>
              <a:t>;</a:t>
            </a:r>
          </a:p>
          <a:p>
            <a:pPr lvl="1">
              <a:lnSpc>
                <a:spcPct val="80000"/>
              </a:lnSpc>
              <a:buClr>
                <a:srgbClr val="FFFF99"/>
              </a:buClr>
              <a:buFontTx/>
              <a:buChar char=" "/>
            </a:pPr>
            <a:r>
              <a:rPr lang="en-US" altLang="en-US" sz="1600" dirty="0">
                <a:solidFill>
                  <a:srgbClr val="92D050"/>
                </a:solidFill>
                <a:latin typeface="Trebuchet MS" panose="020B0703020202090204" pitchFamily="34" charset="0"/>
              </a:rPr>
              <a:t>default</a:t>
            </a:r>
            <a:r>
              <a:rPr lang="en-US" altLang="en-US" sz="1600" dirty="0">
                <a:latin typeface="Trebuchet MS" panose="020B0703020202090204" pitchFamily="34" charset="0"/>
              </a:rPr>
              <a:t>:</a:t>
            </a:r>
          </a:p>
          <a:p>
            <a:pPr lvl="2">
              <a:lnSpc>
                <a:spcPct val="80000"/>
              </a:lnSpc>
              <a:buClr>
                <a:srgbClr val="FFFF99"/>
              </a:buClr>
              <a:buFontTx/>
              <a:buChar char=" "/>
            </a:pPr>
            <a:r>
              <a:rPr lang="en-US" altLang="en-US" sz="1800" dirty="0" err="1">
                <a:latin typeface="Trebuchet MS" panose="020B0703020202090204" pitchFamily="34" charset="0"/>
              </a:rPr>
              <a:t>System.out.print</a:t>
            </a:r>
            <a:r>
              <a:rPr lang="en-US" altLang="en-US" sz="1800" dirty="0">
                <a:latin typeface="Trebuchet MS" panose="020B0703020202090204" pitchFamily="34" charset="0"/>
              </a:rPr>
              <a:t>(</a:t>
            </a:r>
            <a:r>
              <a:rPr lang="en-US" altLang="en-US" sz="1800" dirty="0" err="1">
                <a:latin typeface="Trebuchet MS" panose="020B0703020202090204" pitchFamily="34" charset="0"/>
              </a:rPr>
              <a:t>cardValue</a:t>
            </a:r>
            <a:r>
              <a:rPr lang="en-US" altLang="en-US" sz="1800" dirty="0">
                <a:latin typeface="Trebuchet MS" panose="020B0703020202090204" pitchFamily="34" charset="0"/>
              </a:rPr>
              <a:t>);</a:t>
            </a:r>
          </a:p>
          <a:p>
            <a:pPr lvl="2">
              <a:lnSpc>
                <a:spcPct val="80000"/>
              </a:lnSpc>
              <a:buClr>
                <a:srgbClr val="FFFF99"/>
              </a:buClr>
              <a:buFontTx/>
              <a:buChar char=" "/>
            </a:pPr>
            <a:r>
              <a:rPr lang="en-US" altLang="en-US" sz="1800" dirty="0">
                <a:solidFill>
                  <a:srgbClr val="FF0000"/>
                </a:solidFill>
                <a:latin typeface="Trebuchet MS" panose="020B0703020202090204" pitchFamily="34" charset="0"/>
              </a:rPr>
              <a:t>break;</a:t>
            </a:r>
          </a:p>
          <a:p>
            <a:pPr marL="310896" lvl="2" indent="0">
              <a:lnSpc>
                <a:spcPct val="80000"/>
              </a:lnSpc>
              <a:buClr>
                <a:srgbClr val="FFFF99"/>
              </a:buClr>
              <a:buNone/>
            </a:pPr>
            <a:r>
              <a:rPr lang="en-US" altLang="en-US" sz="1400" dirty="0">
                <a:latin typeface="Trebuchet MS" panose="020B0703020202090204" pitchFamily="34" charset="0"/>
              </a:rPr>
              <a:t>}</a:t>
            </a:r>
          </a:p>
          <a:p>
            <a:pPr>
              <a:lnSpc>
                <a:spcPct val="80000"/>
              </a:lnSpc>
            </a:pPr>
            <a:endParaRPr lang="en-US" altLang="en-US" sz="1800" dirty="0">
              <a:latin typeface="Trebuchet MS" panose="020B070302020209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324401F-78AE-982C-F63F-AC95275AD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YETANOTHERMASTERYLEARNING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C95FBF0D-1676-C5F6-9184-C7146943A4A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/>
              <a:t>Flow Control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9F50FB3B-6B74-E7B2-C6FA-A023D22E0F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You can’t do with just a list of commands to be done in order</a:t>
            </a:r>
          </a:p>
          <a:p>
            <a:pPr lvl="1"/>
            <a:r>
              <a:rPr lang="en-US" altLang="en-US" dirty="0"/>
              <a:t>cannot choose whether or not to perform a command</a:t>
            </a:r>
          </a:p>
          <a:p>
            <a:pPr lvl="1"/>
            <a:r>
              <a:rPr lang="en-US" altLang="en-US" dirty="0"/>
              <a:t>cannot perform the same command more than once</a:t>
            </a:r>
          </a:p>
          <a:p>
            <a:pPr lvl="1"/>
            <a:r>
              <a:rPr lang="en-US" altLang="en-US" dirty="0"/>
              <a:t>Such programs are extremely limited!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Control structures allow a program to base its behavior on the values of variables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solidFill>
                  <a:schemeClr val="accent2"/>
                </a:solidFill>
                <a:latin typeface="Calibri" panose="020F0502020204030204" pitchFamily="34" charset="0"/>
              </a:rPr>
              <a:t>if else, while, do while, for, switch, break, continue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10654A6-AE95-2915-FB63-B76A6E563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YETANOTHERMASTERYLEARNING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68DB9699-BAC0-3682-334F-0E833EF44D4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The </a:t>
            </a:r>
            <a:r>
              <a:rPr lang="en-US" altLang="en-US" dirty="0">
                <a:solidFill>
                  <a:schemeClr val="accent2"/>
                </a:solidFill>
                <a:latin typeface="Calibri" panose="020F0502020204030204" pitchFamily="34" charset="0"/>
              </a:rPr>
              <a:t>if else</a:t>
            </a:r>
            <a:r>
              <a:rPr lang="en-US" altLang="en-US" dirty="0">
                <a:latin typeface="Calibri" panose="020F0502020204030204" pitchFamily="34" charset="0"/>
              </a:rPr>
              <a:t> statement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205C2CE3-DE2A-9806-28DE-D527756007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The </a:t>
            </a:r>
            <a:r>
              <a:rPr lang="en-US" altLang="en-US" dirty="0">
                <a:solidFill>
                  <a:schemeClr val="accent2"/>
                </a:solidFill>
                <a:latin typeface="Calibri" panose="020F0502020204030204" pitchFamily="34" charset="0"/>
              </a:rPr>
              <a:t>if-else</a:t>
            </a:r>
            <a:r>
              <a:rPr lang="en-US" altLang="en-US" dirty="0">
                <a:latin typeface="Calibri" panose="020F0502020204030204" pitchFamily="34" charset="0"/>
              </a:rPr>
              <a:t> statement chooses which of two statements to execute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The if-else statement has the form:</a:t>
            </a:r>
          </a:p>
          <a:p>
            <a:pPr lvl="1"/>
            <a:r>
              <a:rPr lang="en-US" altLang="en-US" dirty="0">
                <a:solidFill>
                  <a:schemeClr val="accent2"/>
                </a:solidFill>
              </a:rPr>
              <a:t>if</a:t>
            </a:r>
            <a:r>
              <a:rPr lang="en-US" altLang="en-US" dirty="0"/>
              <a:t> (</a:t>
            </a:r>
            <a:r>
              <a:rPr lang="en-US" altLang="en-US" dirty="0">
                <a:solidFill>
                  <a:srgbClr val="92D050"/>
                </a:solidFill>
              </a:rPr>
              <a:t>condition</a:t>
            </a:r>
            <a:r>
              <a:rPr lang="en-US" altLang="en-US" dirty="0"/>
              <a:t>) statement-to-execute-if-true ;</a:t>
            </a:r>
            <a:br>
              <a:rPr lang="en-US" altLang="en-US" dirty="0"/>
            </a:br>
            <a:r>
              <a:rPr lang="en-US" altLang="en-US" dirty="0">
                <a:solidFill>
                  <a:schemeClr val="accent2"/>
                </a:solidFill>
              </a:rPr>
              <a:t>else</a:t>
            </a:r>
            <a:r>
              <a:rPr lang="en-US" altLang="en-US" dirty="0"/>
              <a:t> statement-to-execute-if-false 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Either statement (or both) may be a compound statement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Notice the semicolon after each statement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The else part is optional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8216C57-56A8-A415-2F02-9CD69806B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YETANOTHERMASTERYLEARNING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D8E8FB4-672B-FFDF-E5AF-D4910B9E938E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Flowchart for the if-else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FD3552E1-2FCD-D79E-29AC-D44C921D8A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/>
              <a:t> </a:t>
            </a:r>
          </a:p>
        </p:txBody>
      </p:sp>
      <p:grpSp>
        <p:nvGrpSpPr>
          <p:cNvPr id="17440" name="Group 32">
            <a:extLst>
              <a:ext uri="{FF2B5EF4-FFF2-40B4-BE49-F238E27FC236}">
                <a16:creationId xmlns:a16="http://schemas.microsoft.com/office/drawing/2014/main" id="{D36D06CE-146C-16D9-69F1-03851371A198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1524000"/>
            <a:ext cx="4267200" cy="4572000"/>
            <a:chOff x="864" y="960"/>
            <a:chExt cx="2688" cy="2880"/>
          </a:xfrm>
        </p:grpSpPr>
        <p:sp>
          <p:nvSpPr>
            <p:cNvPr id="17441" name="Line 33">
              <a:extLst>
                <a:ext uri="{FF2B5EF4-FFF2-40B4-BE49-F238E27FC236}">
                  <a16:creationId xmlns:a16="http://schemas.microsoft.com/office/drawing/2014/main" id="{4F06F12D-A650-6D8E-14A5-40FEDEAA2F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3166"/>
              <a:ext cx="0" cy="6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442" name="Group 34">
              <a:extLst>
                <a:ext uri="{FF2B5EF4-FFF2-40B4-BE49-F238E27FC236}">
                  <a16:creationId xmlns:a16="http://schemas.microsoft.com/office/drawing/2014/main" id="{053261A4-15E6-C05C-30CC-121542DB74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960"/>
              <a:ext cx="2688" cy="2208"/>
              <a:chOff x="864" y="960"/>
              <a:chExt cx="2688" cy="2208"/>
            </a:xfrm>
          </p:grpSpPr>
          <p:sp>
            <p:nvSpPr>
              <p:cNvPr id="17443" name="Line 35">
                <a:extLst>
                  <a:ext uri="{FF2B5EF4-FFF2-40B4-BE49-F238E27FC236}">
                    <a16:creationId xmlns:a16="http://schemas.microsoft.com/office/drawing/2014/main" id="{CC44F156-4C72-8709-2D00-0981538E6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1824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44" name="AutoShape 36">
                <a:extLst>
                  <a:ext uri="{FF2B5EF4-FFF2-40B4-BE49-F238E27FC236}">
                    <a16:creationId xmlns:a16="http://schemas.microsoft.com/office/drawing/2014/main" id="{3687DA86-3965-C0DF-A012-5A455A145C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1488"/>
                <a:ext cx="1392" cy="672"/>
              </a:xfrm>
              <a:prstGeom prst="flowChartDecision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2400" i="1" dirty="0">
                    <a:solidFill>
                      <a:srgbClr val="92D050"/>
                    </a:solidFill>
                    <a:latin typeface="Times New Roman" panose="02020603050405020304" pitchFamily="18" charset="0"/>
                  </a:rPr>
                  <a:t>condition</a:t>
                </a:r>
                <a:r>
                  <a:rPr lang="en-US" altLang="en-US" sz="2400" i="1" dirty="0">
                    <a:latin typeface="Times New Roman" panose="02020603050405020304" pitchFamily="18" charset="0"/>
                  </a:rPr>
                  <a:t>?</a:t>
                </a:r>
              </a:p>
            </p:txBody>
          </p:sp>
          <p:sp>
            <p:nvSpPr>
              <p:cNvPr id="17445" name="Line 37">
                <a:extLst>
                  <a:ext uri="{FF2B5EF4-FFF2-40B4-BE49-F238E27FC236}">
                    <a16:creationId xmlns:a16="http://schemas.microsoft.com/office/drawing/2014/main" id="{D60013BA-BAE9-3674-C654-BBAED14C64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80" y="960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46" name="Text Box 38">
                <a:extLst>
                  <a:ext uri="{FF2B5EF4-FFF2-40B4-BE49-F238E27FC236}">
                    <a16:creationId xmlns:a16="http://schemas.microsoft.com/office/drawing/2014/main" id="{0683852A-51C5-856E-BAF5-46FD63C7C7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0" y="1584"/>
                <a:ext cx="52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400">
                    <a:latin typeface="Trebuchet MS" panose="020B0703020202090204" pitchFamily="34" charset="0"/>
                  </a:rPr>
                  <a:t>true</a:t>
                </a:r>
              </a:p>
            </p:txBody>
          </p:sp>
          <p:sp>
            <p:nvSpPr>
              <p:cNvPr id="17447" name="AutoShape 39">
                <a:extLst>
                  <a:ext uri="{FF2B5EF4-FFF2-40B4-BE49-F238E27FC236}">
                    <a16:creationId xmlns:a16="http://schemas.microsoft.com/office/drawing/2014/main" id="{AC893DC8-9603-212B-5006-B36A8611B7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2256"/>
                <a:ext cx="1056" cy="528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2400" i="1">
                    <a:latin typeface="Times New Roman" panose="02020603050405020304" pitchFamily="18" charset="0"/>
                  </a:rPr>
                  <a:t>statement-1</a:t>
                </a: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448" name="Line 40">
                <a:extLst>
                  <a:ext uri="{FF2B5EF4-FFF2-40B4-BE49-F238E27FC236}">
                    <a16:creationId xmlns:a16="http://schemas.microsoft.com/office/drawing/2014/main" id="{8C5D47CA-8A14-4D0D-D66D-76181E1655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1824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49" name="Line 41">
                <a:extLst>
                  <a:ext uri="{FF2B5EF4-FFF2-40B4-BE49-F238E27FC236}">
                    <a16:creationId xmlns:a16="http://schemas.microsoft.com/office/drawing/2014/main" id="{37603ED6-90BB-1D3D-8557-D02E87E226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2784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50" name="Line 42">
                <a:extLst>
                  <a:ext uri="{FF2B5EF4-FFF2-40B4-BE49-F238E27FC236}">
                    <a16:creationId xmlns:a16="http://schemas.microsoft.com/office/drawing/2014/main" id="{CAF65BFB-106B-EB0F-C843-F0E441E26A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3166"/>
                <a:ext cx="14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7451" name="Group 43">
            <a:extLst>
              <a:ext uri="{FF2B5EF4-FFF2-40B4-BE49-F238E27FC236}">
                <a16:creationId xmlns:a16="http://schemas.microsoft.com/office/drawing/2014/main" id="{C41996A4-5F16-9FDC-FD34-E4F253C41CEF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2514600"/>
            <a:ext cx="3124200" cy="2514600"/>
            <a:chOff x="2880" y="1584"/>
            <a:chExt cx="1968" cy="1584"/>
          </a:xfrm>
        </p:grpSpPr>
        <p:sp>
          <p:nvSpPr>
            <p:cNvPr id="17452" name="AutoShape 44">
              <a:extLst>
                <a:ext uri="{FF2B5EF4-FFF2-40B4-BE49-F238E27FC236}">
                  <a16:creationId xmlns:a16="http://schemas.microsoft.com/office/drawing/2014/main" id="{D917640F-15D5-48D7-B785-0203C025A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256"/>
              <a:ext cx="1056" cy="528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 i="1">
                  <a:latin typeface="Times New Roman" panose="02020603050405020304" pitchFamily="18" charset="0"/>
                </a:rPr>
                <a:t>statement-2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7453" name="Line 45">
              <a:extLst>
                <a:ext uri="{FF2B5EF4-FFF2-40B4-BE49-F238E27FC236}">
                  <a16:creationId xmlns:a16="http://schemas.microsoft.com/office/drawing/2014/main" id="{3FD6BFAF-FBA2-9154-7300-D4E562AA99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182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4" name="Text Box 46">
              <a:extLst>
                <a:ext uri="{FF2B5EF4-FFF2-40B4-BE49-F238E27FC236}">
                  <a16:creationId xmlns:a16="http://schemas.microsoft.com/office/drawing/2014/main" id="{5B1499A2-B383-BFF5-B3F3-4E7F6B6FAC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1584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rebuchet MS" panose="020B0703020202090204" pitchFamily="34" charset="0"/>
                </a:rPr>
                <a:t>false</a:t>
              </a:r>
            </a:p>
          </p:txBody>
        </p:sp>
        <p:sp>
          <p:nvSpPr>
            <p:cNvPr id="17455" name="Line 47">
              <a:extLst>
                <a:ext uri="{FF2B5EF4-FFF2-40B4-BE49-F238E27FC236}">
                  <a16:creationId xmlns:a16="http://schemas.microsoft.com/office/drawing/2014/main" id="{E10F601C-378B-FAD2-2104-AF354082C1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824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6" name="Line 48">
              <a:extLst>
                <a:ext uri="{FF2B5EF4-FFF2-40B4-BE49-F238E27FC236}">
                  <a16:creationId xmlns:a16="http://schemas.microsoft.com/office/drawing/2014/main" id="{4FB72C63-6637-6A56-3B3C-B312AC2387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278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7" name="Line 49">
              <a:extLst>
                <a:ext uri="{FF2B5EF4-FFF2-40B4-BE49-F238E27FC236}">
                  <a16:creationId xmlns:a16="http://schemas.microsoft.com/office/drawing/2014/main" id="{9D326955-B9B1-73A0-D8A3-5EFB6F4432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3166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E1FBEA0-CAB4-7C4D-5B73-6368EC1DD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YETANOTHERMASTERYLEARNING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55A1F7AE-D7D6-73F0-CE71-3272F2F09A3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The </a:t>
            </a:r>
            <a:r>
              <a:rPr lang="en-US" altLang="en-US" dirty="0">
                <a:solidFill>
                  <a:schemeClr val="accent2"/>
                </a:solidFill>
                <a:latin typeface="Calibri" panose="020F0502020204030204" pitchFamily="34" charset="0"/>
              </a:rPr>
              <a:t>if-else</a:t>
            </a:r>
            <a:r>
              <a:rPr lang="en-US" altLang="en-US" dirty="0">
                <a:latin typeface="Calibri" panose="020F0502020204030204" pitchFamily="34" charset="0"/>
              </a:rPr>
              <a:t> Example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6ADE8C6B-8A31-90EF-66B4-449BBA8C6E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dirty="0">
                <a:latin typeface="Trebuchet MS" panose="020B0703020202090204" pitchFamily="34" charset="0"/>
              </a:rPr>
              <a:t>if (x &gt;= 0) </a:t>
            </a:r>
            <a:r>
              <a:rPr lang="en-US" altLang="en-US" dirty="0" err="1">
                <a:latin typeface="Trebuchet MS" panose="020B0703020202090204" pitchFamily="34" charset="0"/>
              </a:rPr>
              <a:t>absX</a:t>
            </a:r>
            <a:r>
              <a:rPr lang="en-US" altLang="en-US" dirty="0">
                <a:latin typeface="Trebuchet MS" panose="020B0703020202090204" pitchFamily="34" charset="0"/>
              </a:rPr>
              <a:t> = x;</a:t>
            </a:r>
          </a:p>
          <a:p>
            <a:pPr>
              <a:buFont typeface="Wingdings" pitchFamily="2" charset="2"/>
              <a:buNone/>
            </a:pPr>
            <a:r>
              <a:rPr lang="en-US" altLang="en-US" dirty="0">
                <a:latin typeface="Trebuchet MS" panose="020B0703020202090204" pitchFamily="34" charset="0"/>
              </a:rPr>
              <a:t>else </a:t>
            </a:r>
            <a:r>
              <a:rPr lang="en-US" altLang="en-US" dirty="0" err="1">
                <a:latin typeface="Trebuchet MS" panose="020B0703020202090204" pitchFamily="34" charset="0"/>
              </a:rPr>
              <a:t>absX</a:t>
            </a:r>
            <a:r>
              <a:rPr lang="en-US" altLang="en-US" dirty="0">
                <a:latin typeface="Trebuchet MS" panose="020B0703020202090204" pitchFamily="34" charset="0"/>
              </a:rPr>
              <a:t> = -x;</a:t>
            </a:r>
            <a:br>
              <a:rPr lang="en-US" altLang="en-US" dirty="0">
                <a:latin typeface="Trebuchet MS" panose="020B0703020202090204" pitchFamily="34" charset="0"/>
              </a:rPr>
            </a:br>
            <a:endParaRPr lang="en-US" altLang="en-US" dirty="0">
              <a:latin typeface="Trebuchet MS" panose="020B0703020202090204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en-US" dirty="0">
                <a:latin typeface="Trebuchet MS" panose="020B0703020202090204" pitchFamily="34" charset="0"/>
              </a:rPr>
              <a:t>if (</a:t>
            </a:r>
            <a:r>
              <a:rPr lang="en-US" altLang="en-US" dirty="0" err="1">
                <a:latin typeface="Trebuchet MS" panose="020B0703020202090204" pitchFamily="34" charset="0"/>
              </a:rPr>
              <a:t>itemCost</a:t>
            </a:r>
            <a:r>
              <a:rPr lang="en-US" altLang="en-US" dirty="0">
                <a:latin typeface="Trebuchet MS" panose="020B0703020202090204" pitchFamily="34" charset="0"/>
              </a:rPr>
              <a:t> &lt;= </a:t>
            </a:r>
            <a:r>
              <a:rPr lang="en-US" altLang="en-US" dirty="0" err="1">
                <a:latin typeface="Trebuchet MS" panose="020B0703020202090204" pitchFamily="34" charset="0"/>
              </a:rPr>
              <a:t>bankBalance</a:t>
            </a:r>
            <a:r>
              <a:rPr lang="en-US" altLang="en-US" dirty="0">
                <a:latin typeface="Trebuchet MS" panose="020B0703020202090204" pitchFamily="34" charset="0"/>
              </a:rPr>
              <a:t>) {</a:t>
            </a:r>
            <a:br>
              <a:rPr lang="en-US" altLang="en-US" dirty="0">
                <a:latin typeface="Trebuchet MS" panose="020B0703020202090204" pitchFamily="34" charset="0"/>
              </a:rPr>
            </a:br>
            <a:r>
              <a:rPr lang="en-US" altLang="en-US" dirty="0">
                <a:latin typeface="Trebuchet MS" panose="020B0703020202090204" pitchFamily="34" charset="0"/>
              </a:rPr>
              <a:t>    </a:t>
            </a:r>
            <a:r>
              <a:rPr lang="en-US" altLang="en-US" dirty="0" err="1">
                <a:latin typeface="Trebuchet MS" panose="020B0703020202090204" pitchFamily="34" charset="0"/>
              </a:rPr>
              <a:t>writeCheck</a:t>
            </a:r>
            <a:r>
              <a:rPr lang="en-US" altLang="en-US" dirty="0">
                <a:latin typeface="Trebuchet MS" panose="020B0703020202090204" pitchFamily="34" charset="0"/>
              </a:rPr>
              <a:t>(</a:t>
            </a:r>
            <a:r>
              <a:rPr lang="en-US" altLang="en-US" dirty="0" err="1">
                <a:latin typeface="Trebuchet MS" panose="020B0703020202090204" pitchFamily="34" charset="0"/>
              </a:rPr>
              <a:t>itemCost</a:t>
            </a:r>
            <a:r>
              <a:rPr lang="en-US" altLang="en-US" dirty="0">
                <a:latin typeface="Trebuchet MS" panose="020B0703020202090204" pitchFamily="34" charset="0"/>
              </a:rPr>
              <a:t>);</a:t>
            </a:r>
            <a:br>
              <a:rPr lang="en-US" altLang="en-US" dirty="0">
                <a:latin typeface="Trebuchet MS" panose="020B0703020202090204" pitchFamily="34" charset="0"/>
              </a:rPr>
            </a:br>
            <a:r>
              <a:rPr lang="en-US" altLang="en-US" dirty="0">
                <a:latin typeface="Trebuchet MS" panose="020B0703020202090204" pitchFamily="34" charset="0"/>
              </a:rPr>
              <a:t>    </a:t>
            </a:r>
            <a:r>
              <a:rPr lang="en-US" altLang="en-US" dirty="0" err="1">
                <a:latin typeface="Trebuchet MS" panose="020B0703020202090204" pitchFamily="34" charset="0"/>
              </a:rPr>
              <a:t>bankBalance</a:t>
            </a:r>
            <a:r>
              <a:rPr lang="en-US" altLang="en-US" dirty="0">
                <a:latin typeface="Trebuchet MS" panose="020B0703020202090204" pitchFamily="34" charset="0"/>
              </a:rPr>
              <a:t> = </a:t>
            </a:r>
            <a:r>
              <a:rPr lang="en-US" altLang="en-US" dirty="0" err="1">
                <a:latin typeface="Trebuchet MS" panose="020B0703020202090204" pitchFamily="34" charset="0"/>
              </a:rPr>
              <a:t>bankBalance</a:t>
            </a:r>
            <a:r>
              <a:rPr lang="en-US" altLang="en-US" dirty="0">
                <a:latin typeface="Trebuchet MS" panose="020B0703020202090204" pitchFamily="34" charset="0"/>
              </a:rPr>
              <a:t> - </a:t>
            </a:r>
            <a:r>
              <a:rPr lang="en-US" altLang="en-US" dirty="0" err="1">
                <a:latin typeface="Trebuchet MS" panose="020B0703020202090204" pitchFamily="34" charset="0"/>
              </a:rPr>
              <a:t>itemCost</a:t>
            </a:r>
            <a:r>
              <a:rPr lang="en-US" altLang="en-US" dirty="0">
                <a:latin typeface="Trebuchet MS" panose="020B0703020202090204" pitchFamily="34" charset="0"/>
              </a:rPr>
              <a:t>;</a:t>
            </a:r>
            <a:br>
              <a:rPr lang="en-US" altLang="en-US" dirty="0">
                <a:latin typeface="Trebuchet MS" panose="020B0703020202090204" pitchFamily="34" charset="0"/>
              </a:rPr>
            </a:br>
            <a:r>
              <a:rPr lang="en-US" altLang="en-US" dirty="0">
                <a:latin typeface="Trebuchet MS" panose="020B0703020202090204" pitchFamily="34" charset="0"/>
              </a:rPr>
              <a:t>} else {</a:t>
            </a:r>
            <a:br>
              <a:rPr lang="en-US" altLang="en-US" dirty="0">
                <a:latin typeface="Trebuchet MS" panose="020B0703020202090204" pitchFamily="34" charset="0"/>
              </a:rPr>
            </a:br>
            <a:r>
              <a:rPr lang="en-US" altLang="en-US" dirty="0">
                <a:latin typeface="Trebuchet MS" panose="020B0703020202090204" pitchFamily="34" charset="0"/>
              </a:rPr>
              <a:t>    </a:t>
            </a:r>
            <a:r>
              <a:rPr lang="en-US" altLang="en-US" dirty="0" err="1">
                <a:latin typeface="Trebuchet MS" panose="020B0703020202090204" pitchFamily="34" charset="0"/>
              </a:rPr>
              <a:t>callHome</a:t>
            </a:r>
            <a:r>
              <a:rPr lang="en-US" altLang="en-US" dirty="0">
                <a:latin typeface="Trebuchet MS" panose="020B0703020202090204" pitchFamily="34" charset="0"/>
              </a:rPr>
              <a:t>();</a:t>
            </a:r>
            <a:br>
              <a:rPr lang="en-US" altLang="en-US" dirty="0">
                <a:latin typeface="Trebuchet MS" panose="020B0703020202090204" pitchFamily="34" charset="0"/>
              </a:rPr>
            </a:br>
            <a:r>
              <a:rPr lang="en-US" altLang="en-US" dirty="0">
                <a:latin typeface="Trebuchet MS" panose="020B0703020202090204" pitchFamily="34" charset="0"/>
              </a:rPr>
              <a:t>    </a:t>
            </a:r>
            <a:r>
              <a:rPr lang="en-US" altLang="en-US" dirty="0" err="1">
                <a:latin typeface="Trebuchet MS" panose="020B0703020202090204" pitchFamily="34" charset="0"/>
              </a:rPr>
              <a:t>askForMoreMoney</a:t>
            </a:r>
            <a:r>
              <a:rPr lang="en-US" altLang="en-US" dirty="0">
                <a:latin typeface="Trebuchet MS" panose="020B0703020202090204" pitchFamily="34" charset="0"/>
              </a:rPr>
              <a:t>(2 * </a:t>
            </a:r>
            <a:r>
              <a:rPr lang="en-US" altLang="en-US" dirty="0" err="1">
                <a:latin typeface="Trebuchet MS" panose="020B0703020202090204" pitchFamily="34" charset="0"/>
              </a:rPr>
              <a:t>itemCost</a:t>
            </a:r>
            <a:r>
              <a:rPr lang="en-US" altLang="en-US" dirty="0">
                <a:latin typeface="Trebuchet MS" panose="020B0703020202090204" pitchFamily="34" charset="0"/>
              </a:rPr>
              <a:t>);</a:t>
            </a:r>
            <a:br>
              <a:rPr lang="en-US" altLang="en-US" dirty="0">
                <a:latin typeface="Trebuchet MS" panose="020B0703020202090204" pitchFamily="34" charset="0"/>
              </a:rPr>
            </a:br>
            <a:r>
              <a:rPr lang="en-US" altLang="en-US" dirty="0">
                <a:latin typeface="Trebuchet MS" panose="020B0703020202090204" pitchFamily="34" charset="0"/>
              </a:rPr>
              <a:t>}</a:t>
            </a:r>
            <a:endParaRPr lang="en-US" altLang="en-US" sz="3200" dirty="0">
              <a:latin typeface="Trebuchet MS" panose="020B0703020202090204" pitchFamily="34" charset="0"/>
            </a:endParaRPr>
          </a:p>
          <a:p>
            <a:pPr>
              <a:buFont typeface="Wingdings" pitchFamily="2" charset="2"/>
              <a:buNone/>
            </a:pPr>
            <a:endParaRPr lang="en-US" altLang="en-US" dirty="0">
              <a:latin typeface="Trebuchet MS" panose="020B070302020209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8C90FC0-27BA-0DD2-E89C-D41340C18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YETANOTHERMASTERYLEARNING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D92834A0-6805-290B-AA9E-45634BB297A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The </a:t>
            </a:r>
            <a:r>
              <a:rPr lang="en-US" altLang="en-US" dirty="0">
                <a:solidFill>
                  <a:schemeClr val="accent2"/>
                </a:solidFill>
                <a:latin typeface="Calibri" panose="020F0502020204030204" pitchFamily="34" charset="0"/>
              </a:rPr>
              <a:t>while</a:t>
            </a:r>
            <a:r>
              <a:rPr lang="en-US" altLang="en-US" dirty="0">
                <a:latin typeface="Calibri" panose="020F0502020204030204" pitchFamily="34" charset="0"/>
              </a:rPr>
              <a:t> statement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3BC5A5E1-89CA-E66C-65F0-9BBC675D34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This is the form of the while loop:</a:t>
            </a:r>
            <a:br>
              <a:rPr lang="en-US" altLang="en-US" dirty="0">
                <a:latin typeface="Calibri" panose="020F0502020204030204" pitchFamily="34" charset="0"/>
              </a:rPr>
            </a:br>
            <a:r>
              <a:rPr lang="en-US" altLang="en-US" dirty="0">
                <a:latin typeface="Calibri" panose="020F0502020204030204" pitchFamily="34" charset="0"/>
              </a:rPr>
              <a:t>	</a:t>
            </a:r>
            <a:r>
              <a:rPr lang="en-US" altLang="en-US" dirty="0">
                <a:solidFill>
                  <a:schemeClr val="accent2"/>
                </a:solidFill>
                <a:latin typeface="Calibri" panose="020F0502020204030204" pitchFamily="34" charset="0"/>
              </a:rPr>
              <a:t>while</a:t>
            </a:r>
            <a:r>
              <a:rPr lang="en-US" altLang="en-US" dirty="0">
                <a:latin typeface="Calibri" panose="020F0502020204030204" pitchFamily="34" charset="0"/>
              </a:rPr>
              <a:t> (</a:t>
            </a:r>
            <a:r>
              <a:rPr lang="en-US" altLang="en-US" dirty="0">
                <a:solidFill>
                  <a:srgbClr val="92D050"/>
                </a:solidFill>
                <a:latin typeface="Calibri" panose="020F0502020204030204" pitchFamily="34" charset="0"/>
              </a:rPr>
              <a:t>condition</a:t>
            </a:r>
            <a:r>
              <a:rPr lang="en-US" altLang="en-US" dirty="0">
                <a:latin typeface="Calibri" panose="020F0502020204030204" pitchFamily="34" charset="0"/>
              </a:rPr>
              <a:t>) statement 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If the condition is true, the statement is executed, then the whole thing is done again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The statement is executed repeatedly until the condition becomes false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If the condition starts out false, the statement is never executed at all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34E09C7-753A-CD45-6C4B-1B5BA40A8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YETANOTHERMASTERYLEARNING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CA580A50-B4CE-D64B-859F-A783FCE3089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803148" y="588858"/>
            <a:ext cx="818845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sz="4000" dirty="0">
                <a:latin typeface="Calibri" panose="020F0502020204030204" pitchFamily="34" charset="0"/>
              </a:rPr>
              <a:t>Flowchart for the </a:t>
            </a:r>
            <a:r>
              <a:rPr lang="en-US" altLang="en-US" sz="4000" dirty="0">
                <a:solidFill>
                  <a:schemeClr val="accent2"/>
                </a:solidFill>
                <a:latin typeface="Calibri" panose="020F0502020204030204" pitchFamily="34" charset="0"/>
              </a:rPr>
              <a:t>while</a:t>
            </a:r>
            <a:r>
              <a:rPr lang="en-US" altLang="en-US" sz="4000" dirty="0">
                <a:latin typeface="Calibri" panose="020F0502020204030204" pitchFamily="34" charset="0"/>
              </a:rPr>
              <a:t> loop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AA67286B-8465-1D79-6400-60B2BC7D11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dirty="0"/>
              <a:t> </a:t>
            </a:r>
          </a:p>
        </p:txBody>
      </p:sp>
      <p:grpSp>
        <p:nvGrpSpPr>
          <p:cNvPr id="20484" name="Group 4">
            <a:extLst>
              <a:ext uri="{FF2B5EF4-FFF2-40B4-BE49-F238E27FC236}">
                <a16:creationId xmlns:a16="http://schemas.microsoft.com/office/drawing/2014/main" id="{E3CDD202-5F40-67EB-F462-EB350349CCBB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1828800"/>
            <a:ext cx="5029200" cy="3355975"/>
            <a:chOff x="1632" y="1152"/>
            <a:chExt cx="3168" cy="2114"/>
          </a:xfrm>
        </p:grpSpPr>
        <p:sp>
          <p:nvSpPr>
            <p:cNvPr id="20485" name="AutoShape 5">
              <a:extLst>
                <a:ext uri="{FF2B5EF4-FFF2-40B4-BE49-F238E27FC236}">
                  <a16:creationId xmlns:a16="http://schemas.microsoft.com/office/drawing/2014/main" id="{224ECE4A-7A0C-4A0C-3A0F-35906A3AC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1920"/>
              <a:ext cx="1392" cy="672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condition?</a:t>
              </a:r>
            </a:p>
          </p:txBody>
        </p:sp>
        <p:sp>
          <p:nvSpPr>
            <p:cNvPr id="20486" name="AutoShape 6">
              <a:extLst>
                <a:ext uri="{FF2B5EF4-FFF2-40B4-BE49-F238E27FC236}">
                  <a16:creationId xmlns:a16="http://schemas.microsoft.com/office/drawing/2014/main" id="{D9B726D0-CFEA-B827-BE42-EE9F1095C9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016"/>
              <a:ext cx="1056" cy="528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 i="1" dirty="0">
                  <a:latin typeface="Times New Roman" panose="02020603050405020304" pitchFamily="18" charset="0"/>
                </a:rPr>
                <a:t>statement</a:t>
              </a:r>
            </a:p>
          </p:txBody>
        </p:sp>
        <p:sp>
          <p:nvSpPr>
            <p:cNvPr id="20487" name="Line 7">
              <a:extLst>
                <a:ext uri="{FF2B5EF4-FFF2-40B4-BE49-F238E27FC236}">
                  <a16:creationId xmlns:a16="http://schemas.microsoft.com/office/drawing/2014/main" id="{8B764E0F-ED8B-58B7-D471-CFC9531D6F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256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8" name="Line 8">
              <a:extLst>
                <a:ext uri="{FF2B5EF4-FFF2-40B4-BE49-F238E27FC236}">
                  <a16:creationId xmlns:a16="http://schemas.microsoft.com/office/drawing/2014/main" id="{181FC7FE-6AA0-0E12-97AF-0068547CB9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2" y="115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9" name="Line 9">
              <a:extLst>
                <a:ext uri="{FF2B5EF4-FFF2-40B4-BE49-F238E27FC236}">
                  <a16:creationId xmlns:a16="http://schemas.microsoft.com/office/drawing/2014/main" id="{7C5B0557-62EF-872D-619C-55D6DAD554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9" y="1537"/>
              <a:ext cx="18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0" name="Line 10">
              <a:extLst>
                <a:ext uri="{FF2B5EF4-FFF2-40B4-BE49-F238E27FC236}">
                  <a16:creationId xmlns:a16="http://schemas.microsoft.com/office/drawing/2014/main" id="{0BA5ECBE-951B-903B-8923-B354CE95F2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53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1" name="Line 11">
              <a:extLst>
                <a:ext uri="{FF2B5EF4-FFF2-40B4-BE49-F238E27FC236}">
                  <a16:creationId xmlns:a16="http://schemas.microsoft.com/office/drawing/2014/main" id="{9FF49FAF-8CAF-A125-C5BE-B0001C0763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2592"/>
              <a:ext cx="0" cy="6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2" name="Text Box 12">
              <a:extLst>
                <a:ext uri="{FF2B5EF4-FFF2-40B4-BE49-F238E27FC236}">
                  <a16:creationId xmlns:a16="http://schemas.microsoft.com/office/drawing/2014/main" id="{8893AC1E-625B-3FDB-3056-34D6F233DA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1968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accent2"/>
                  </a:solidFill>
                  <a:latin typeface="Trebuchet MS" panose="020B0703020202090204" pitchFamily="34" charset="0"/>
                </a:rPr>
                <a:t>true</a:t>
              </a:r>
            </a:p>
          </p:txBody>
        </p:sp>
        <p:sp>
          <p:nvSpPr>
            <p:cNvPr id="20493" name="Text Box 13">
              <a:extLst>
                <a:ext uri="{FF2B5EF4-FFF2-40B4-BE49-F238E27FC236}">
                  <a16:creationId xmlns:a16="http://schemas.microsoft.com/office/drawing/2014/main" id="{2E4AA303-354E-42A9-8448-4A4958F75C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2688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accent2"/>
                  </a:solidFill>
                  <a:latin typeface="Trebuchet MS" panose="020B0703020202090204" pitchFamily="34" charset="0"/>
                </a:rPr>
                <a:t>false</a:t>
              </a: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D1E279-FC0C-C0BA-C30D-0A43BC768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YETANOTHERMASTERYLEARNING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7DE93A4F-8110-6F24-D84E-C2633E70AF2E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The </a:t>
            </a:r>
            <a:r>
              <a:rPr lang="en-US" altLang="en-US" dirty="0">
                <a:solidFill>
                  <a:schemeClr val="accent2"/>
                </a:solidFill>
                <a:latin typeface="Calibri" panose="020F0502020204030204" pitchFamily="34" charset="0"/>
              </a:rPr>
              <a:t>do-while</a:t>
            </a:r>
            <a:r>
              <a:rPr lang="en-US" altLang="en-US" dirty="0">
                <a:latin typeface="Calibri" panose="020F0502020204030204" pitchFamily="34" charset="0"/>
              </a:rPr>
              <a:t> loop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C40E5DDD-4609-EB50-D4D7-390CB96C62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The syntax for the do-while is:</a:t>
            </a:r>
          </a:p>
          <a:p>
            <a:pPr lvl="1"/>
            <a:r>
              <a:rPr lang="en-US" altLang="en-US" dirty="0"/>
              <a:t>do {</a:t>
            </a:r>
            <a:br>
              <a:rPr lang="en-US" altLang="en-US" dirty="0"/>
            </a:br>
            <a:r>
              <a:rPr lang="en-US" altLang="en-US" dirty="0"/>
              <a:t>    …any number of statements…</a:t>
            </a:r>
            <a:br>
              <a:rPr lang="en-US" altLang="en-US" dirty="0"/>
            </a:br>
            <a:r>
              <a:rPr lang="en-US" altLang="en-US" dirty="0"/>
              <a:t>} while (condition) 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The while loop performs the test first, before executing the statement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The do-while statement performs the test afterward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If the test is true, the statements in the loop are executed again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B502ED6-0380-BD12-0E92-15DE8AF07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YETANOTHERMASTERYLEARNING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507E0893-4503-6463-DC1A-669AEACD046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609600" y="585216"/>
            <a:ext cx="8833104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sz="4000" dirty="0">
                <a:latin typeface="Calibri" panose="020F0502020204030204" pitchFamily="34" charset="0"/>
              </a:rPr>
              <a:t>Flowchart for the </a:t>
            </a:r>
            <a:r>
              <a:rPr lang="en-US" altLang="en-US" sz="4000" dirty="0">
                <a:solidFill>
                  <a:schemeClr val="accent2"/>
                </a:solidFill>
                <a:latin typeface="Calibri" panose="020F0502020204030204" pitchFamily="34" charset="0"/>
              </a:rPr>
              <a:t>do-while</a:t>
            </a:r>
            <a:r>
              <a:rPr lang="en-US" altLang="en-US" sz="4000" dirty="0">
                <a:latin typeface="Calibri" panose="020F0502020204030204" pitchFamily="34" charset="0"/>
              </a:rPr>
              <a:t> loop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F07A2877-C5F0-5BAE-5EF3-79A66E4639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/>
              <a:t> </a:t>
            </a:r>
          </a:p>
        </p:txBody>
      </p:sp>
      <p:grpSp>
        <p:nvGrpSpPr>
          <p:cNvPr id="22532" name="Group 4">
            <a:extLst>
              <a:ext uri="{FF2B5EF4-FFF2-40B4-BE49-F238E27FC236}">
                <a16:creationId xmlns:a16="http://schemas.microsoft.com/office/drawing/2014/main" id="{ED831D71-A397-E038-DF9E-12E7EE985945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1752600"/>
            <a:ext cx="3581400" cy="4114800"/>
            <a:chOff x="2160" y="1104"/>
            <a:chExt cx="2256" cy="2592"/>
          </a:xfrm>
        </p:grpSpPr>
        <p:sp>
          <p:nvSpPr>
            <p:cNvPr id="22533" name="AutoShape 5">
              <a:extLst>
                <a:ext uri="{FF2B5EF4-FFF2-40B4-BE49-F238E27FC236}">
                  <a16:creationId xmlns:a16="http://schemas.microsoft.com/office/drawing/2014/main" id="{3738F988-50E0-4593-1766-BCE9F53F9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400"/>
              <a:ext cx="1392" cy="672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condition?</a:t>
              </a:r>
            </a:p>
          </p:txBody>
        </p:sp>
        <p:sp>
          <p:nvSpPr>
            <p:cNvPr id="22534" name="AutoShape 6">
              <a:extLst>
                <a:ext uri="{FF2B5EF4-FFF2-40B4-BE49-F238E27FC236}">
                  <a16:creationId xmlns:a16="http://schemas.microsoft.com/office/drawing/2014/main" id="{14FE157A-142D-CF3B-AAF6-9F6B8AE851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1536"/>
              <a:ext cx="1056" cy="528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 i="1" dirty="0">
                  <a:latin typeface="Times New Roman" panose="02020603050405020304" pitchFamily="18" charset="0"/>
                </a:rPr>
                <a:t>statement</a:t>
              </a:r>
            </a:p>
          </p:txBody>
        </p:sp>
        <p:sp>
          <p:nvSpPr>
            <p:cNvPr id="22535" name="Line 7">
              <a:extLst>
                <a:ext uri="{FF2B5EF4-FFF2-40B4-BE49-F238E27FC236}">
                  <a16:creationId xmlns:a16="http://schemas.microsoft.com/office/drawing/2014/main" id="{FA05DADC-4733-FF08-6727-699E4CF5FE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0" y="110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6" name="Line 8">
              <a:extLst>
                <a:ext uri="{FF2B5EF4-FFF2-40B4-BE49-F238E27FC236}">
                  <a16:creationId xmlns:a16="http://schemas.microsoft.com/office/drawing/2014/main" id="{274A44E7-1B28-3F18-8B19-A1885508EA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1776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7" name="Line 9">
              <a:extLst>
                <a:ext uri="{FF2B5EF4-FFF2-40B4-BE49-F238E27FC236}">
                  <a16:creationId xmlns:a16="http://schemas.microsoft.com/office/drawing/2014/main" id="{C2003AF3-381E-A415-F142-E4638DC621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1776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8" name="Text Box 10">
              <a:extLst>
                <a:ext uri="{FF2B5EF4-FFF2-40B4-BE49-F238E27FC236}">
                  <a16:creationId xmlns:a16="http://schemas.microsoft.com/office/drawing/2014/main" id="{B32CA77B-BE34-1008-A889-1004D0D817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2496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accent2"/>
                  </a:solidFill>
                  <a:latin typeface="Trebuchet MS" panose="020B0703020202090204" pitchFamily="34" charset="0"/>
                </a:rPr>
                <a:t>true</a:t>
              </a:r>
            </a:p>
          </p:txBody>
        </p:sp>
        <p:sp>
          <p:nvSpPr>
            <p:cNvPr id="22539" name="Text Box 11">
              <a:extLst>
                <a:ext uri="{FF2B5EF4-FFF2-40B4-BE49-F238E27FC236}">
                  <a16:creationId xmlns:a16="http://schemas.microsoft.com/office/drawing/2014/main" id="{ECF73004-FBD0-37A0-6BF4-7EF4D2AF4C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3120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accent2"/>
                  </a:solidFill>
                  <a:latin typeface="Trebuchet MS" panose="020B0703020202090204" pitchFamily="34" charset="0"/>
                </a:rPr>
                <a:t>false</a:t>
              </a:r>
            </a:p>
          </p:txBody>
        </p:sp>
        <p:sp>
          <p:nvSpPr>
            <p:cNvPr id="22540" name="Line 12">
              <a:extLst>
                <a:ext uri="{FF2B5EF4-FFF2-40B4-BE49-F238E27FC236}">
                  <a16:creationId xmlns:a16="http://schemas.microsoft.com/office/drawing/2014/main" id="{E994D325-1BC7-5BFB-D7A8-886BDCD969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2736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41" name="Line 13">
              <a:extLst>
                <a:ext uri="{FF2B5EF4-FFF2-40B4-BE49-F238E27FC236}">
                  <a16:creationId xmlns:a16="http://schemas.microsoft.com/office/drawing/2014/main" id="{8FB03DA4-A42E-3C17-4A79-6133575A5C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06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42" name="Line 14">
              <a:extLst>
                <a:ext uri="{FF2B5EF4-FFF2-40B4-BE49-F238E27FC236}">
                  <a16:creationId xmlns:a16="http://schemas.microsoft.com/office/drawing/2014/main" id="{F62B5802-D11B-D682-7A5C-49C95406BB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3072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AF29A4E-1338-4E70-9C9E-7DB7B97F2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YETANOTHERMASTERYLEARNING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C1C93EF2-4785-427F-84A5-F1666490E9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{DD34A112-F703-9149-BD30-680F8AFE10C6}tf10001061</Template>
  <TotalTime>405</TotalTime>
  <Words>918</Words>
  <Application>Microsoft Macintosh PowerPoint</Application>
  <PresentationFormat>On-screen Show (4:3)</PresentationFormat>
  <Paragraphs>153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Calibri</vt:lpstr>
      <vt:lpstr>Courier New</vt:lpstr>
      <vt:lpstr>Times New Roman</vt:lpstr>
      <vt:lpstr>Trebuchet MS</vt:lpstr>
      <vt:lpstr>Tw Cen MT</vt:lpstr>
      <vt:lpstr>Tw Cen MT Condensed</vt:lpstr>
      <vt:lpstr>Wingdings</vt:lpstr>
      <vt:lpstr>Wingdings 3</vt:lpstr>
      <vt:lpstr>Integral</vt:lpstr>
      <vt:lpstr>Program Flow Control</vt:lpstr>
      <vt:lpstr>Flow Control</vt:lpstr>
      <vt:lpstr>The if else statement</vt:lpstr>
      <vt:lpstr>Flowchart for the if-else</vt:lpstr>
      <vt:lpstr>The if-else Example</vt:lpstr>
      <vt:lpstr>The while statement</vt:lpstr>
      <vt:lpstr>Flowchart for the while loop</vt:lpstr>
      <vt:lpstr>The do-while loop</vt:lpstr>
      <vt:lpstr>Flowchart for the do-while loop</vt:lpstr>
      <vt:lpstr>The for loop</vt:lpstr>
      <vt:lpstr>Flowchart for the for loop</vt:lpstr>
      <vt:lpstr>The for loop example</vt:lpstr>
      <vt:lpstr>When do you use each loop?</vt:lpstr>
      <vt:lpstr>The switch statement</vt:lpstr>
      <vt:lpstr>Syntax of the switch statement</vt:lpstr>
      <vt:lpstr>Flowchart for switch statement</vt:lpstr>
      <vt:lpstr>Flowchart for switch statement</vt:lpstr>
      <vt:lpstr>The switch statement example</vt:lpstr>
    </vt:vector>
  </TitlesOfParts>
  <Company>Kaiser Permanente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KP_User</dc:creator>
  <cp:lastModifiedBy>vinay chowdary duvvada</cp:lastModifiedBy>
  <cp:revision>43</cp:revision>
  <dcterms:created xsi:type="dcterms:W3CDTF">2006-07-02T01:21:38Z</dcterms:created>
  <dcterms:modified xsi:type="dcterms:W3CDTF">2022-09-19T05:37:28Z</dcterms:modified>
</cp:coreProperties>
</file>