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925" r:id="rId1"/>
  </p:sldMasterIdLst>
  <p:notesMasterIdLst>
    <p:notesMasterId r:id="rId49"/>
  </p:notesMasterIdLst>
  <p:sldIdLst>
    <p:sldId id="323" r:id="rId2"/>
    <p:sldId id="259" r:id="rId3"/>
    <p:sldId id="375" r:id="rId4"/>
    <p:sldId id="360" r:id="rId5"/>
    <p:sldId id="361" r:id="rId6"/>
    <p:sldId id="376" r:id="rId7"/>
    <p:sldId id="341" r:id="rId8"/>
    <p:sldId id="377" r:id="rId9"/>
    <p:sldId id="362" r:id="rId10"/>
    <p:sldId id="421" r:id="rId11"/>
    <p:sldId id="378" r:id="rId12"/>
    <p:sldId id="364" r:id="rId13"/>
    <p:sldId id="413" r:id="rId14"/>
    <p:sldId id="418" r:id="rId15"/>
    <p:sldId id="419" r:id="rId16"/>
    <p:sldId id="420" r:id="rId17"/>
    <p:sldId id="417" r:id="rId18"/>
    <p:sldId id="414" r:id="rId19"/>
    <p:sldId id="415" r:id="rId20"/>
    <p:sldId id="416" r:id="rId21"/>
    <p:sldId id="379" r:id="rId22"/>
    <p:sldId id="422" r:id="rId23"/>
    <p:sldId id="380" r:id="rId24"/>
    <p:sldId id="423" r:id="rId25"/>
    <p:sldId id="424" r:id="rId26"/>
    <p:sldId id="381" r:id="rId27"/>
    <p:sldId id="382" r:id="rId28"/>
    <p:sldId id="383" r:id="rId29"/>
    <p:sldId id="385" r:id="rId30"/>
    <p:sldId id="386" r:id="rId31"/>
    <p:sldId id="425" r:id="rId32"/>
    <p:sldId id="387" r:id="rId33"/>
    <p:sldId id="388" r:id="rId34"/>
    <p:sldId id="389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26" r:id="rId44"/>
    <p:sldId id="427" r:id="rId45"/>
    <p:sldId id="428" r:id="rId46"/>
    <p:sldId id="430" r:id="rId47"/>
    <p:sldId id="429" r:id="rId4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7D0E40-3379-45ED-49FA-8C9463E38C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C030B-F942-3FCE-BA8A-9679C0BDBA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75E7BD-FAE6-8D48-AB95-5513D3606634}" type="datetimeFigureOut">
              <a:rPr lang="en-US" altLang="en-US"/>
              <a:pPr>
                <a:defRPr/>
              </a:pPr>
              <a:t>10/17/22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01FE60-CF6C-D96D-99FB-4F333C3754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D9B77C-F7A4-26A4-CC69-BF794324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2F067-73C9-E16F-0400-F2A67948F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73993-5C6B-C968-244C-DA35F8413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78402B-642B-1544-9715-5847C5A987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F2F5150F-E997-950C-90BD-5B72AE31B7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E962C16B-A299-377F-EFBF-FA197119CD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http://www.idevelopment.info/data/Programming/data_structures/overview/Data_Structures_Algorithms_Introduction.shtml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http://xlinux.nist.gov/dads//</a:t>
            </a:r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5FBB3DA2-82D3-913D-2BC2-1A696BF6A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246211-41BB-2943-B31F-FF6745A93EC9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0017E574-0C2A-1EFB-114E-76B53528D1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6CEF9278-C768-E7E7-C239-D59F2B93F5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EF53D3CE-3B16-25D7-35F5-20BCB1245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E40A6B-6998-C34E-9931-2CB6F1CF4A16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20833667-929E-99E7-E66C-D962352F7C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8FAA46BB-A77A-EC97-4AAE-00B5799571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0591F16A-22A2-1398-96F9-344ABC391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99CEC9-9919-7E4B-84BB-EC92B1651127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545B5660-9734-364C-A839-B77B61246F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C665D6EE-D43C-5034-A753-11581208EE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List al = new ArrayList();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List ll = new LinkedList();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Set hs = new HashSet();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Map hm = new HashMap();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Set&lt;Integer&gt; set = new HashSet&lt;Integer&gt;();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TreeSet sortedSet = new TreeSet&lt;Integer&gt;(set);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SortedSet set = new TreeSet();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3834F766-CF81-BE03-1D2F-DC986A7DC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38A1A4-53ED-9244-A932-6BBE31253BA0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92504458-E877-3A9B-FC2E-1A34CCD8B2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ED9DB48E-A855-82B4-A905-D4D3BA24E6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LinkedList ll = new LinkedList();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D29EAC85-E4CE-6D08-BA9C-90041D8EF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1B3765-4C29-064A-8E69-34922FAC1A04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CFB1C925-81DA-10FD-DC87-E6976D831E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78662AF9-2944-2408-869D-E767116574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ArrayList al = new ArrayList();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Add -&gt; one element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Iterator -&gt; convert into iterator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addAll -&gt; one more arraylist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removeAll -&gt; remove another arraylist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retainAll -&gt; intersection between arraylist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334B2B23-7D01-891F-E99A-1F2ABC447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84ECEE-EE45-314D-B280-711ECEDDA84B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973B3D29-08DD-A744-151F-B16E5B0EDA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ECD4A1DC-412D-1AB4-F37C-781B64FB59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HashSet hs = new HashSet();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14A953E4-2921-3A62-EC6C-AD3C7A76A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EE9A2E-1566-344D-A825-0B4B24869C96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600B99FB-D496-7A05-4079-D5208924C5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E992B293-0155-2B72-8DEC-80F0FC6B76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LinkedHashSet lhs = new LinkedHashSet();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968A28FF-953B-17F9-5610-8F94BEC89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90F637-5589-AE43-9651-115FD6CEA491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B6BB89AF-A192-75C4-FAD9-E0FCDBC6F9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AEAD14A8-C166-4B76-D166-0B108942FF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00D213F2-E4D6-680E-9650-4AD24E4D2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2FD2AE-5533-B742-A70C-0222949FA6BA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460EB48C-0789-C1C4-88FC-5A3C33920E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E59EB3E3-11CC-2E42-FBCF-05E840B51E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42032C52-B12A-9244-A8E3-93E873E3B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567BFB-ACBA-FC4A-BE93-863844E8A3F6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961C6BB4-97AF-D53A-C78F-463B5CA66C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179A5BBC-F1E5-81F3-4A1E-A33455384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950F1D55-3C4F-B8D1-6C32-B9208DC9B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00E401-C01E-BF4A-8213-FA3061C74079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810E509F-C955-19CD-8DE2-5642778AA7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A87CE0A8-C81C-1794-F926-658D16A5B8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7F5180D2-2284-19B7-D6EC-5222E028D3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C663E2-F66C-B24F-9467-FB185DB59EEC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3CFCFE02-90C5-243E-6DCF-87A74121FE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DF7CA2BE-585F-8A3A-88C9-A42EDB77F0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ArrayList al = new ArrayList();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Add -&gt; one element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Iterator -&gt; convert into iterator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addAll -&gt; one more arraylist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removeAll -&gt; remove another arraylist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retainAll -&gt; intersection between arraylist</a:t>
            </a: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C6618553-F41B-8AC9-AA18-DD7E2D08C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E2E78E-F38A-8F4C-985E-0C4389C24071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>
            <a:extLst>
              <a:ext uri="{FF2B5EF4-FFF2-40B4-BE49-F238E27FC236}">
                <a16:creationId xmlns:a16="http://schemas.microsoft.com/office/drawing/2014/main" id="{41801031-9527-5E07-C6C7-16B50EE5BC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6" name="Notes Placeholder 2">
            <a:extLst>
              <a:ext uri="{FF2B5EF4-FFF2-40B4-BE49-F238E27FC236}">
                <a16:creationId xmlns:a16="http://schemas.microsoft.com/office/drawing/2014/main" id="{E83A11A4-9F62-088B-E86F-B434220745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A510E858-1000-CF69-D231-374BF36D6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1DF598-2312-724C-872B-DFCAEE1CF42D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50A89288-144E-1FAD-163F-FC8D607CB0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301A051A-10BA-3FD0-07B0-7098D2743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882726A0-5929-97ED-D1FC-1B34D5F46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90DA9E-7121-A845-A943-268E62495B2F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7E2BFD78-E5D7-6E49-DE87-A911D8EA5B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85D9E7C9-FFE9-41A9-38BC-ED55BF645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7CD1741A-3124-428D-AA9A-278B6B3F5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9FEBA2-EB2E-4B4B-87DA-B58DBF11B9B6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A9D2DE1E-EEE4-7DD2-E21B-F33AEF325F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811959D6-0D22-DF12-D10A-476AD2608B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68CB3C5B-E10E-507E-A3E6-B098B0172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BFBF62-93EC-294B-906C-76C0719977E2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E3D48F8D-DF90-4FA6-BAC7-858C2D7295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94AB67EF-71A0-E4C7-C219-61E31CB89A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2144FB76-E336-63DA-7B0E-A14118815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6F3CB4-19C9-BF45-9D1F-B82B1B6C49EE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4F4C327F-649E-559C-4B24-CEB065937D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C4F44EB8-49D7-23E4-DA5F-A38A1AA767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7F493C4A-0F54-9298-D46A-32B071157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FCA38C-44E3-AE4A-96F0-1C2662CF88E4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FFDC066A-EB5A-3586-0471-A78B74051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6E017661-C6AA-20F0-3C2E-6F79F7DCDC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F3FC4142-612E-852F-FAC6-B7C1A94F2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F427F9-875D-894B-B981-347066EFFABE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3D2AC5-AB53-4357-196D-9FA37F0E824D}"/>
              </a:ext>
            </a:extLst>
          </p:cNvPr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C0596F-1203-263F-562F-C6C599BFADAC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501165-EDA6-28B3-AD95-C3B892FE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16C56E9-6641-2215-071A-030ADF5C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0AAE4C-ACD5-7D95-F4E8-2BD3570E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7F74E-1668-ED4F-BB74-0E9264099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00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EB944-3849-BC86-0E00-75C858F8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0A6A-9E5F-F9A4-3EB8-F4E58FA3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31A2-F201-52C7-FCB9-3F85B3C6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BEC3D-D434-7142-9520-FDBB978B57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33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0D051-C708-D936-1258-163D13516B5C}"/>
              </a:ext>
            </a:extLst>
          </p:cNvPr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782036-E5A8-F61A-DF9F-1C29AEE8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35C63A-DB15-F732-C911-AF9F3752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FAD1EC-AD06-8F14-A0CC-0734A4D0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283B7-8C6D-7C48-9AD3-5BFC0D852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69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EABA0-FE47-AFFB-7BAD-48209E59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A77B-70EE-21BE-2449-E486A516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05EE-5FCF-480F-BEAA-258B734E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4AA0C-B830-0146-9D55-E63838A09B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48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636194-BA08-D7C0-9A42-382E68AA408B}"/>
              </a:ext>
            </a:extLst>
          </p:cNvPr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D5C27C-54BE-DCA1-21B1-F616B1ACBA35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F281488-95EB-D971-8912-0066C567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EE8A37-3EDC-3D00-F83B-D4418EA0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0091C94-492F-F418-2698-921E2C81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BB548-61A6-AF48-9FE7-760FE1675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08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75D82-26E6-B259-BE20-757A9B7D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8C916B-2ADC-0AB6-D2CB-C4D20B7E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187C19-FA6F-E4CA-3795-DF896F1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123CE-C4DB-074F-BEB4-D435F8BBB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33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6D8C19-E4E8-A5DA-A5E2-37EC6B66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1C6217-4FBE-7775-DF1F-5C19671F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C03BF-BE2E-91D9-1FB3-40AFAEA4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FCBF9-AA70-9043-A896-E9250EF3B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F6A937B-FD4A-8E95-CA6E-14177F6F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030FC4-7DC3-9A1A-B6C4-1BE69F09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C23DC9-3BB9-5647-EC38-EB73E62B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BEBB-1187-B147-B567-9D3C9C51D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56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12411-4046-CFFB-5516-B0777431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EB00-D398-7F9E-7783-29514A47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F383-24C9-1F5A-0392-6C7E0994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FFE7F-CC5E-D64B-BFE7-D48B6C78D0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1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0E6318-1F21-CBDF-1F11-FA7C696C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C5DA1-D471-E8E2-E6BC-E716EEF6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0A06-BBBD-72FD-0BE3-F24F2645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A2862-4F18-0544-9E70-DD9108F4F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62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08E00E-4948-A20E-A5DE-AAF43E1148BE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B4CC4B0-2AE2-F9AC-C942-F20F925C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5DDDAAE-B85A-8DB3-55FD-C5DA04F8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6486495-3325-28C8-47A7-00C8DFB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E3239-7A89-0541-B3B4-714467C9C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44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FE652-F239-B3C1-C027-93862A66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0659" name="Text Placeholder 2">
            <a:extLst>
              <a:ext uri="{FF2B5EF4-FFF2-40B4-BE49-F238E27FC236}">
                <a16:creationId xmlns:a16="http://schemas.microsoft.com/office/drawing/2014/main" id="{D4E487DD-7EB3-7BDF-4DAE-DA91377AB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AA00-8F90-AC47-2738-6A82FAA0C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EB0F-F000-7FAD-B34B-D3FC0CC15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2F082-1410-52C3-E628-2B387D96F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5AD9FE9-9F97-EC44-8E5F-DA54517F0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D937CA-4D03-695B-E48C-697B90287ACC}"/>
              </a:ext>
            </a:extLst>
          </p:cNvPr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2" r:id="rId2"/>
    <p:sldLayoutId id="2147483949" r:id="rId3"/>
    <p:sldLayoutId id="2147483943" r:id="rId4"/>
    <p:sldLayoutId id="2147483944" r:id="rId5"/>
    <p:sldLayoutId id="2147483945" r:id="rId6"/>
    <p:sldLayoutId id="2147483950" r:id="rId7"/>
    <p:sldLayoutId id="2147483946" r:id="rId8"/>
    <p:sldLayoutId id="2147483951" r:id="rId9"/>
    <p:sldLayoutId id="2147483947" r:id="rId10"/>
    <p:sldLayoutId id="2147483952" r:id="rId11"/>
  </p:sldLayoutIdLst>
  <p:hf sldNum="0" hd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77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2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2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2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2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B2F98CB-3BBC-E934-AF9A-1CA8F847636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2000" y="7620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Structures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DF76FC-D8A2-6D34-EFB9-AB81D0AA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784B-BAD8-2A9A-9475-E84E0BEF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Cont..</a:t>
            </a:r>
          </a:p>
        </p:txBody>
      </p:sp>
      <p:pic>
        <p:nvPicPr>
          <p:cNvPr id="15362" name="Content Placeholder 3" descr="stack_que.gif">
            <a:extLst>
              <a:ext uri="{FF2B5EF4-FFF2-40B4-BE49-F238E27FC236}">
                <a16:creationId xmlns:a16="http://schemas.microsoft.com/office/drawing/2014/main" id="{8B96CBB7-9216-6C5A-A29F-26B82002CA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362200"/>
            <a:ext cx="6172200" cy="322421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A9C4C-6DDB-0A1C-100D-2699DA91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279C455-588C-DE68-D44F-3E84BBE8766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914400"/>
            <a:ext cx="8077200" cy="71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Linked list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5D263C9-9C84-B856-9BC6-024DBE8C5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686800" cy="4572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 linked list is a collection of objects linked together by references from one object to another object.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The basic linked list is a collection of nodes where each node contains one or more data fields AND a reference to the next node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</a:rPr>
              <a:t>Traversing a linked list.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</a:rPr>
              <a:t>Append a new node (to the end) of a list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</a:rPr>
              <a:t>Prepend a new node (to the beginning) of the list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</a:rPr>
              <a:t>Inserting a new node to a specific position on the list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</a:rPr>
              <a:t>Deleting a node from the list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</a:rPr>
              <a:t>Updating a node in the list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F48869-BFD8-12AF-F87D-5E42E746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544C-4444-6F61-F9DA-3A7045B3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18434" name="Picture 4">
            <a:extLst>
              <a:ext uri="{FF2B5EF4-FFF2-40B4-BE49-F238E27FC236}">
                <a16:creationId xmlns:a16="http://schemas.microsoft.com/office/drawing/2014/main" id="{696C3A35-D162-0709-D508-C50D1D947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11438"/>
            <a:ext cx="8702675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76745-99F3-F047-12EA-E59B6672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8A10-3D1E-CD4B-4584-95CA4AD2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19458" name="Content Placeholder 3" descr="images.jpg">
            <a:extLst>
              <a:ext uri="{FF2B5EF4-FFF2-40B4-BE49-F238E27FC236}">
                <a16:creationId xmlns:a16="http://schemas.microsoft.com/office/drawing/2014/main" id="{8D4FBFC3-A099-F347-2E80-EB13E50860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654300"/>
            <a:ext cx="4953000" cy="21113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A82E4-973C-A4C0-351A-77408B58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359F-47B8-FF36-7B65-02E1B26F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8375650" cy="1498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Insert a Node in LinkedList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A596AF4-E649-8F7D-52A4-ABABA32DF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 Inserting into an empty list.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 Insertion at the beginning of the list.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 Insertion at the end of the list.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 Insertion in the middle of the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61402-5278-5344-789A-CA9FA911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972B-3A1E-5467-D7DA-9B037606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9067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Insert a Node in Linked List at beginning</a:t>
            </a:r>
          </a:p>
        </p:txBody>
      </p:sp>
      <p:pic>
        <p:nvPicPr>
          <p:cNvPr id="21506" name="Content Placeholder 3">
            <a:extLst>
              <a:ext uri="{FF2B5EF4-FFF2-40B4-BE49-F238E27FC236}">
                <a16:creationId xmlns:a16="http://schemas.microsoft.com/office/drawing/2014/main" id="{48C7C8D1-0015-8C02-A80F-66876C3C98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9800" y="2433638"/>
            <a:ext cx="7289800" cy="37274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F6A6E-876B-17A0-2AEA-3FC0F8CD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0257-D535-B9BA-17AB-DCCAF680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8" y="712788"/>
            <a:ext cx="91440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Insert a Node in Linked List at end</a:t>
            </a:r>
          </a:p>
        </p:txBody>
      </p:sp>
      <p:pic>
        <p:nvPicPr>
          <p:cNvPr id="22530" name="Picture 6">
            <a:extLst>
              <a:ext uri="{FF2B5EF4-FFF2-40B4-BE49-F238E27FC236}">
                <a16:creationId xmlns:a16="http://schemas.microsoft.com/office/drawing/2014/main" id="{96830284-0331-CC49-B581-85C443BCD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00263"/>
            <a:ext cx="8062913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08BDB-2342-61B9-6591-B81B67E4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A9E-3AC6-544D-59BD-A07B7B44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Insert a Node in Linked List in the middle</a:t>
            </a:r>
          </a:p>
        </p:txBody>
      </p:sp>
      <p:pic>
        <p:nvPicPr>
          <p:cNvPr id="23554" name="Picture 3">
            <a:extLst>
              <a:ext uri="{FF2B5EF4-FFF2-40B4-BE49-F238E27FC236}">
                <a16:creationId xmlns:a16="http://schemas.microsoft.com/office/drawing/2014/main" id="{305A59BD-6F89-7681-2F00-84712852C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44663"/>
            <a:ext cx="7096125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6CA53-EEFD-4B90-91CB-9768FD9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7591-927D-9862-16E8-451D72DE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8375650" cy="1498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Deleting a Node in LinkedList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51659326-BD4C-7A70-D4B3-E4DB3B970D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84388"/>
            <a:ext cx="8229600" cy="375285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Deleting the first node of a linked 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Deleting a node in the middle of a linked 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Deleting a node at end of a linked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4CC20-4228-3A92-FE05-22C052CF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E6F3-B5B9-0D37-EB15-3A6E0316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8025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Deleting first node in Linked List</a:t>
            </a:r>
          </a:p>
        </p:txBody>
      </p:sp>
      <p:pic>
        <p:nvPicPr>
          <p:cNvPr id="25602" name="Picture 3">
            <a:extLst>
              <a:ext uri="{FF2B5EF4-FFF2-40B4-BE49-F238E27FC236}">
                <a16:creationId xmlns:a16="http://schemas.microsoft.com/office/drawing/2014/main" id="{41BF9354-9F08-74E6-7B88-8C7AB1A7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362200"/>
            <a:ext cx="80010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BF746-06D0-6152-BFE2-77D81221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8A7CB90-F75D-5E3F-3B98-2EEFA18D28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47700" y="914400"/>
            <a:ext cx="8077200" cy="7921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what is data structure?</a:t>
            </a:r>
          </a:p>
        </p:txBody>
      </p:sp>
      <p:sp>
        <p:nvSpPr>
          <p:cNvPr id="3074" name="Rectangle 3">
            <a:extLst>
              <a:ext uri="{FF2B5EF4-FFF2-40B4-BE49-F238E27FC236}">
                <a16:creationId xmlns:a16="http://schemas.microsoft.com/office/drawing/2014/main" id="{D42ECCD5-2D7E-4355-5A7B-89F096066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5791200" cy="4114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 data structure is a particular way of organizing data in a computer so that it can be used efficiently.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ja-JP">
                <a:latin typeface="Calibri" panose="020F0502020204030204" pitchFamily="34" charset="0"/>
              </a:rPr>
              <a:t>A data structure is a scheme for organizing data in the memory of a computer.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Data structure is a type with implementation.</a:t>
            </a:r>
          </a:p>
        </p:txBody>
      </p:sp>
      <p:pic>
        <p:nvPicPr>
          <p:cNvPr id="3075" name="Picture 4">
            <a:extLst>
              <a:ext uri="{FF2B5EF4-FFF2-40B4-BE49-F238E27FC236}">
                <a16:creationId xmlns:a16="http://schemas.microsoft.com/office/drawing/2014/main" id="{18F37FC2-2984-9DDB-A71E-21C8358F9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33600"/>
            <a:ext cx="2073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048CF0-F630-F2A8-3804-13C5C87E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E19D-5F01-7815-4589-16D5DEE2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12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Deleting a Node in Linked List in middle</a:t>
            </a:r>
          </a:p>
        </p:txBody>
      </p:sp>
      <p:pic>
        <p:nvPicPr>
          <p:cNvPr id="26626" name="Picture 3">
            <a:extLst>
              <a:ext uri="{FF2B5EF4-FFF2-40B4-BE49-F238E27FC236}">
                <a16:creationId xmlns:a16="http://schemas.microsoft.com/office/drawing/2014/main" id="{4DF37D5B-AE95-5C61-D662-61999530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209800"/>
            <a:ext cx="83185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8">
            <a:extLst>
              <a:ext uri="{FF2B5EF4-FFF2-40B4-BE49-F238E27FC236}">
                <a16:creationId xmlns:a16="http://schemas.microsoft.com/office/drawing/2014/main" id="{8B41B4D6-F1C4-FCF8-B007-13E4547B4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63863" y="4684713"/>
            <a:ext cx="185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3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CCD10-6BD9-4755-47F4-E8FD01D5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5E48204-6401-6D89-9B75-8FB0B1D39B0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2000" y="919163"/>
            <a:ext cx="80772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Tree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D572A96A-B815-0920-E11C-91D7049E1F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8382000" cy="3048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Non-linear data structure.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Hierarchical data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Top element root.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Except root element each element has parent.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 a set of nodes storing elements such that the nodes have a parent-child relationship.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D9CDF5-AE1D-4F4A-AC73-DDAD1D3C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D37E1B7-59F9-C022-F833-6F5230FB5E2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914400"/>
            <a:ext cx="8077200" cy="71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Tree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D4E64A20-EA4B-A298-2842-04250EAF3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8382000" cy="4191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Binary Tree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B-Tree/B+ Tree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Red-Black Tree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Zig-Zag Tree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Traversing a tree</a:t>
            </a:r>
          </a:p>
          <a:p>
            <a:pPr lvl="1"/>
            <a:r>
              <a:rPr lang="en-US" altLang="en-US"/>
              <a:t>In-order(left -&gt; root -&gt; right)</a:t>
            </a:r>
          </a:p>
          <a:p>
            <a:pPr lvl="1"/>
            <a:r>
              <a:rPr lang="en-US" altLang="en-US"/>
              <a:t>Pre-order(root -&gt; left -&gt; right)</a:t>
            </a:r>
          </a:p>
          <a:p>
            <a:pPr lvl="1"/>
            <a:r>
              <a:rPr lang="en-US" altLang="en-US"/>
              <a:t>Post-order(left -&gt; right -&gt; root)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6C87E-612F-0C93-22AD-14A284D5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7ECF-FFBE-F977-8E07-E7B3B12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31746" name="Content Placeholder 3" descr="Screen Shot 2015-06-27 at 12.58.03 AM.png">
            <a:extLst>
              <a:ext uri="{FF2B5EF4-FFF2-40B4-BE49-F238E27FC236}">
                <a16:creationId xmlns:a16="http://schemas.microsoft.com/office/drawing/2014/main" id="{74A26D33-90DA-4EA3-933F-54AA8E09F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7213" y="2362200"/>
            <a:ext cx="5489575" cy="310832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F8CE7-455A-DCB2-30DF-717C81BD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024E609-5E1F-6242-7D8D-8FAE6961D04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1188" y="914400"/>
            <a:ext cx="8077200" cy="71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B-Tree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F20998A-D59B-E66C-F07E-7582F2846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8400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77"/>
              <a:buChar char=" 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265113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600"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44767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59372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776288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1233488" indent="-136525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1690688" indent="-136525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2147888" indent="-136525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2605088" indent="-136525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defTabSz="914400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 B-tree of order m is an m-way tree (i.e., a tree where each node may have up to m children) in which:</a:t>
            </a:r>
          </a:p>
          <a:p>
            <a:pPr lvl="2" defTabSz="914400" eaLnBrk="1" hangingPunct="1"/>
            <a:r>
              <a:rPr lang="en-US" altLang="en-US" sz="2000">
                <a:latin typeface="Calibri" panose="020F0502020204030204" pitchFamily="34" charset="0"/>
              </a:rPr>
              <a:t>the number of keys in each non-leaf node is one less than the number of its children and these keys partition the keys in the children in the fashion of a search tree</a:t>
            </a:r>
          </a:p>
          <a:p>
            <a:pPr lvl="2" defTabSz="914400" eaLnBrk="1" hangingPunct="1"/>
            <a:r>
              <a:rPr lang="en-US" altLang="en-US" sz="2000">
                <a:latin typeface="Calibri" panose="020F0502020204030204" pitchFamily="34" charset="0"/>
              </a:rPr>
              <a:t>all leaves are on the same level</a:t>
            </a:r>
          </a:p>
          <a:p>
            <a:pPr lvl="2" defTabSz="914400" eaLnBrk="1" hangingPunct="1"/>
            <a:r>
              <a:rPr lang="en-US" altLang="en-US" sz="2000">
                <a:latin typeface="Calibri" panose="020F0502020204030204" pitchFamily="34" charset="0"/>
              </a:rPr>
              <a:t>all non-leaf nodes except the root have at least </a:t>
            </a:r>
            <a:r>
              <a:rPr lang="en-US" altLang="en-US" sz="2000">
                <a:latin typeface="Calibri" panose="020F0502020204030204" pitchFamily="34" charset="0"/>
                <a:sym typeface="Symbol" pitchFamily="2" charset="2"/>
              </a:rPr>
              <a:t></a:t>
            </a:r>
            <a:r>
              <a:rPr lang="en-US" altLang="en-US" sz="2000">
                <a:latin typeface="Calibri" panose="020F0502020204030204" pitchFamily="34" charset="0"/>
              </a:rPr>
              <a:t>m / 2</a:t>
            </a:r>
            <a:r>
              <a:rPr lang="en-US" altLang="en-US" sz="2000">
                <a:latin typeface="Calibri" panose="020F0502020204030204" pitchFamily="34" charset="0"/>
                <a:sym typeface="Symbol" pitchFamily="2" charset="2"/>
              </a:rPr>
              <a:t></a:t>
            </a:r>
            <a:r>
              <a:rPr lang="en-US" altLang="en-US" sz="2000">
                <a:latin typeface="Calibri" panose="020F0502020204030204" pitchFamily="34" charset="0"/>
              </a:rPr>
              <a:t> children</a:t>
            </a:r>
          </a:p>
          <a:p>
            <a:pPr lvl="2" defTabSz="914400" eaLnBrk="1" hangingPunct="1"/>
            <a:r>
              <a:rPr lang="en-US" altLang="en-US" sz="2000">
                <a:latin typeface="Calibri" panose="020F0502020204030204" pitchFamily="34" charset="0"/>
              </a:rPr>
              <a:t>the root is either a leaf node, or it has from two to m children</a:t>
            </a:r>
          </a:p>
          <a:p>
            <a:pPr lvl="2" defTabSz="914400" eaLnBrk="1" hangingPunct="1"/>
            <a:r>
              <a:rPr lang="en-US" altLang="en-US" sz="2000">
                <a:latin typeface="Calibri" panose="020F0502020204030204" pitchFamily="34" charset="0"/>
              </a:rPr>
              <a:t>a leaf node contains no more than m – 1 keys</a:t>
            </a:r>
          </a:p>
          <a:p>
            <a:pPr defTabSz="914400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The number m should always be odd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285A92-1D3D-9893-8DB4-C5B79AE3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143">
            <a:extLst>
              <a:ext uri="{FF2B5EF4-FFF2-40B4-BE49-F238E27FC236}">
                <a16:creationId xmlns:a16="http://schemas.microsoft.com/office/drawing/2014/main" id="{2A62BB75-A761-7C8A-BE98-B81AEE26C895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3833813"/>
            <a:ext cx="2384425" cy="366712"/>
            <a:chOff x="2400" y="2415"/>
            <a:chExt cx="1502" cy="231"/>
          </a:xfrm>
        </p:grpSpPr>
        <p:grpSp>
          <p:nvGrpSpPr>
            <p:cNvPr id="34907" name="Group 139">
              <a:extLst>
                <a:ext uri="{FF2B5EF4-FFF2-40B4-BE49-F238E27FC236}">
                  <a16:creationId xmlns:a16="http://schemas.microsoft.com/office/drawing/2014/main" id="{2F48A90C-B8E7-FF55-36EB-7790EFA691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" y="2415"/>
              <a:ext cx="302" cy="225"/>
              <a:chOff x="3305" y="2426"/>
              <a:chExt cx="302" cy="225"/>
            </a:xfrm>
          </p:grpSpPr>
          <p:sp>
            <p:nvSpPr>
              <p:cNvPr id="34920" name="Text Box 128">
                <a:extLst>
                  <a:ext uri="{FF2B5EF4-FFF2-40B4-BE49-F238E27FC236}">
                    <a16:creationId xmlns:a16="http://schemas.microsoft.com/office/drawing/2014/main" id="{C1C96728-0926-2347-F251-DD18F4E5D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3305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921" name="Line 129">
                <a:extLst>
                  <a:ext uri="{FF2B5EF4-FFF2-40B4-BE49-F238E27FC236}">
                    <a16:creationId xmlns:a16="http://schemas.microsoft.com/office/drawing/2014/main" id="{C8A49FD5-A4F0-A075-4763-D3CE49E5A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5" y="2426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08" name="Group 140">
              <a:extLst>
                <a:ext uri="{FF2B5EF4-FFF2-40B4-BE49-F238E27FC236}">
                  <a16:creationId xmlns:a16="http://schemas.microsoft.com/office/drawing/2014/main" id="{61FE0677-1A35-529E-422D-6478B20CEE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7" y="2415"/>
              <a:ext cx="308" cy="231"/>
              <a:chOff x="2997" y="2426"/>
              <a:chExt cx="308" cy="231"/>
            </a:xfrm>
          </p:grpSpPr>
          <p:sp>
            <p:nvSpPr>
              <p:cNvPr id="34918" name="Text Box 127">
                <a:extLst>
                  <a:ext uri="{FF2B5EF4-FFF2-40B4-BE49-F238E27FC236}">
                    <a16:creationId xmlns:a16="http://schemas.microsoft.com/office/drawing/2014/main" id="{7136C18F-346A-A10E-A164-C9ABD0CDF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3004" y="2426"/>
                <a:ext cx="301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919" name="Line 130">
                <a:extLst>
                  <a:ext uri="{FF2B5EF4-FFF2-40B4-BE49-F238E27FC236}">
                    <a16:creationId xmlns:a16="http://schemas.microsoft.com/office/drawing/2014/main" id="{E3EBF6D7-8864-5089-5E46-F1F134C52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7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09" name="Group 141">
              <a:extLst>
                <a:ext uri="{FF2B5EF4-FFF2-40B4-BE49-F238E27FC236}">
                  <a16:creationId xmlns:a16="http://schemas.microsoft.com/office/drawing/2014/main" id="{148D711C-E66C-4C0B-E357-4C51779BD0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2" y="2415"/>
              <a:ext cx="309" cy="231"/>
              <a:chOff x="2702" y="2426"/>
              <a:chExt cx="309" cy="231"/>
            </a:xfrm>
          </p:grpSpPr>
          <p:sp>
            <p:nvSpPr>
              <p:cNvPr id="34916" name="Text Box 126">
                <a:extLst>
                  <a:ext uri="{FF2B5EF4-FFF2-40B4-BE49-F238E27FC236}">
                    <a16:creationId xmlns:a16="http://schemas.microsoft.com/office/drawing/2014/main" id="{AA4D52F2-26AD-F44F-DF33-4D48BA150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2702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917" name="Line 131">
                <a:extLst>
                  <a:ext uri="{FF2B5EF4-FFF2-40B4-BE49-F238E27FC236}">
                    <a16:creationId xmlns:a16="http://schemas.microsoft.com/office/drawing/2014/main" id="{52886933-E46F-F90E-89F4-D3AC96A21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9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10" name="Group 142">
              <a:extLst>
                <a:ext uri="{FF2B5EF4-FFF2-40B4-BE49-F238E27FC236}">
                  <a16:creationId xmlns:a16="http://schemas.microsoft.com/office/drawing/2014/main" id="{322DA715-58AF-8B22-A4DA-EFB6130D2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15"/>
              <a:ext cx="323" cy="231"/>
              <a:chOff x="2400" y="2426"/>
              <a:chExt cx="323" cy="231"/>
            </a:xfrm>
          </p:grpSpPr>
          <p:sp>
            <p:nvSpPr>
              <p:cNvPr id="34914" name="Text Box 125">
                <a:extLst>
                  <a:ext uri="{FF2B5EF4-FFF2-40B4-BE49-F238E27FC236}">
                    <a16:creationId xmlns:a16="http://schemas.microsoft.com/office/drawing/2014/main" id="{C0D9DE80-8909-92AD-141E-F96B3CC6D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2400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915" name="Line 132">
                <a:extLst>
                  <a:ext uri="{FF2B5EF4-FFF2-40B4-BE49-F238E27FC236}">
                    <a16:creationId xmlns:a16="http://schemas.microsoft.com/office/drawing/2014/main" id="{1714D4BD-B8DF-1774-3703-9B60A181C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1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11" name="Group 138">
              <a:extLst>
                <a:ext uri="{FF2B5EF4-FFF2-40B4-BE49-F238E27FC236}">
                  <a16:creationId xmlns:a16="http://schemas.microsoft.com/office/drawing/2014/main" id="{2F03C667-F14C-EB45-0D32-5B62837DB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415"/>
              <a:ext cx="302" cy="225"/>
              <a:chOff x="3600" y="2415"/>
              <a:chExt cx="302" cy="225"/>
            </a:xfrm>
          </p:grpSpPr>
          <p:sp>
            <p:nvSpPr>
              <p:cNvPr id="34912" name="Text Box 133">
                <a:extLst>
                  <a:ext uri="{FF2B5EF4-FFF2-40B4-BE49-F238E27FC236}">
                    <a16:creationId xmlns:a16="http://schemas.microsoft.com/office/drawing/2014/main" id="{68DE013D-7654-BFDE-503F-0838393DC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3600" y="2415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913" name="Line 134">
                <a:extLst>
                  <a:ext uri="{FF2B5EF4-FFF2-40B4-BE49-F238E27FC236}">
                    <a16:creationId xmlns:a16="http://schemas.microsoft.com/office/drawing/2014/main" id="{34EC9FC0-05B1-D1EE-06CA-12DC0571B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2415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18" name="Line 137">
            <a:extLst>
              <a:ext uri="{FF2B5EF4-FFF2-40B4-BE49-F238E27FC236}">
                <a16:creationId xmlns:a16="http://schemas.microsoft.com/office/drawing/2014/main" id="{E0E17B35-C77D-AE08-43B7-04ECD4A65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1288" y="3962400"/>
            <a:ext cx="609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136">
            <a:extLst>
              <a:ext uri="{FF2B5EF4-FFF2-40B4-BE49-F238E27FC236}">
                <a16:creationId xmlns:a16="http://schemas.microsoft.com/office/drawing/2014/main" id="{FF85AE47-7EDA-8DCD-C36B-05C85B8B6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6488" y="3962400"/>
            <a:ext cx="3733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2">
            <a:extLst>
              <a:ext uri="{FF2B5EF4-FFF2-40B4-BE49-F238E27FC236}">
                <a16:creationId xmlns:a16="http://schemas.microsoft.com/office/drawing/2014/main" id="{A7B880C8-7DB3-A505-D03C-F32FB59B4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657225"/>
            <a:ext cx="8229600" cy="11398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An example B-Tree</a:t>
            </a:r>
          </a:p>
        </p:txBody>
      </p:sp>
      <p:sp>
        <p:nvSpPr>
          <p:cNvPr id="34821" name="Line 3">
            <a:extLst>
              <a:ext uri="{FF2B5EF4-FFF2-40B4-BE49-F238E27FC236}">
                <a16:creationId xmlns:a16="http://schemas.microsoft.com/office/drawing/2014/main" id="{E52AC7A6-881C-E046-5FC1-3BC1EDC39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4463" y="2316163"/>
            <a:ext cx="1797050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4">
            <a:extLst>
              <a:ext uri="{FF2B5EF4-FFF2-40B4-BE49-F238E27FC236}">
                <a16:creationId xmlns:a16="http://schemas.microsoft.com/office/drawing/2014/main" id="{ABCCBF5C-C6A3-8A58-2144-7EC2800A2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2286000"/>
            <a:ext cx="3995737" cy="1493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5">
            <a:extLst>
              <a:ext uri="{FF2B5EF4-FFF2-40B4-BE49-F238E27FC236}">
                <a16:creationId xmlns:a16="http://schemas.microsoft.com/office/drawing/2014/main" id="{EC7EA697-F71D-3F86-2E2F-10FA01719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2832100"/>
            <a:ext cx="2854325" cy="90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6">
            <a:extLst>
              <a:ext uri="{FF2B5EF4-FFF2-40B4-BE49-F238E27FC236}">
                <a16:creationId xmlns:a16="http://schemas.microsoft.com/office/drawing/2014/main" id="{F6429628-53B4-F5BB-816A-EA12F6AB8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5288" y="2971800"/>
            <a:ext cx="11430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7">
            <a:extLst>
              <a:ext uri="{FF2B5EF4-FFF2-40B4-BE49-F238E27FC236}">
                <a16:creationId xmlns:a16="http://schemas.microsoft.com/office/drawing/2014/main" id="{F39CED42-51BD-B8F8-3959-ACA957145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5688" y="2817813"/>
            <a:ext cx="120650" cy="992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8">
            <a:extLst>
              <a:ext uri="{FF2B5EF4-FFF2-40B4-BE49-F238E27FC236}">
                <a16:creationId xmlns:a16="http://schemas.microsoft.com/office/drawing/2014/main" id="{9216E3C9-4CD0-2404-945F-4E86CCEDEF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3888" y="3962400"/>
            <a:ext cx="22098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9">
            <a:extLst>
              <a:ext uri="{FF2B5EF4-FFF2-40B4-BE49-F238E27FC236}">
                <a16:creationId xmlns:a16="http://schemas.microsoft.com/office/drawing/2014/main" id="{742345FD-49E4-CAFC-D630-06CB410F1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5288" y="3962400"/>
            <a:ext cx="53340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Text Box 10">
            <a:extLst>
              <a:ext uri="{FF2B5EF4-FFF2-40B4-BE49-F238E27FC236}">
                <a16:creationId xmlns:a16="http://schemas.microsoft.com/office/drawing/2014/main" id="{FD72A69D-DC3D-1C86-55C6-AEBA76C2D469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2971800" y="211137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29" name="Text Box 11">
            <a:extLst>
              <a:ext uri="{FF2B5EF4-FFF2-40B4-BE49-F238E27FC236}">
                <a16:creationId xmlns:a16="http://schemas.microsoft.com/office/drawing/2014/main" id="{297928DA-51D9-4E50-E833-04BDECE79F55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449638" y="2111375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0" name="Text Box 12">
            <a:extLst>
              <a:ext uri="{FF2B5EF4-FFF2-40B4-BE49-F238E27FC236}">
                <a16:creationId xmlns:a16="http://schemas.microsoft.com/office/drawing/2014/main" id="{FA6EF3AD-8990-0E5E-61EB-F95B8AABA993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414463" y="261143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1" name="Text Box 13">
            <a:extLst>
              <a:ext uri="{FF2B5EF4-FFF2-40B4-BE49-F238E27FC236}">
                <a16:creationId xmlns:a16="http://schemas.microsoft.com/office/drawing/2014/main" id="{4F55EE3A-F4D2-CAF2-6B9A-5E3B080494E1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935038" y="2611438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2" name="Text Box 14">
            <a:extLst>
              <a:ext uri="{FF2B5EF4-FFF2-40B4-BE49-F238E27FC236}">
                <a16:creationId xmlns:a16="http://schemas.microsoft.com/office/drawing/2014/main" id="{543299CA-E5D2-4636-6423-5157E8C5CBA4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892300" y="2611438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3" name="Text Box 27">
            <a:extLst>
              <a:ext uri="{FF2B5EF4-FFF2-40B4-BE49-F238E27FC236}">
                <a16:creationId xmlns:a16="http://schemas.microsoft.com/office/drawing/2014/main" id="{07CD4ADA-BC86-DE77-C666-421CDB6415E0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6683375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4" name="Text Box 28">
            <a:extLst>
              <a:ext uri="{FF2B5EF4-FFF2-40B4-BE49-F238E27FC236}">
                <a16:creationId xmlns:a16="http://schemas.microsoft.com/office/drawing/2014/main" id="{DC701ECA-F680-7F77-E813-71A8D7522A0C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7162800" y="3635375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5" name="Text Box 29">
            <a:extLst>
              <a:ext uri="{FF2B5EF4-FFF2-40B4-BE49-F238E27FC236}">
                <a16:creationId xmlns:a16="http://schemas.microsoft.com/office/drawing/2014/main" id="{A7E5A144-8E24-AE02-AC2F-6E15D05745EA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7640638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6" name="Text Box 30">
            <a:extLst>
              <a:ext uri="{FF2B5EF4-FFF2-40B4-BE49-F238E27FC236}">
                <a16:creationId xmlns:a16="http://schemas.microsoft.com/office/drawing/2014/main" id="{C377B606-1A07-43F3-843C-D899793096EE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8120063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7" name="Text Box 31">
            <a:extLst>
              <a:ext uri="{FF2B5EF4-FFF2-40B4-BE49-F238E27FC236}">
                <a16:creationId xmlns:a16="http://schemas.microsoft.com/office/drawing/2014/main" id="{A0DCFC58-1EA6-2FF2-5D98-D882FDC7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13" y="34290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51</a:t>
            </a:r>
          </a:p>
        </p:txBody>
      </p:sp>
      <p:sp>
        <p:nvSpPr>
          <p:cNvPr id="34838" name="Text Box 32">
            <a:extLst>
              <a:ext uri="{FF2B5EF4-FFF2-40B4-BE49-F238E27FC236}">
                <a16:creationId xmlns:a16="http://schemas.microsoft.com/office/drawing/2014/main" id="{3E32590A-CDC3-B8CE-DEBB-8BD714FED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34290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62</a:t>
            </a:r>
          </a:p>
        </p:txBody>
      </p:sp>
      <p:sp>
        <p:nvSpPr>
          <p:cNvPr id="34839" name="Text Box 33">
            <a:extLst>
              <a:ext uri="{FF2B5EF4-FFF2-40B4-BE49-F238E27FC236}">
                <a16:creationId xmlns:a16="http://schemas.microsoft.com/office/drawing/2014/main" id="{DD913A52-7604-A9E7-7A0E-E4A93AA8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34290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42</a:t>
            </a:r>
          </a:p>
        </p:txBody>
      </p:sp>
      <p:sp>
        <p:nvSpPr>
          <p:cNvPr id="34840" name="Text Box 57">
            <a:extLst>
              <a:ext uri="{FF2B5EF4-FFF2-40B4-BE49-F238E27FC236}">
                <a16:creationId xmlns:a16="http://schemas.microsoft.com/office/drawing/2014/main" id="{B9ED9E41-B89E-7D17-A1FA-4713F7AE8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240347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6</a:t>
            </a:r>
          </a:p>
        </p:txBody>
      </p:sp>
      <p:sp>
        <p:nvSpPr>
          <p:cNvPr id="34841" name="Text Box 58">
            <a:extLst>
              <a:ext uri="{FF2B5EF4-FFF2-40B4-BE49-F238E27FC236}">
                <a16:creationId xmlns:a16="http://schemas.microsoft.com/office/drawing/2014/main" id="{F1F0CB05-DA0B-0B1A-5CAA-B1983ECB8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5" y="2403475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12</a:t>
            </a:r>
          </a:p>
        </p:txBody>
      </p:sp>
      <p:sp>
        <p:nvSpPr>
          <p:cNvPr id="34842" name="Text Box 73">
            <a:extLst>
              <a:ext uri="{FF2B5EF4-FFF2-40B4-BE49-F238E27FC236}">
                <a16:creationId xmlns:a16="http://schemas.microsoft.com/office/drawing/2014/main" id="{5781464A-B00C-E724-9928-4904CC779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19050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26</a:t>
            </a:r>
          </a:p>
        </p:txBody>
      </p:sp>
      <p:grpSp>
        <p:nvGrpSpPr>
          <p:cNvPr id="34843" name="Group 79">
            <a:extLst>
              <a:ext uri="{FF2B5EF4-FFF2-40B4-BE49-F238E27FC236}">
                <a16:creationId xmlns:a16="http://schemas.microsoft.com/office/drawing/2014/main" id="{234ADC65-939F-4A54-183C-2845AF49A61E}"/>
              </a:ext>
            </a:extLst>
          </p:cNvPr>
          <p:cNvGrpSpPr>
            <a:grpSpLocks/>
          </p:cNvGrpSpPr>
          <p:nvPr/>
        </p:nvGrpSpPr>
        <p:grpSpPr bwMode="auto">
          <a:xfrm>
            <a:off x="6835775" y="5424488"/>
            <a:ext cx="1916113" cy="366712"/>
            <a:chOff x="4011" y="2730"/>
            <a:chExt cx="1207" cy="231"/>
          </a:xfrm>
        </p:grpSpPr>
        <p:sp>
          <p:nvSpPr>
            <p:cNvPr id="34899" name="Text Box 45">
              <a:extLst>
                <a:ext uri="{FF2B5EF4-FFF2-40B4-BE49-F238E27FC236}">
                  <a16:creationId xmlns:a16="http://schemas.microsoft.com/office/drawing/2014/main" id="{54A9A848-77AF-FAA0-3B1A-5E1C719AA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00" name="Text Box 46">
              <a:extLst>
                <a:ext uri="{FF2B5EF4-FFF2-40B4-BE49-F238E27FC236}">
                  <a16:creationId xmlns:a16="http://schemas.microsoft.com/office/drawing/2014/main" id="{A004381C-0058-97CC-6C1D-E6A48B7E1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01" name="Text Box 47">
              <a:extLst>
                <a:ext uri="{FF2B5EF4-FFF2-40B4-BE49-F238E27FC236}">
                  <a16:creationId xmlns:a16="http://schemas.microsoft.com/office/drawing/2014/main" id="{25FF6F8F-5C74-E688-5C40-2EE3FC7D3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02" name="Text Box 48">
              <a:extLst>
                <a:ext uri="{FF2B5EF4-FFF2-40B4-BE49-F238E27FC236}">
                  <a16:creationId xmlns:a16="http://schemas.microsoft.com/office/drawing/2014/main" id="{F7C34E63-6971-D6D3-84E0-085BF77A1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03" name="Line 55">
              <a:extLst>
                <a:ext uri="{FF2B5EF4-FFF2-40B4-BE49-F238E27FC236}">
                  <a16:creationId xmlns:a16="http://schemas.microsoft.com/office/drawing/2014/main" id="{E13652AD-B5BD-B60F-B5E3-0A7EFB31A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Line 76">
              <a:extLst>
                <a:ext uri="{FF2B5EF4-FFF2-40B4-BE49-F238E27FC236}">
                  <a16:creationId xmlns:a16="http://schemas.microsoft.com/office/drawing/2014/main" id="{B8851A4B-5B1A-9A75-ACA4-6F127479D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77">
              <a:extLst>
                <a:ext uri="{FF2B5EF4-FFF2-40B4-BE49-F238E27FC236}">
                  <a16:creationId xmlns:a16="http://schemas.microsoft.com/office/drawing/2014/main" id="{8F07F02B-373A-9ECB-A970-A82D37DE6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78">
              <a:extLst>
                <a:ext uri="{FF2B5EF4-FFF2-40B4-BE49-F238E27FC236}">
                  <a16:creationId xmlns:a16="http://schemas.microsoft.com/office/drawing/2014/main" id="{20DE6785-B886-83E4-2B41-3840CB351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4" name="Group 80">
            <a:extLst>
              <a:ext uri="{FF2B5EF4-FFF2-40B4-BE49-F238E27FC236}">
                <a16:creationId xmlns:a16="http://schemas.microsoft.com/office/drawing/2014/main" id="{285808A8-5AB4-8BCD-DCC1-D53BE41A33FB}"/>
              </a:ext>
            </a:extLst>
          </p:cNvPr>
          <p:cNvGrpSpPr>
            <a:grpSpLocks/>
          </p:cNvGrpSpPr>
          <p:nvPr/>
        </p:nvGrpSpPr>
        <p:grpSpPr bwMode="auto">
          <a:xfrm>
            <a:off x="4778375" y="5424488"/>
            <a:ext cx="1916113" cy="366712"/>
            <a:chOff x="4011" y="2730"/>
            <a:chExt cx="1207" cy="231"/>
          </a:xfrm>
        </p:grpSpPr>
        <p:sp>
          <p:nvSpPr>
            <p:cNvPr id="34891" name="Text Box 81">
              <a:extLst>
                <a:ext uri="{FF2B5EF4-FFF2-40B4-BE49-F238E27FC236}">
                  <a16:creationId xmlns:a16="http://schemas.microsoft.com/office/drawing/2014/main" id="{90D2BC2F-CED7-9034-2B49-89CEA6FA3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92" name="Text Box 82">
              <a:extLst>
                <a:ext uri="{FF2B5EF4-FFF2-40B4-BE49-F238E27FC236}">
                  <a16:creationId xmlns:a16="http://schemas.microsoft.com/office/drawing/2014/main" id="{39A122E6-6D17-4D0F-41DD-B6683E8B6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93" name="Text Box 83">
              <a:extLst>
                <a:ext uri="{FF2B5EF4-FFF2-40B4-BE49-F238E27FC236}">
                  <a16:creationId xmlns:a16="http://schemas.microsoft.com/office/drawing/2014/main" id="{5FB9727B-B727-46E0-4AE1-033EB86DD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94" name="Text Box 84">
              <a:extLst>
                <a:ext uri="{FF2B5EF4-FFF2-40B4-BE49-F238E27FC236}">
                  <a16:creationId xmlns:a16="http://schemas.microsoft.com/office/drawing/2014/main" id="{F764D671-72FB-4F92-0F62-893AC61D1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95" name="Line 85">
              <a:extLst>
                <a:ext uri="{FF2B5EF4-FFF2-40B4-BE49-F238E27FC236}">
                  <a16:creationId xmlns:a16="http://schemas.microsoft.com/office/drawing/2014/main" id="{5B13ACC9-6BDC-B2EF-C64E-EFCC4EAE0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Line 86">
              <a:extLst>
                <a:ext uri="{FF2B5EF4-FFF2-40B4-BE49-F238E27FC236}">
                  <a16:creationId xmlns:a16="http://schemas.microsoft.com/office/drawing/2014/main" id="{F2A5C6E6-1D70-030C-777E-BAB209869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Line 87">
              <a:extLst>
                <a:ext uri="{FF2B5EF4-FFF2-40B4-BE49-F238E27FC236}">
                  <a16:creationId xmlns:a16="http://schemas.microsoft.com/office/drawing/2014/main" id="{6D7DA511-FDD7-CC82-DA70-9EB9379D91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Line 88">
              <a:extLst>
                <a:ext uri="{FF2B5EF4-FFF2-40B4-BE49-F238E27FC236}">
                  <a16:creationId xmlns:a16="http://schemas.microsoft.com/office/drawing/2014/main" id="{D663CBB9-4560-EA9E-C1B0-98186ACD5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5" name="Group 89">
            <a:extLst>
              <a:ext uri="{FF2B5EF4-FFF2-40B4-BE49-F238E27FC236}">
                <a16:creationId xmlns:a16="http://schemas.microsoft.com/office/drawing/2014/main" id="{FACA4915-4FA3-8ADC-E3CB-438EE52FE3B5}"/>
              </a:ext>
            </a:extLst>
          </p:cNvPr>
          <p:cNvGrpSpPr>
            <a:grpSpLocks/>
          </p:cNvGrpSpPr>
          <p:nvPr/>
        </p:nvGrpSpPr>
        <p:grpSpPr bwMode="auto">
          <a:xfrm>
            <a:off x="2644775" y="5424488"/>
            <a:ext cx="1916113" cy="366712"/>
            <a:chOff x="4011" y="2730"/>
            <a:chExt cx="1207" cy="231"/>
          </a:xfrm>
        </p:grpSpPr>
        <p:sp>
          <p:nvSpPr>
            <p:cNvPr id="34883" name="Text Box 90">
              <a:extLst>
                <a:ext uri="{FF2B5EF4-FFF2-40B4-BE49-F238E27FC236}">
                  <a16:creationId xmlns:a16="http://schemas.microsoft.com/office/drawing/2014/main" id="{D6CC7AAC-6B36-EB00-A2D6-ED0AB8D0A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84" name="Text Box 91">
              <a:extLst>
                <a:ext uri="{FF2B5EF4-FFF2-40B4-BE49-F238E27FC236}">
                  <a16:creationId xmlns:a16="http://schemas.microsoft.com/office/drawing/2014/main" id="{9FFAF25D-D1C9-2A9D-2F93-CDA064B4C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85" name="Text Box 92">
              <a:extLst>
                <a:ext uri="{FF2B5EF4-FFF2-40B4-BE49-F238E27FC236}">
                  <a16:creationId xmlns:a16="http://schemas.microsoft.com/office/drawing/2014/main" id="{05499849-2126-0042-68EF-0222DBCF0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86" name="Text Box 93">
              <a:extLst>
                <a:ext uri="{FF2B5EF4-FFF2-40B4-BE49-F238E27FC236}">
                  <a16:creationId xmlns:a16="http://schemas.microsoft.com/office/drawing/2014/main" id="{8659EBCC-E3E4-24DF-76CF-AD559E9C6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87" name="Line 94">
              <a:extLst>
                <a:ext uri="{FF2B5EF4-FFF2-40B4-BE49-F238E27FC236}">
                  <a16:creationId xmlns:a16="http://schemas.microsoft.com/office/drawing/2014/main" id="{CC89ED62-6D52-D574-93B8-3930B75DA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Line 95">
              <a:extLst>
                <a:ext uri="{FF2B5EF4-FFF2-40B4-BE49-F238E27FC236}">
                  <a16:creationId xmlns:a16="http://schemas.microsoft.com/office/drawing/2014/main" id="{978CA452-075C-A3A1-B652-828A9C76E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9" name="Line 96">
              <a:extLst>
                <a:ext uri="{FF2B5EF4-FFF2-40B4-BE49-F238E27FC236}">
                  <a16:creationId xmlns:a16="http://schemas.microsoft.com/office/drawing/2014/main" id="{57E15D6D-FD1C-EE68-C795-BC048D8C4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Line 97">
              <a:extLst>
                <a:ext uri="{FF2B5EF4-FFF2-40B4-BE49-F238E27FC236}">
                  <a16:creationId xmlns:a16="http://schemas.microsoft.com/office/drawing/2014/main" id="{AC43BDBB-1A93-DFC3-E4A6-89EF087EF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6" name="Group 116">
            <a:extLst>
              <a:ext uri="{FF2B5EF4-FFF2-40B4-BE49-F238E27FC236}">
                <a16:creationId xmlns:a16="http://schemas.microsoft.com/office/drawing/2014/main" id="{22D3E6E5-3B6B-7407-A8DD-62969D296A6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424488"/>
            <a:ext cx="1436688" cy="366712"/>
            <a:chOff x="336" y="3369"/>
            <a:chExt cx="905" cy="231"/>
          </a:xfrm>
        </p:grpSpPr>
        <p:sp>
          <p:nvSpPr>
            <p:cNvPr id="34877" name="Text Box 108">
              <a:extLst>
                <a:ext uri="{FF2B5EF4-FFF2-40B4-BE49-F238E27FC236}">
                  <a16:creationId xmlns:a16="http://schemas.microsoft.com/office/drawing/2014/main" id="{EBC075D4-4C57-6486-2692-5A116346F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78" name="Text Box 109">
              <a:extLst>
                <a:ext uri="{FF2B5EF4-FFF2-40B4-BE49-F238E27FC236}">
                  <a16:creationId xmlns:a16="http://schemas.microsoft.com/office/drawing/2014/main" id="{4ACAB6C5-FBB6-2CB6-E231-00199AB7D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79" name="Text Box 110">
              <a:extLst>
                <a:ext uri="{FF2B5EF4-FFF2-40B4-BE49-F238E27FC236}">
                  <a16:creationId xmlns:a16="http://schemas.microsoft.com/office/drawing/2014/main" id="{109C7282-0E0A-D663-D70B-121B9DB07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80" name="Line 113">
              <a:extLst>
                <a:ext uri="{FF2B5EF4-FFF2-40B4-BE49-F238E27FC236}">
                  <a16:creationId xmlns:a16="http://schemas.microsoft.com/office/drawing/2014/main" id="{31265CA4-0D9E-E7B4-792C-B9E7A943D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1" name="Line 114">
              <a:extLst>
                <a:ext uri="{FF2B5EF4-FFF2-40B4-BE49-F238E27FC236}">
                  <a16:creationId xmlns:a16="http://schemas.microsoft.com/office/drawing/2014/main" id="{283F00C6-E8BC-4DB2-D5AE-456C57B89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Line 115">
              <a:extLst>
                <a:ext uri="{FF2B5EF4-FFF2-40B4-BE49-F238E27FC236}">
                  <a16:creationId xmlns:a16="http://schemas.microsoft.com/office/drawing/2014/main" id="{C966DB43-9954-07C5-69AA-06652F732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7" name="Group 117">
            <a:extLst>
              <a:ext uri="{FF2B5EF4-FFF2-40B4-BE49-F238E27FC236}">
                <a16:creationId xmlns:a16="http://schemas.microsoft.com/office/drawing/2014/main" id="{7934C8B4-CCEC-D5DD-6FA9-2E71CDB6817C}"/>
              </a:ext>
            </a:extLst>
          </p:cNvPr>
          <p:cNvGrpSpPr>
            <a:grpSpLocks/>
          </p:cNvGrpSpPr>
          <p:nvPr/>
        </p:nvGrpSpPr>
        <p:grpSpPr bwMode="auto">
          <a:xfrm>
            <a:off x="2046288" y="3851275"/>
            <a:ext cx="1436687" cy="366713"/>
            <a:chOff x="336" y="3369"/>
            <a:chExt cx="905" cy="231"/>
          </a:xfrm>
        </p:grpSpPr>
        <p:sp>
          <p:nvSpPr>
            <p:cNvPr id="34871" name="Text Box 118">
              <a:extLst>
                <a:ext uri="{FF2B5EF4-FFF2-40B4-BE49-F238E27FC236}">
                  <a16:creationId xmlns:a16="http://schemas.microsoft.com/office/drawing/2014/main" id="{F94BFEFD-3A92-63C2-316A-044F20C7D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72" name="Text Box 119">
              <a:extLst>
                <a:ext uri="{FF2B5EF4-FFF2-40B4-BE49-F238E27FC236}">
                  <a16:creationId xmlns:a16="http://schemas.microsoft.com/office/drawing/2014/main" id="{99E5B24C-4D8B-E014-5B5E-1127787A4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73" name="Text Box 120">
              <a:extLst>
                <a:ext uri="{FF2B5EF4-FFF2-40B4-BE49-F238E27FC236}">
                  <a16:creationId xmlns:a16="http://schemas.microsoft.com/office/drawing/2014/main" id="{C9B1C1C5-8847-27E3-F2A2-B6B8ACB8F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74" name="Line 121">
              <a:extLst>
                <a:ext uri="{FF2B5EF4-FFF2-40B4-BE49-F238E27FC236}">
                  <a16:creationId xmlns:a16="http://schemas.microsoft.com/office/drawing/2014/main" id="{902E8355-C2BB-3CF9-F8BD-2A5E387D0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5" name="Line 122">
              <a:extLst>
                <a:ext uri="{FF2B5EF4-FFF2-40B4-BE49-F238E27FC236}">
                  <a16:creationId xmlns:a16="http://schemas.microsoft.com/office/drawing/2014/main" id="{76ECF1B1-3B9F-93F0-B567-82AC94F5A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Line 123">
              <a:extLst>
                <a:ext uri="{FF2B5EF4-FFF2-40B4-BE49-F238E27FC236}">
                  <a16:creationId xmlns:a16="http://schemas.microsoft.com/office/drawing/2014/main" id="{117DEB3F-8230-F84A-1988-62740BA9F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48" name="Text Box 49">
            <a:extLst>
              <a:ext uri="{FF2B5EF4-FFF2-40B4-BE49-F238E27FC236}">
                <a16:creationId xmlns:a16="http://schemas.microsoft.com/office/drawing/2014/main" id="{0E00142E-47D6-60D6-3017-C106E2F80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5207000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55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49" name="Text Box 50">
            <a:extLst>
              <a:ext uri="{FF2B5EF4-FFF2-40B4-BE49-F238E27FC236}">
                <a16:creationId xmlns:a16="http://schemas.microsoft.com/office/drawing/2014/main" id="{B6612799-220D-0021-623E-053DC0F93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825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60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50" name="Text Box 51">
            <a:extLst>
              <a:ext uri="{FF2B5EF4-FFF2-40B4-BE49-F238E27FC236}">
                <a16:creationId xmlns:a16="http://schemas.microsoft.com/office/drawing/2014/main" id="{9DA54A22-861E-65AD-F621-A37476B94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5216525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70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51" name="Text Box 52">
            <a:extLst>
              <a:ext uri="{FF2B5EF4-FFF2-40B4-BE49-F238E27FC236}">
                <a16:creationId xmlns:a16="http://schemas.microsoft.com/office/drawing/2014/main" id="{E23D5A34-A35B-7929-2582-DAE778212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488" y="521652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64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52" name="Text Box 53">
            <a:extLst>
              <a:ext uri="{FF2B5EF4-FFF2-40B4-BE49-F238E27FC236}">
                <a16:creationId xmlns:a16="http://schemas.microsoft.com/office/drawing/2014/main" id="{4867173A-8FEB-6A37-CB8B-05C272AF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38" y="521652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90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53" name="Text Box 56">
            <a:extLst>
              <a:ext uri="{FF2B5EF4-FFF2-40B4-BE49-F238E27FC236}">
                <a16:creationId xmlns:a16="http://schemas.microsoft.com/office/drawing/2014/main" id="{B5703A78-A07A-8706-E305-8BCA587B1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45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54" name="Text Box 59">
            <a:extLst>
              <a:ext uri="{FF2B5EF4-FFF2-40B4-BE49-F238E27FC236}">
                <a16:creationId xmlns:a16="http://schemas.microsoft.com/office/drawing/2014/main" id="{7E7C0A3F-CEA6-780F-4B43-11C4F2639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34855" name="Text Box 60">
            <a:extLst>
              <a:ext uri="{FF2B5EF4-FFF2-40B4-BE49-F238E27FC236}">
                <a16:creationId xmlns:a16="http://schemas.microsoft.com/office/drawing/2014/main" id="{40A87FD1-709C-7FA8-1A17-45BC9485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34856" name="Text Box 61">
            <a:extLst>
              <a:ext uri="{FF2B5EF4-FFF2-40B4-BE49-F238E27FC236}">
                <a16:creationId xmlns:a16="http://schemas.microsoft.com/office/drawing/2014/main" id="{64B93935-BE52-C688-4003-72985D2D9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36369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34857" name="Text Box 62">
            <a:extLst>
              <a:ext uri="{FF2B5EF4-FFF2-40B4-BE49-F238E27FC236}">
                <a16:creationId xmlns:a16="http://schemas.microsoft.com/office/drawing/2014/main" id="{27A693FE-23B4-10CC-A165-6D6E7BE4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36369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7</a:t>
            </a:r>
          </a:p>
        </p:txBody>
      </p:sp>
      <p:sp>
        <p:nvSpPr>
          <p:cNvPr id="34858" name="Text Box 63">
            <a:extLst>
              <a:ext uri="{FF2B5EF4-FFF2-40B4-BE49-F238E27FC236}">
                <a16:creationId xmlns:a16="http://schemas.microsoft.com/office/drawing/2014/main" id="{BC53CCC0-5644-BADD-F7E3-016BC261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8</a:t>
            </a:r>
          </a:p>
        </p:txBody>
      </p:sp>
      <p:sp>
        <p:nvSpPr>
          <p:cNvPr id="34859" name="Text Box 64">
            <a:extLst>
              <a:ext uri="{FF2B5EF4-FFF2-40B4-BE49-F238E27FC236}">
                <a16:creationId xmlns:a16="http://schemas.microsoft.com/office/drawing/2014/main" id="{CF740B5E-4D86-D12E-028B-A82B8EFC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3636963"/>
            <a:ext cx="481012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34860" name="Text Box 65">
            <a:extLst>
              <a:ext uri="{FF2B5EF4-FFF2-40B4-BE49-F238E27FC236}">
                <a16:creationId xmlns:a16="http://schemas.microsoft.com/office/drawing/2014/main" id="{AC0C23CA-E6B7-E9CB-C82B-539DAAC99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15</a:t>
            </a:r>
          </a:p>
        </p:txBody>
      </p:sp>
      <p:sp>
        <p:nvSpPr>
          <p:cNvPr id="34861" name="Text Box 66">
            <a:extLst>
              <a:ext uri="{FF2B5EF4-FFF2-40B4-BE49-F238E27FC236}">
                <a16:creationId xmlns:a16="http://schemas.microsoft.com/office/drawing/2014/main" id="{A4520AD5-A974-846B-E088-4CFB4703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36369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18</a:t>
            </a:r>
          </a:p>
        </p:txBody>
      </p:sp>
      <p:sp>
        <p:nvSpPr>
          <p:cNvPr id="34862" name="Text Box 67">
            <a:extLst>
              <a:ext uri="{FF2B5EF4-FFF2-40B4-BE49-F238E27FC236}">
                <a16:creationId xmlns:a16="http://schemas.microsoft.com/office/drawing/2014/main" id="{DEA346B7-BF07-D078-54BC-6AAAA677F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25</a:t>
            </a:r>
          </a:p>
        </p:txBody>
      </p:sp>
      <p:sp>
        <p:nvSpPr>
          <p:cNvPr id="34863" name="Text Box 68">
            <a:extLst>
              <a:ext uri="{FF2B5EF4-FFF2-40B4-BE49-F238E27FC236}">
                <a16:creationId xmlns:a16="http://schemas.microsoft.com/office/drawing/2014/main" id="{485B198D-3546-D087-4900-AC71A283C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27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64" name="Text Box 69">
            <a:extLst>
              <a:ext uri="{FF2B5EF4-FFF2-40B4-BE49-F238E27FC236}">
                <a16:creationId xmlns:a16="http://schemas.microsoft.com/office/drawing/2014/main" id="{4DC93D55-07F3-C9B1-9BB6-16CF349B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29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65" name="Text Box 70">
            <a:extLst>
              <a:ext uri="{FF2B5EF4-FFF2-40B4-BE49-F238E27FC236}">
                <a16:creationId xmlns:a16="http://schemas.microsoft.com/office/drawing/2014/main" id="{0C874EE8-F1C0-489B-6BA5-96D3F0087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5207000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46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66" name="Text Box 71">
            <a:extLst>
              <a:ext uri="{FF2B5EF4-FFF2-40B4-BE49-F238E27FC236}">
                <a16:creationId xmlns:a16="http://schemas.microsoft.com/office/drawing/2014/main" id="{7644F364-8045-2365-8148-31AB6260A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48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67" name="Text Box 72">
            <a:extLst>
              <a:ext uri="{FF2B5EF4-FFF2-40B4-BE49-F238E27FC236}">
                <a16:creationId xmlns:a16="http://schemas.microsoft.com/office/drawing/2014/main" id="{FF15DB70-E703-0DEB-B344-69B5F4AA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53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68" name="Text Box 144">
            <a:extLst>
              <a:ext uri="{FF2B5EF4-FFF2-40B4-BE49-F238E27FC236}">
                <a16:creationId xmlns:a16="http://schemas.microsoft.com/office/drawing/2014/main" id="{FA1FCF40-3A74-03AD-61FC-91A3270B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1905000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51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 B-tree of order 5 containing 26 items</a:t>
            </a:r>
            <a:endParaRPr lang="en-US" altLang="en-US" sz="2400">
              <a:solidFill>
                <a:srgbClr val="000514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13" name="Text Box 145">
            <a:extLst>
              <a:ext uri="{FF2B5EF4-FFF2-40B4-BE49-F238E27FC236}">
                <a16:creationId xmlns:a16="http://schemas.microsoft.com/office/drawing/2014/main" id="{7C964ECC-DAB8-0891-328B-580B8342C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5851525"/>
            <a:ext cx="4306887" cy="338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i="1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Note that all the leaves are at the same level</a:t>
            </a:r>
            <a:endParaRPr lang="en-GB" sz="2800" i="1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997E3C-4634-B5B4-98DD-6D280B8F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DFFB715-8451-22D6-6F87-AC6F6A5E9E0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960438"/>
            <a:ext cx="80772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Graph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1A8FD2E8-2500-E12B-1986-86028365A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8382000" cy="4495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 graph data structure consists of a finite (and possibly mutable) set of nodes or vertices, together with a set of ordered pairs of these nodes (or, in some cases, a set of unordered pairs)</a:t>
            </a:r>
          </a:p>
        </p:txBody>
      </p:sp>
      <p:pic>
        <p:nvPicPr>
          <p:cNvPr id="36867" name="Picture 4" descr="fig22-9.jpg">
            <a:extLst>
              <a:ext uri="{FF2B5EF4-FFF2-40B4-BE49-F238E27FC236}">
                <a16:creationId xmlns:a16="http://schemas.microsoft.com/office/drawing/2014/main" id="{0A3E70AA-471D-F060-B51F-C575217C0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3046413"/>
            <a:ext cx="2898775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E47C60-7748-8546-8CE3-9DBAE2E9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A449-72AB-251E-EF7F-0A0F7617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38914" name="Picture 4" descr="Screen Shot 2015-06-27 at 1.11.02 AM.png">
            <a:extLst>
              <a:ext uri="{FF2B5EF4-FFF2-40B4-BE49-F238E27FC236}">
                <a16:creationId xmlns:a16="http://schemas.microsoft.com/office/drawing/2014/main" id="{D61435E0-25B3-8A35-1345-A15497CE1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2135188"/>
            <a:ext cx="4648200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C81F8-5F87-E73C-2B22-076F559C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8B8D455-233C-B45A-A60E-6B034CF658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974725"/>
            <a:ext cx="8077200" cy="71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Collection Framework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5B92FB54-0040-9168-29AF-C369480AE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182813"/>
            <a:ext cx="8229600" cy="3733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Collection framework is a implementations for the data structure and algorithms.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API for built-in data structures.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It contains Interfaces, Implementations(classes) and Algorithms(methods).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E03DC8-FB4A-EFFA-59A4-0EDBA9EC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00CAAC64-62B6-72CF-3B49-E808D2A85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87388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The Java Collection Framework</a:t>
            </a:r>
          </a:p>
        </p:txBody>
      </p:sp>
      <p:pic>
        <p:nvPicPr>
          <p:cNvPr id="41986" name="Content Placeholder 2" descr="Screen Shot 2015-08-09 at 1.02.02 PM.png">
            <a:extLst>
              <a:ext uri="{FF2B5EF4-FFF2-40B4-BE49-F238E27FC236}">
                <a16:creationId xmlns:a16="http://schemas.microsoft.com/office/drawing/2014/main" id="{77805998-0F0E-AD99-CBB1-75D0FD446A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8555" y="1705820"/>
            <a:ext cx="6939595" cy="503946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824B9F-61E9-48FD-DCB4-88D77AFF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13B4B39-E473-A453-7AFF-5CCDFE0B76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914400"/>
            <a:ext cx="8763000" cy="7921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Characteristics of Data Structures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44F23B-3F04-34F6-C066-BB5DFF4A1A32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209800"/>
          <a:ext cx="8534400" cy="393223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Structure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Advantage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Disadvantage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 insertion, very fast access if index known.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 search, slow deletion, fixed size,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 memory.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last-in, first-out access.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 access to other items.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 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first-in, first-out access.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 access to other items.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Linked list 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 insertion, quick deletion.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 search.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 search, insertion, deletion (if tree remains balanced).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Deletion algorithm is complex.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Searching,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simulatation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real world 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Insert,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deletion, travelling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1BF7A-6206-F1EE-73D8-32FA7D28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043C4CB0-5FCB-DAC4-E0DE-39E6F3756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1150"/>
            <a:ext cx="7467600" cy="20510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Summary of all interfaces in the java Collection</a:t>
            </a:r>
          </a:p>
        </p:txBody>
      </p:sp>
      <p:pic>
        <p:nvPicPr>
          <p:cNvPr id="44034" name="Content Placeholder 2" descr="Screen Shot 2015-08-22 at 11.09.23 AM.png">
            <a:extLst>
              <a:ext uri="{FF2B5EF4-FFF2-40B4-BE49-F238E27FC236}">
                <a16:creationId xmlns:a16="http://schemas.microsoft.com/office/drawing/2014/main" id="{81686133-D358-5A94-4E4E-CC0B8E9ED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743200"/>
            <a:ext cx="8512175" cy="25908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246ADF-9329-0A71-E23F-AC5B246C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>
            <a:extLst>
              <a:ext uri="{FF2B5EF4-FFF2-40B4-BE49-F238E27FC236}">
                <a16:creationId xmlns:a16="http://schemas.microsoft.com/office/drawing/2014/main" id="{55AF9846-E203-841B-5819-DABF6EC65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238" y="2209800"/>
            <a:ext cx="8323262" cy="416877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Collection</a:t>
            </a:r>
          </a:p>
          <a:p>
            <a:pPr lvl="1"/>
            <a:r>
              <a:rPr lang="en-US" altLang="zh-TW"/>
              <a:t>A group of objects.</a:t>
            </a:r>
          </a:p>
          <a:p>
            <a:pPr lvl="1"/>
            <a:r>
              <a:rPr lang="en-US" altLang="zh-TW"/>
              <a:t>May or may not be ordered </a:t>
            </a:r>
          </a:p>
          <a:p>
            <a:pPr lvl="1"/>
            <a:r>
              <a:rPr lang="en-US" altLang="zh-TW"/>
              <a:t>May or may not contain duplicates.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Set </a:t>
            </a:r>
          </a:p>
          <a:p>
            <a:pPr lvl="1"/>
            <a:r>
              <a:rPr lang="en-US" altLang="zh-TW"/>
              <a:t>The familiar set abstraction. </a:t>
            </a:r>
          </a:p>
          <a:p>
            <a:pPr lvl="1"/>
            <a:r>
              <a:rPr lang="en-US" altLang="zh-TW"/>
              <a:t>No duplicates</a:t>
            </a:r>
          </a:p>
          <a:p>
            <a:pPr lvl="1"/>
            <a:r>
              <a:rPr lang="en-US" altLang="zh-TW"/>
              <a:t>May or may not be ordered.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SortedSet </a:t>
            </a:r>
          </a:p>
          <a:p>
            <a:pPr lvl="1"/>
            <a:r>
              <a:rPr lang="en-US" altLang="zh-TW"/>
              <a:t>elements automatically sorted, either in their natural ordering (see the Comparable interface), or by a Comparator object provided when a SortedSet instance is  created.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777ACA-4C26-44BF-9BDD-B0AD700A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78E5A9-CA8D-2CB3-A1BF-D5AA9F22E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1150"/>
            <a:ext cx="7467600" cy="20510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Summary of all interfaces in the java Collection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13D02C2F-91E8-5B8D-572B-A019160F4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22313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C66AE770-8541-8B39-7F95-E2D575642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229600" cy="36115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List</a:t>
            </a:r>
          </a:p>
          <a:p>
            <a:pPr lvl="1"/>
            <a:r>
              <a:rPr lang="en-US" altLang="zh-TW"/>
              <a:t>Ordered collection, also known as a sequence. </a:t>
            </a:r>
          </a:p>
          <a:p>
            <a:pPr lvl="1"/>
            <a:r>
              <a:rPr lang="en-US" altLang="zh-TW"/>
              <a:t>Duplicates permitted</a:t>
            </a:r>
          </a:p>
          <a:p>
            <a:pPr lvl="1"/>
            <a:r>
              <a:rPr lang="en-US" altLang="zh-TW"/>
              <a:t>Allows  positional access.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Map</a:t>
            </a:r>
          </a:p>
          <a:p>
            <a:pPr lvl="1"/>
            <a:r>
              <a:rPr lang="en-US" altLang="zh-TW"/>
              <a:t>A mapping from keys to values. </a:t>
            </a:r>
          </a:p>
          <a:p>
            <a:pPr lvl="1"/>
            <a:r>
              <a:rPr lang="en-US" altLang="zh-TW"/>
              <a:t>Each key can map to at most one value.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SortedMap </a:t>
            </a:r>
          </a:p>
          <a:p>
            <a:pPr lvl="1"/>
            <a:r>
              <a:rPr lang="en-US" altLang="zh-TW"/>
              <a:t>A map whose mappings are automatically sorted by key, either in the keys' natural ordering or by a comparator provided when a SortedMap instance is created.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zh-TW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FA6148-43C2-2B5B-FF5F-3A5BC290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922BDA73-81CA-231C-58AA-F3753F0AB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85788"/>
            <a:ext cx="9290050" cy="13954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classes of the java collection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7AE40158-9C28-EC37-4567-28ED22E98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AbstractCollection (Collection)  </a:t>
            </a:r>
            <a:r>
              <a:rPr lang="en-US" altLang="zh-TW">
                <a:latin typeface="Calibri" panose="020F0502020204030204" pitchFamily="34" charset="0"/>
                <a:sym typeface="Wingdings" pitchFamily="2" charset="2"/>
              </a:rPr>
              <a:t></a:t>
            </a:r>
            <a:endParaRPr lang="en-US" altLang="zh-TW">
              <a:latin typeface="Calibri" panose="020F0502020204030204" pitchFamily="34" charset="0"/>
            </a:endParaRPr>
          </a:p>
          <a:p>
            <a:pPr lvl="1"/>
            <a:r>
              <a:rPr lang="en-US" altLang="zh-TW"/>
              <a:t>AbstractSet (Set) </a:t>
            </a:r>
            <a:r>
              <a:rPr lang="en-US" altLang="zh-TW">
                <a:sym typeface="Wingdings" pitchFamily="2" charset="2"/>
              </a:rPr>
              <a:t> HashSet, TreeSet(SortedSet)</a:t>
            </a:r>
          </a:p>
          <a:p>
            <a:pPr lvl="1"/>
            <a:r>
              <a:rPr lang="en-US" altLang="zh-TW"/>
              <a:t>AbstractList (List) </a:t>
            </a:r>
            <a:r>
              <a:rPr lang="en-US" altLang="zh-TW">
                <a:sym typeface="Wingdings" pitchFamily="2" charset="2"/>
              </a:rPr>
              <a:t>ArrayList, </a:t>
            </a:r>
          </a:p>
          <a:p>
            <a:pPr lvl="1"/>
            <a:r>
              <a:rPr lang="en-US" altLang="zh-TW">
                <a:sym typeface="Wingdings" pitchFamily="2" charset="2"/>
              </a:rPr>
              <a:t>AbstractSequentialList  LinkedList</a:t>
            </a:r>
            <a:r>
              <a:rPr lang="en-US" altLang="zh-TW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AbstractMap (Map) </a:t>
            </a:r>
            <a:r>
              <a:rPr lang="en-US" altLang="zh-TW">
                <a:latin typeface="Calibri" panose="020F0502020204030204" pitchFamily="34" charset="0"/>
                <a:sym typeface="Wingdings" pitchFamily="2" charset="2"/>
              </a:rPr>
              <a:t></a:t>
            </a:r>
            <a:endParaRPr lang="en-US" altLang="zh-TW">
              <a:latin typeface="Calibri" panose="020F0502020204030204" pitchFamily="34" charset="0"/>
            </a:endParaRPr>
          </a:p>
          <a:p>
            <a:pPr lvl="1"/>
            <a:r>
              <a:rPr lang="en-US" altLang="zh-TW"/>
              <a:t>HashMap</a:t>
            </a:r>
          </a:p>
          <a:p>
            <a:pPr lvl="1"/>
            <a:r>
              <a:rPr lang="en-US" altLang="zh-TW"/>
              <a:t>TreeMap (SortedMap)</a:t>
            </a:r>
          </a:p>
          <a:p>
            <a:pPr lvl="1"/>
            <a:r>
              <a:rPr lang="en-US" altLang="zh-TW"/>
              <a:t>WeakHashMap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Arrays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Collections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zh-TW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175034-9B8E-A6BF-7819-DCE3191A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BCBFC8C9-C923-33B8-9800-9CCE19E13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General-Purpose Implementation classes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EA4B3D89-A91E-704D-F75D-BF12CF9515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The primary implementations of the collection interfaces.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HashSet:  Hash table implementation of the Set interface.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TreeSet: Red-black tree implementation of the SortedSet interface.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ArrayList: Resizable-array implementation of the List interface.</a:t>
            </a:r>
          </a:p>
          <a:p>
            <a:pPr lvl="1"/>
            <a:r>
              <a:rPr lang="en-US" altLang="zh-TW"/>
              <a:t> </a:t>
            </a:r>
            <a:r>
              <a:rPr lang="en-US" altLang="zh-TW" sz="2000">
                <a:latin typeface="Calibri" panose="020F0502020204030204" pitchFamily="34" charset="0"/>
              </a:rPr>
              <a:t>(Essentially an unsynchronized  Vector.)  The best all-around implementation of the List interface.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A05BED-22AB-F460-3CC0-F8EB96ED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F4FAD255-2ECD-8040-2AD9-BB56AA56F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LinkedList : Doubly-linked list implementation of the List interface. 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May provide better performance than the ArrayList implementation if elements are frequently inserted or deleted  within the list. 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Useful for queues and double-ended queues (deques).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HashMap : Hash table implementation of the Map interface.  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(Essentially an unsynchronized  Hashtable that supports null keys and values.) The best all-around implementation of the Map    interface.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TreeMap : Red-black tree implementation of the SortedMap interface.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CDC557-80DC-2783-145B-773AE6F6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189C80-1DE6-2B4B-3467-0822699F915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457200"/>
            <a:ext cx="7289800" cy="15001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latin typeface="Calibri" panose="020F0502020204030204" pitchFamily="34" charset="0"/>
              </a:rPr>
              <a:t>General-Purpose Implementation classes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D6DFD316-F515-BEBE-C659-8BACF9857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LinkedList 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502FB3D6-D1C2-AD4A-D85D-29F0FDADE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The LinkedList class extends AbstractSequentialList and implements the List interface. It provides a linked-list data structure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add(Object) : add element at end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get(index) : Returns the element at the specified position in this list.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remove(index) : Removes the element at the specified position in this list.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size() : Returns the number of elements in this list.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FE7E0-E269-F8C4-0DE1-C6CC4926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C6F7E769-DBCA-1F4D-D7C1-A1F0BABDE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ArrayList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F6733E61-C9E6-E3CD-F364-56D43CAE4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ArrayList class extends AbstractList and implements the List interface. ArrayList supports dynamic arrays that can grow as needed.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add(Object) : add element at end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get(index) : Returns the element at the specified position in this list.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remove(index) : Removes the element at the specified position in this list.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size() : Returns the number of elements in this list.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E0920-32C3-9986-7321-26D2E7E2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4BA70026-F5C6-7AF9-EE51-5E4F7A6A6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HashSet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ACFD4ADE-BB64-94E5-0EFB-DE016C6F06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HashSet extends AbstractSet and implements the Set interface. It creates a collection that uses a hash table for storage.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A hash table stores information by using a mechanism called hashing. In hashing, the informational content of a key is used to determine a unique value, called its hash code.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add(Object) : add element at end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remove(index) : Removes the element at the specified position in this list.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size() : Returns the number of elements in this list.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17CDF0-B222-13D3-32C4-B9A50D7F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98C64E1D-0CF8-4880-A08B-869A9EC45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LinkedHashSet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2974F4F2-2675-85A2-1A87-82533CAE9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7289800" cy="402272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class extends HashSet, but adds no members of its own.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LinkedHashSet maintains a linked list of the entries in the set, in the order in which they were inserted.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The hash code is then used as the index at which the data associated with the key is stored.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The transformation of the key into its hash code is performed automatically.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BD76DA-B143-B9AA-8B40-6EA2EDC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B3D7D05-4B43-0703-D21C-52E88242C1D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8077200" cy="7921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Types of Data Structures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E0ACDF5C-CB14-94F7-862F-E4FB1288AC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114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STATIC DATA STRUCTURE</a:t>
            </a:r>
          </a:p>
          <a:p>
            <a:pPr lvl="1"/>
            <a:r>
              <a:rPr lang="en-US" altLang="en-US"/>
              <a:t>The size of the structure is fixed.</a:t>
            </a:r>
          </a:p>
          <a:p>
            <a:pPr lvl="1"/>
            <a:r>
              <a:rPr lang="en-US" altLang="en-US"/>
              <a:t>Good for storing a well-defined number of data items.</a:t>
            </a:r>
            <a:endParaRPr lang="en-US" altLang="en-US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DYNAMIC DATA STRUCTURE</a:t>
            </a:r>
          </a:p>
          <a:p>
            <a:pPr lvl="1"/>
            <a:r>
              <a:rPr lang="en-US" altLang="en-US"/>
              <a:t>The size of the structure is variable.</a:t>
            </a:r>
          </a:p>
          <a:p>
            <a:pPr lvl="1"/>
            <a:r>
              <a:rPr lang="en-US" altLang="en-US"/>
              <a:t>Is allowed to grow and shrink as demand.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5B0BB8-3550-953A-6BB2-9F1E9DF7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3D95F953-9530-9672-02CE-9DB86FA6E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LinkedHashSet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FA2D6B1-23D3-5E92-C064-2E9711A3A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class extends HashSet, but adds no members of its own.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LinkedHashSet maintains a linked list of the entries in the set, in the order in which they were inserted.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The hash code is then used as the index at which the data associated with the key is stored.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The transformation of the key into its hash code is performed automatically.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0D8D66-4AF7-98DF-8ABB-4232F7C0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1704D64E-E122-FF3A-DCD3-A362238CD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Vector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BDB20A36-804B-B4DD-BD2C-A2D9725311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Vector implements a dynamic array. It is similar to ArrayList, but Vector is synchronized.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B21309-CB45-4E2D-63EE-81556009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910B05D9-47B8-D4AA-9E80-8DCC29DB8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Stack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00973D79-C714-3B1E-6799-9E79E8573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Stack is a subclass of Vector that implements a standard last-in, first-out stack.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0C214-0FAD-D586-D44D-7FC29306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7FCADA7C-EEF2-84DC-53D4-1CC5486BE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ArrayList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Vs LinkedList</a:t>
            </a:r>
          </a:p>
        </p:txBody>
      </p:sp>
      <p:pic>
        <p:nvPicPr>
          <p:cNvPr id="64514" name="Content Placeholder 2" descr="Screen Shot 2015-08-22 at 12.58.16 PM.png">
            <a:extLst>
              <a:ext uri="{FF2B5EF4-FFF2-40B4-BE49-F238E27FC236}">
                <a16:creationId xmlns:a16="http://schemas.microsoft.com/office/drawing/2014/main" id="{67A151BE-D94F-DC35-B1D6-442D98E554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286000"/>
            <a:ext cx="7673975" cy="298608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99971C-F4CC-FA80-E141-B994D517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1EE-78E6-6C2B-5CFC-8C340C1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Hash Map vs Hash Table</a:t>
            </a:r>
          </a:p>
        </p:txBody>
      </p:sp>
      <p:pic>
        <p:nvPicPr>
          <p:cNvPr id="66562" name="Content Placeholder 3" descr="Screen Shot 2015-08-22 at 1.16.40 PM.png">
            <a:extLst>
              <a:ext uri="{FF2B5EF4-FFF2-40B4-BE49-F238E27FC236}">
                <a16:creationId xmlns:a16="http://schemas.microsoft.com/office/drawing/2014/main" id="{AB38D3EE-F378-649B-A880-4E44DC982B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350" y="2182813"/>
            <a:ext cx="7289800" cy="376078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6EC29-D9E3-60A5-E0A1-D20842AA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16A2-F478-D7D4-653C-9B73A1FD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ArrayList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vs Vector</a:t>
            </a:r>
          </a:p>
        </p:txBody>
      </p:sp>
      <p:pic>
        <p:nvPicPr>
          <p:cNvPr id="67586" name="Content Placeholder 3" descr="Screen Shot 2015-08-22 at 1.23.42 PM.png">
            <a:extLst>
              <a:ext uri="{FF2B5EF4-FFF2-40B4-BE49-F238E27FC236}">
                <a16:creationId xmlns:a16="http://schemas.microsoft.com/office/drawing/2014/main" id="{DBDDE987-A0BC-243C-691D-77652270A0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350" y="2106613"/>
            <a:ext cx="7319963" cy="325278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90736-6317-8DBB-6EBB-F26E0713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76E4-D0F0-44B4-9D6D-D3859321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Collection Framework</a:t>
            </a:r>
          </a:p>
        </p:txBody>
      </p:sp>
      <p:pic>
        <p:nvPicPr>
          <p:cNvPr id="68610" name="Content Placeholder 3" descr="Screen Shot 2015-08-22 at 1.29.07 PM.png">
            <a:extLst>
              <a:ext uri="{FF2B5EF4-FFF2-40B4-BE49-F238E27FC236}">
                <a16:creationId xmlns:a16="http://schemas.microsoft.com/office/drawing/2014/main" id="{46A4CE41-3936-85A8-0021-B96D08B176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5375" y="2209800"/>
            <a:ext cx="6635750" cy="39671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53F18-2DC1-903D-D60D-62BFE1DD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B03B-A553-27C5-7DE7-CDD26AAE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Collection Framework</a:t>
            </a:r>
          </a:p>
        </p:txBody>
      </p:sp>
      <p:pic>
        <p:nvPicPr>
          <p:cNvPr id="69634" name="Content Placeholder 3" descr="Java-Collections-Framework.png">
            <a:extLst>
              <a:ext uri="{FF2B5EF4-FFF2-40B4-BE49-F238E27FC236}">
                <a16:creationId xmlns:a16="http://schemas.microsoft.com/office/drawing/2014/main" id="{778BCFDA-799A-5A10-B03C-EE1696B309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981200"/>
            <a:ext cx="8975725" cy="40386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98CE0-09CB-36FD-FD69-D7AB365C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1DD9A70-E416-D49D-2175-245E89E392C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92150" y="914400"/>
            <a:ext cx="8077200" cy="7921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Array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428FF048-5345-1250-DC5F-2D8E14513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7850" y="2081213"/>
            <a:ext cx="8229600" cy="452596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Arrays are used to store collection of variables of same data type.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Arrays are fixed length(static data structure)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is a group of similar typed variables that are referred to by a common name.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Operations : Add, delete, insert, sort, search</a:t>
            </a:r>
          </a:p>
        </p:txBody>
      </p:sp>
      <p:pic>
        <p:nvPicPr>
          <p:cNvPr id="7171" name="Picture 3" descr="array.png">
            <a:extLst>
              <a:ext uri="{FF2B5EF4-FFF2-40B4-BE49-F238E27FC236}">
                <a16:creationId xmlns:a16="http://schemas.microsoft.com/office/drawing/2014/main" id="{242E664D-2B7E-D79B-8384-7B5B375FF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38600"/>
            <a:ext cx="64897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47E098-27AE-C65B-D665-9A969124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6FE69A-53C2-53BD-CBEF-3995BD8D57B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923925"/>
            <a:ext cx="8077200" cy="71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Stack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FA3B14BA-412C-C5CE-4E03-2B6560353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349500"/>
            <a:ext cx="8686800" cy="38862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Stack is a Last-in First-out scheme data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Insertions and deletions follow the last-in first-out scheme</a:t>
            </a:r>
          </a:p>
          <a:p>
            <a:pPr lvl="1"/>
            <a:r>
              <a:rPr lang="en-US" altLang="en-US"/>
              <a:t>push(object): inserts an element</a:t>
            </a:r>
          </a:p>
          <a:p>
            <a:pPr lvl="1"/>
            <a:r>
              <a:rPr lang="en-US" altLang="en-US"/>
              <a:t>object pop(): removes the last inserted element</a:t>
            </a:r>
          </a:p>
          <a:p>
            <a:pPr lvl="1"/>
            <a:r>
              <a:rPr lang="en-US" altLang="en-US"/>
              <a:t>object top(): returns the last inserted element without removing it</a:t>
            </a:r>
          </a:p>
          <a:p>
            <a:pPr lvl="1"/>
            <a:r>
              <a:rPr lang="en-US" altLang="en-US"/>
              <a:t>integer size(): returns the number of elements stored</a:t>
            </a:r>
          </a:p>
          <a:p>
            <a:pPr lvl="1"/>
            <a:r>
              <a:rPr lang="en-US" altLang="en-US"/>
              <a:t>boolean isEmpty(): indicates whether no elements are stored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>
              <a:latin typeface="Calibri" panose="020F0502020204030204" pitchFamily="34" charset="0"/>
            </a:endParaRPr>
          </a:p>
        </p:txBody>
      </p:sp>
      <p:grpSp>
        <p:nvGrpSpPr>
          <p:cNvPr id="8195" name="Group 167">
            <a:extLst>
              <a:ext uri="{FF2B5EF4-FFF2-40B4-BE49-F238E27FC236}">
                <a16:creationId xmlns:a16="http://schemas.microsoft.com/office/drawing/2014/main" id="{EBBD4372-1607-BF1B-5BE3-7C50CC5116A0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33400"/>
            <a:ext cx="1295400" cy="1066800"/>
            <a:chOff x="1440" y="2448"/>
            <a:chExt cx="816" cy="672"/>
          </a:xfrm>
        </p:grpSpPr>
        <p:sp>
          <p:nvSpPr>
            <p:cNvPr id="8197" name="AutoShape 159">
              <a:extLst>
                <a:ext uri="{FF2B5EF4-FFF2-40B4-BE49-F238E27FC236}">
                  <a16:creationId xmlns:a16="http://schemas.microsoft.com/office/drawing/2014/main" id="{73A8F0DE-C636-9023-6146-E1D0D8B61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98" name="AutoShape 160">
              <a:extLst>
                <a:ext uri="{FF2B5EF4-FFF2-40B4-BE49-F238E27FC236}">
                  <a16:creationId xmlns:a16="http://schemas.microsoft.com/office/drawing/2014/main" id="{60D7BA1E-6616-17AE-C0D4-1758A47B8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99" name="AutoShape 161">
              <a:extLst>
                <a:ext uri="{FF2B5EF4-FFF2-40B4-BE49-F238E27FC236}">
                  <a16:creationId xmlns:a16="http://schemas.microsoft.com/office/drawing/2014/main" id="{E29876C1-3393-A89D-A2BF-5EA115772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200" name="AutoShape 162">
              <a:extLst>
                <a:ext uri="{FF2B5EF4-FFF2-40B4-BE49-F238E27FC236}">
                  <a16:creationId xmlns:a16="http://schemas.microsoft.com/office/drawing/2014/main" id="{FD0B572A-B649-5732-33C0-3229C34D7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CE4261-7452-4B50-8954-6ADEACC8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71A8F9B-C8DC-0AAE-3210-AEC931A626A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884238"/>
            <a:ext cx="80772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10242" name="Picture 1" descr="stackPlates00.gif">
            <a:extLst>
              <a:ext uri="{FF2B5EF4-FFF2-40B4-BE49-F238E27FC236}">
                <a16:creationId xmlns:a16="http://schemas.microsoft.com/office/drawing/2014/main" id="{55C5D06F-5984-1113-9292-5C258C507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80010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A8C038-9237-4A41-1C71-B584E4F9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A93DA82-13C7-CA77-CEDF-25C75BF8F4B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73088" y="922338"/>
            <a:ext cx="8077200" cy="7143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Queue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DDDC6A54-EC73-05AB-20DC-39E3DEC14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686800" cy="3429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Queue is a First-in First-out scheme data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Insertions and deletions follow the First-in first-out scheme</a:t>
            </a:r>
          </a:p>
          <a:p>
            <a:pPr lvl="1"/>
            <a:r>
              <a:rPr lang="en-US" altLang="en-US"/>
              <a:t>boolean isEmpty(): checks queue is empty?</a:t>
            </a:r>
          </a:p>
          <a:p>
            <a:pPr lvl="1"/>
            <a:r>
              <a:rPr lang="en-US" altLang="en-US"/>
              <a:t>object getFront(): returns front element</a:t>
            </a:r>
          </a:p>
          <a:p>
            <a:pPr lvl="1"/>
            <a:r>
              <a:rPr lang="en-US" altLang="en-US"/>
              <a:t>object dequeue(): remove front element</a:t>
            </a:r>
          </a:p>
          <a:p>
            <a:pPr lvl="1"/>
            <a:r>
              <a:rPr lang="en-US" altLang="en-US"/>
              <a:t>void enqueue(object): insert an element at the end of queue</a:t>
            </a:r>
          </a:p>
        </p:txBody>
      </p:sp>
      <p:grpSp>
        <p:nvGrpSpPr>
          <p:cNvPr id="12291" name="Group 167">
            <a:extLst>
              <a:ext uri="{FF2B5EF4-FFF2-40B4-BE49-F238E27FC236}">
                <a16:creationId xmlns:a16="http://schemas.microsoft.com/office/drawing/2014/main" id="{64A7CA2B-BEC1-3CD0-0D5E-F8358FFC0D6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050088" y="65088"/>
            <a:ext cx="1066800" cy="2133600"/>
            <a:chOff x="1560" y="2256"/>
            <a:chExt cx="672" cy="1008"/>
          </a:xfrm>
        </p:grpSpPr>
        <p:sp>
          <p:nvSpPr>
            <p:cNvPr id="12293" name="AutoShape 159">
              <a:extLst>
                <a:ext uri="{FF2B5EF4-FFF2-40B4-BE49-F238E27FC236}">
                  <a16:creationId xmlns:a16="http://schemas.microsoft.com/office/drawing/2014/main" id="{C7A74314-20CD-5C9F-027D-281B86EFB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034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294" name="AutoShape 160">
              <a:extLst>
                <a:ext uri="{FF2B5EF4-FFF2-40B4-BE49-F238E27FC236}">
                  <a16:creationId xmlns:a16="http://schemas.microsoft.com/office/drawing/2014/main" id="{432E06CB-4A47-89D6-9739-3BA6596F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78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295" name="AutoShape 161">
              <a:extLst>
                <a:ext uri="{FF2B5EF4-FFF2-40B4-BE49-F238E27FC236}">
                  <a16:creationId xmlns:a16="http://schemas.microsoft.com/office/drawing/2014/main" id="{7160D4BB-C785-E565-8567-57E9405A2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48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296" name="AutoShape 162">
              <a:extLst>
                <a:ext uri="{FF2B5EF4-FFF2-40B4-BE49-F238E27FC236}">
                  <a16:creationId xmlns:a16="http://schemas.microsoft.com/office/drawing/2014/main" id="{861BE077-A894-B967-1314-911890F0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273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081FCF-E5C4-A8C1-9A52-AE5C4969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27E7-2949-7488-2B16-132A54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14338" name="Content Placeholder 3" descr="linecartoon.jpg">
            <a:extLst>
              <a:ext uri="{FF2B5EF4-FFF2-40B4-BE49-F238E27FC236}">
                <a16:creationId xmlns:a16="http://schemas.microsoft.com/office/drawing/2014/main" id="{D9161B16-269D-F810-B565-C5C85B5227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5250" y="3014663"/>
            <a:ext cx="6096000" cy="25654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C418F-0A72-1E7C-A108-7A16AE8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6477</TotalTime>
  <Words>1878</Words>
  <Application>Microsoft Macintosh PowerPoint</Application>
  <PresentationFormat>On-screen Show (4:3)</PresentationFormat>
  <Paragraphs>318</Paragraphs>
  <Slides>47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Calibri</vt:lpstr>
      <vt:lpstr>Courier New</vt:lpstr>
      <vt:lpstr>Tahoma</vt:lpstr>
      <vt:lpstr>Times</vt:lpstr>
      <vt:lpstr>Times New Roman</vt:lpstr>
      <vt:lpstr>Tw Cen MT</vt:lpstr>
      <vt:lpstr>Tw Cen MT Condensed</vt:lpstr>
      <vt:lpstr>Wingdings 3</vt:lpstr>
      <vt:lpstr>Integral</vt:lpstr>
      <vt:lpstr>Data Structures</vt:lpstr>
      <vt:lpstr>what is data structure?</vt:lpstr>
      <vt:lpstr>Characteristics of Data Structures</vt:lpstr>
      <vt:lpstr>Types of Data Structures</vt:lpstr>
      <vt:lpstr>Array</vt:lpstr>
      <vt:lpstr>Stack</vt:lpstr>
      <vt:lpstr>Example</vt:lpstr>
      <vt:lpstr>Queue</vt:lpstr>
      <vt:lpstr>Example</vt:lpstr>
      <vt:lpstr>Cont..</vt:lpstr>
      <vt:lpstr>Linked list</vt:lpstr>
      <vt:lpstr>Example</vt:lpstr>
      <vt:lpstr>Example</vt:lpstr>
      <vt:lpstr>Insert a Node in LinkedList</vt:lpstr>
      <vt:lpstr>Insert a Node in Linked List at beginning</vt:lpstr>
      <vt:lpstr>Insert a Node in Linked List at end</vt:lpstr>
      <vt:lpstr>Insert a Node in Linked List in the middle</vt:lpstr>
      <vt:lpstr>Deleting a Node in LinkedList</vt:lpstr>
      <vt:lpstr>Deleting first node in Linked List</vt:lpstr>
      <vt:lpstr>Deleting a Node in Linked List in middle</vt:lpstr>
      <vt:lpstr>Tree</vt:lpstr>
      <vt:lpstr>Tree</vt:lpstr>
      <vt:lpstr>Example</vt:lpstr>
      <vt:lpstr>B-Tree</vt:lpstr>
      <vt:lpstr>An example B-Tree</vt:lpstr>
      <vt:lpstr>Graph</vt:lpstr>
      <vt:lpstr>Example</vt:lpstr>
      <vt:lpstr>Collection Framework</vt:lpstr>
      <vt:lpstr>The Java Collection Framework</vt:lpstr>
      <vt:lpstr>Summary of all interfaces in the java Collection</vt:lpstr>
      <vt:lpstr>Summary of all interfaces in the java Collection</vt:lpstr>
      <vt:lpstr>Cont..</vt:lpstr>
      <vt:lpstr>classes of the java collection</vt:lpstr>
      <vt:lpstr>General-Purpose Implementation classes</vt:lpstr>
      <vt:lpstr>PowerPoint Presentation</vt:lpstr>
      <vt:lpstr>LinkedList </vt:lpstr>
      <vt:lpstr>ArrayList</vt:lpstr>
      <vt:lpstr>HashSet</vt:lpstr>
      <vt:lpstr>LinkedHashSet</vt:lpstr>
      <vt:lpstr>LinkedHashSet</vt:lpstr>
      <vt:lpstr>Vector</vt:lpstr>
      <vt:lpstr>Stack</vt:lpstr>
      <vt:lpstr>ArrayList Vs LinkedList</vt:lpstr>
      <vt:lpstr>Hash Map vs Hash Table</vt:lpstr>
      <vt:lpstr>ArrayList vs Vector</vt:lpstr>
      <vt:lpstr>Collection Framework</vt:lpstr>
      <vt:lpstr>Collection Framework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191</cp:revision>
  <dcterms:created xsi:type="dcterms:W3CDTF">2006-07-02T01:21:38Z</dcterms:created>
  <dcterms:modified xsi:type="dcterms:W3CDTF">2022-10-19T18:23:00Z</dcterms:modified>
</cp:coreProperties>
</file>