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9"/>
  </p:notesMasterIdLst>
  <p:sldIdLst>
    <p:sldId id="323" r:id="rId2"/>
    <p:sldId id="260" r:id="rId3"/>
    <p:sldId id="261" r:id="rId4"/>
    <p:sldId id="262" r:id="rId5"/>
    <p:sldId id="263" r:id="rId6"/>
    <p:sldId id="308" r:id="rId7"/>
    <p:sldId id="332" r:id="rId8"/>
    <p:sldId id="333" r:id="rId9"/>
    <p:sldId id="270" r:id="rId10"/>
    <p:sldId id="330" r:id="rId11"/>
    <p:sldId id="265" r:id="rId12"/>
    <p:sldId id="341" r:id="rId13"/>
    <p:sldId id="329" r:id="rId14"/>
    <p:sldId id="309" r:id="rId15"/>
    <p:sldId id="267" r:id="rId16"/>
    <p:sldId id="337" r:id="rId17"/>
    <p:sldId id="269" r:id="rId18"/>
    <p:sldId id="338" r:id="rId19"/>
    <p:sldId id="339" r:id="rId20"/>
    <p:sldId id="266" r:id="rId21"/>
    <p:sldId id="335" r:id="rId22"/>
    <p:sldId id="334" r:id="rId23"/>
    <p:sldId id="320" r:id="rId24"/>
    <p:sldId id="342" r:id="rId25"/>
    <p:sldId id="268" r:id="rId26"/>
    <p:sldId id="321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640"/>
  </p:normalViewPr>
  <p:slideViewPr>
    <p:cSldViewPr>
      <p:cViewPr varScale="1">
        <p:scale>
          <a:sx n="107" d="100"/>
          <a:sy n="107" d="100"/>
        </p:scale>
        <p:origin x="20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6E2339-CB1F-BF35-4D91-3E2E013ACE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DC2E-56A7-4392-F678-C79D5FA4AD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337BC91-F3F9-0C4F-8343-8B0374C16C3A}" type="datetimeFigureOut">
              <a:rPr lang="en-US" altLang="en-US"/>
              <a:pPr>
                <a:defRPr/>
              </a:pPr>
              <a:t>1/24/23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6853AD-6CBA-8A8C-9C61-7EC41F33E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5A357-AAE3-6961-8DAD-EB97A797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416E-7972-884D-D35D-AD56E814D6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697A-F571-01EA-2FE2-32B7F0EBE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08836E-0AF7-2F47-B7B1-BC2808A48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E8DFA396-9626-F352-A6B9-0BB0C8F82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7091E64C-B923-21D1-439A-AA53F97FC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6A2FD19-4708-F511-B68A-4E401FBB5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000D074-50BA-034F-BB24-A3BF1A63595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68F2CF58-ADC3-1365-CA2E-BB88C618C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EC589F1D-6334-A595-5489-8D4A32CD0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82A7AC9D-2CB3-D807-6DC8-037957E4C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DD0CC41-5944-724B-B170-AF303D2515F5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78ECF35E-6527-FA11-27A1-040548FD2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13E12ECB-4F3E-743C-748F-A06E14900E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C829B77-FF15-FD67-9342-BEC34D22C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BD268BF-CBE1-064F-A7BC-E3B41A97B692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39E40922-CC14-5B86-B61D-2373145AF0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D67B79E9-E1E9-6382-5582-102D52640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Interface =&gt; abstract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419D82F6-9936-3A13-B5D0-DB37C1644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4A733D2-E6F1-CB4A-81FD-F5B9D8C8A597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2031AE96-857B-D7E8-1D5E-F4206D8AFB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74513D7F-DAD9-E0E5-EC62-A09C370930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Abstraction is the process of abstraction in Java is used to hide certain details and only show the essential features of the object.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ABD0DE6-1737-E308-DF12-0F0F9EC9D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9719FBD-F070-E948-B1E7-9120E3486E62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24F3D-CB9E-6642-A9AF-8D49D01CFA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0198F-272E-6445-B6CD-A06C46A0D5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315E3-FFE5-8F46-AC8E-C0B074F6C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CDD04-365F-814F-A5DA-FCF686D133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5C65A-9355-CD45-B644-D705A642F8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908BE-E898-9F47-850B-F17A0C04F7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AD131-DF4E-4C4A-A1FB-27F3E1E416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D4128-D6EB-6E4E-B225-0A36F05A7A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6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B6048-1706-C349-87FA-C3A65387BD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1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697-A91C-4C49-8261-43EB4FF42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FE4A-9057-F943-9332-E784DD4931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8AEDF45-815F-2944-818E-94EB71BA5B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0BC35F9-2D00-3A21-9699-51C899F312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OOP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9CB-7EF4-B87A-5321-4977A39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Function</a:t>
            </a:r>
          </a:p>
        </p:txBody>
      </p:sp>
      <p:pic>
        <p:nvPicPr>
          <p:cNvPr id="27650" name="Content Placeholder 3" descr="Screen Shot 2015-06-13 at 12.14.25 PM.png">
            <a:extLst>
              <a:ext uri="{FF2B5EF4-FFF2-40B4-BE49-F238E27FC236}">
                <a16:creationId xmlns:a16="http://schemas.microsoft.com/office/drawing/2014/main" id="{8B581DD1-37C5-8CEA-05A3-338B553EA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2" r="-4662"/>
          <a:stretch>
            <a:fillRect/>
          </a:stretch>
        </p:blipFill>
        <p:spPr>
          <a:xfrm>
            <a:off x="926972" y="2209800"/>
            <a:ext cx="7290055" cy="420387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3370D-C47C-B9B3-BA64-ACE6F2B3D76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2F38E2-5496-1B43-029A-36E9FC394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an instance of the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active, not passive; it does things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responsible for its own data</a:t>
            </a:r>
          </a:p>
          <a:p>
            <a:pPr lvl="1"/>
            <a:r>
              <a:rPr lang="en-US" altLang="en-US" dirty="0"/>
              <a:t>But it can expose that data to other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ja-JP" altLang="en-US">
                <a:latin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</a:rPr>
              <a:t>new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 operator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Memory is allocated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 and methods are available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944-857A-7E4B-A098-B1F911C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1" y="585493"/>
            <a:ext cx="8528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87042" name="Content Placeholder 3" descr="person_c.png">
            <a:extLst>
              <a:ext uri="{FF2B5EF4-FFF2-40B4-BE49-F238E27FC236}">
                <a16:creationId xmlns:a16="http://schemas.microsoft.com/office/drawing/2014/main" id="{99144D18-6ECF-5F94-44D8-5EDCEEE5F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363345" y="2224299"/>
            <a:ext cx="2362358" cy="2486692"/>
          </a:xfrm>
        </p:spPr>
      </p:pic>
      <p:pic>
        <p:nvPicPr>
          <p:cNvPr id="87043" name="Picture 4" descr="person_o.png">
            <a:extLst>
              <a:ext uri="{FF2B5EF4-FFF2-40B4-BE49-F238E27FC236}">
                <a16:creationId xmlns:a16="http://schemas.microsoft.com/office/drawing/2014/main" id="{5DBDEC00-5D1D-FBC7-E797-775B2A908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17" y="1923926"/>
            <a:ext cx="1130315" cy="12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5" descr="person_o2.png">
            <a:extLst>
              <a:ext uri="{FF2B5EF4-FFF2-40B4-BE49-F238E27FC236}">
                <a16:creationId xmlns:a16="http://schemas.microsoft.com/office/drawing/2014/main" id="{771D3EB7-896D-1C88-C9D8-67CAA0C94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75" y="3743378"/>
            <a:ext cx="938249" cy="15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26D5DFB-4CFB-ACA5-D689-1C96ECE1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3505200" cy="13716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Class</a:t>
            </a:r>
          </a:p>
          <a:p>
            <a:pPr lvl="1"/>
            <a:r>
              <a:rPr lang="en-US" altLang="en-US" dirty="0"/>
              <a:t>Name =&gt; variable</a:t>
            </a:r>
          </a:p>
          <a:p>
            <a:pPr lvl="1"/>
            <a:r>
              <a:rPr lang="en-US" altLang="en-US" dirty="0"/>
              <a:t>State =&gt; method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93035F-FFA0-D18E-AD1B-48874B3A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47677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Jim</a:t>
            </a:r>
          </a:p>
          <a:p>
            <a:pPr lvl="1"/>
            <a:r>
              <a:rPr lang="en-US" altLang="en-US" dirty="0"/>
              <a:t>State = walking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934E433-450F-398E-DFBF-38A8E010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961" y="4063291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James</a:t>
            </a:r>
          </a:p>
          <a:p>
            <a:pPr lvl="1"/>
            <a:r>
              <a:rPr lang="en-US" altLang="en-US" dirty="0"/>
              <a:t>State = shacking hand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6EC551-598D-C53A-EC16-75066AEFB9BC}"/>
              </a:ext>
            </a:extLst>
          </p:cNvPr>
          <p:cNvCxnSpPr>
            <a:cxnSpLocks/>
          </p:cNvCxnSpPr>
          <p:nvPr/>
        </p:nvCxnSpPr>
        <p:spPr>
          <a:xfrm flipV="1">
            <a:off x="2057400" y="2479518"/>
            <a:ext cx="1981200" cy="9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D4BF5B-BCB9-8D41-2B38-525448F741D9}"/>
              </a:ext>
            </a:extLst>
          </p:cNvPr>
          <p:cNvCxnSpPr>
            <a:cxnSpLocks/>
            <a:endCxn id="87044" idx="1"/>
          </p:cNvCxnSpPr>
          <p:nvPr/>
        </p:nvCxnSpPr>
        <p:spPr>
          <a:xfrm>
            <a:off x="2057400" y="3467645"/>
            <a:ext cx="2197875" cy="10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238D-3B35-5688-2DF7-FD95538A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8604504" cy="93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25602" name="Content Placeholder 10" descr="Engineering drawing, icon&#10;&#10;Description automatically generated">
            <a:extLst>
              <a:ext uri="{FF2B5EF4-FFF2-40B4-BE49-F238E27FC236}">
                <a16:creationId xmlns:a16="http://schemas.microsoft.com/office/drawing/2014/main" id="{CF94B8C4-DB37-D257-AC93-F9CE9DBEF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217717"/>
            <a:ext cx="3225800" cy="3225800"/>
          </a:xfrm>
        </p:spPr>
      </p:pic>
      <p:pic>
        <p:nvPicPr>
          <p:cNvPr id="25603" name="Picture 14" descr="Diagram&#10;&#10;Description automatically generated">
            <a:extLst>
              <a:ext uri="{FF2B5EF4-FFF2-40B4-BE49-F238E27FC236}">
                <a16:creationId xmlns:a16="http://schemas.microsoft.com/office/drawing/2014/main" id="{5B39E7FD-67CB-7677-AEB2-6DDC7C5D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17717"/>
            <a:ext cx="3225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1ECCFA8-6A85-7B87-B7ED-900FB0B23BE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02C6C82-54C8-FB55-2572-15E3233DA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dog1 = new Dog();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dog2 = new Dog(2,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red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dog3 = new Dog(1,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white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213E8CA-5501-6BB7-59D3-0701D0ADF3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Encapsulation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9E3F4CA-599C-4C96-590E-A474C1AE6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3557016"/>
            <a:ext cx="8305800" cy="2538984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is the technique of making the fields in a class private and providing access to the fields via public methods.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prevents the code and data being randomly accessed by other code defined outside the class.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Binds the data and methods together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Hides the non-essential details of an object and shows only essential 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reuses of the objects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3BF063E5-207C-96F1-9B12-72C07723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A85B713-13BE-515B-0B5B-2E2A4877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2286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Methods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C438E451-25BC-BAE8-CC5E-F2641208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23" y="2063615"/>
            <a:ext cx="5410200" cy="12129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066000D3-997F-98F1-8AF0-F99A9B45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72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2E2F35C8-403E-5478-E306-BECE12A8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968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Methods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6C9E-2956-C7E7-D325-74253084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F72F-0747-7765-3C7A-3F06D897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b="1" dirty="0">
                <a:latin typeface="Calibri" panose="020F0502020204030204" pitchFamily="34" charset="0"/>
              </a:rPr>
              <a:t>private</a:t>
            </a:r>
            <a:r>
              <a:rPr lang="en-US" altLang="en-US" sz="1200" dirty="0">
                <a:latin typeface="Calibri" panose="020F0502020204030204" pitchFamily="34" charset="0"/>
              </a:rPr>
              <a:t> String name;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b="1" dirty="0">
                <a:latin typeface="Calibri" panose="020F0502020204030204" pitchFamily="34" charset="0"/>
              </a:rPr>
              <a:t>public</a:t>
            </a:r>
            <a:r>
              <a:rPr lang="en-US" altLang="en-US" sz="1200" dirty="0">
                <a:latin typeface="Calibri" panose="020F0502020204030204" pitchFamily="34" charset="0"/>
              </a:rPr>
              <a:t> void </a:t>
            </a:r>
            <a:r>
              <a:rPr lang="en-US" altLang="en-US" sz="1200" dirty="0" err="1">
                <a:latin typeface="Calibri" panose="020F0502020204030204" pitchFamily="34" charset="0"/>
              </a:rPr>
              <a:t>setName</a:t>
            </a:r>
            <a:r>
              <a:rPr lang="en-US" altLang="en-US" sz="1200" dirty="0">
                <a:latin typeface="Calibri" panose="020F0502020204030204" pitchFamily="34" charset="0"/>
              </a:rPr>
              <a:t>(String name){ </a:t>
            </a:r>
            <a:r>
              <a:rPr lang="en-US" altLang="en-US" sz="1200" dirty="0" err="1">
                <a:latin typeface="Calibri" panose="020F0502020204030204" pitchFamily="34" charset="0"/>
              </a:rPr>
              <a:t>this.name</a:t>
            </a:r>
            <a:r>
              <a:rPr lang="en-US" altLang="en-US" sz="1200" dirty="0">
                <a:latin typeface="Calibri" panose="020F0502020204030204" pitchFamily="34" charset="0"/>
              </a:rPr>
              <a:t>=name;}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</a:t>
            </a:r>
            <a:r>
              <a:rPr lang="en-US" altLang="en-US" sz="1200" b="1" dirty="0">
                <a:latin typeface="Calibri" panose="020F0502020204030204" pitchFamily="34" charset="0"/>
              </a:rPr>
              <a:t>public</a:t>
            </a:r>
            <a:r>
              <a:rPr lang="en-US" altLang="en-US" sz="1200" dirty="0">
                <a:latin typeface="Calibri" panose="020F0502020204030204" pitchFamily="34" charset="0"/>
              </a:rPr>
              <a:t> String </a:t>
            </a:r>
            <a:r>
              <a:rPr lang="en-US" altLang="en-US" sz="1200" dirty="0" err="1">
                <a:latin typeface="Calibri" panose="020F0502020204030204" pitchFamily="34" charset="0"/>
              </a:rPr>
              <a:t>getName</a:t>
            </a:r>
            <a:r>
              <a:rPr lang="en-US" altLang="en-US" sz="1200" dirty="0">
                <a:latin typeface="Calibri" panose="020F0502020204030204" pitchFamily="34" charset="0"/>
              </a:rPr>
              <a:t>() {return 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Employee e= new Employee 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e.name</a:t>
            </a:r>
            <a:r>
              <a:rPr lang="en-US" altLang="en-US" sz="1200" dirty="0">
                <a:latin typeface="Calibri" panose="020F0502020204030204" pitchFamily="34" charset="0"/>
              </a:rPr>
              <a:t>;//error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e.setName</a:t>
            </a:r>
            <a:r>
              <a:rPr lang="en-US" altLang="en-US" sz="1200" dirty="0">
                <a:latin typeface="Calibri" panose="020F0502020204030204" pitchFamily="34" charset="0"/>
              </a:rPr>
              <a:t>(“Mark”);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e.getName</a:t>
            </a:r>
            <a:r>
              <a:rPr lang="en-US" altLang="en-US" sz="12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9EA98B-734A-E368-C8E2-A7E265C1FA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D60D50-B9BB-5BD4-0831-19CD0A686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in java is a mechanism in which one object acquires all the properties and behaviors of parent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Way to create a new class from the existing class using extends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General class or Parent Class or Super Class or Base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Specialized Class or Child Class or Sub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reusing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 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information is made manageable in a hierarchical order(parent-child relationship)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95B2-5B0A-8A6D-D791-6A4D0FDD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6539-6B8A-6992-6698-788955B4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Subclass-name extends Superclass-name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//methods and fields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230-E6F3-AA2B-E21C-0FF5427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72FE-4C12-E589-386E-7863191F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Single  A-&gt;B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Multilevel A -&gt; B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Multiple* (A,B)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Hierarchical A-&gt;(B,C,D)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Hybrid* </a:t>
            </a:r>
            <a:r>
              <a:rPr lang="en-US" altLang="en-US" dirty="0">
                <a:latin typeface="Calibri" panose="020F0502020204030204" pitchFamily="34" charset="0"/>
              </a:rPr>
              <a:t>A-&gt;(B,C)-&gt;D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2036BC-DEB7-C7C0-4FBC-026E684A472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9061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Why Object-Oriented Programming?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CC01C76-0D67-9171-93D1-1B5CF5B3B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collection of individual units or objects interacts with each other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Each object has its data and sends and receives messages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Easy to understand the code and debug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Less maintenance costs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Reusability and extendibility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Modularity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</a:rPr>
              <a:t>: C++, Java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EF6E88E-BE54-6E47-8750-406C7AC02B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0D9B5F-A37C-8FEE-44E0-1CD6E9DC1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ability of a program to ignore the details of an object's Class(Hiding internal details and showing functionality)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Concentrates on the features that are essential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lets you focus on what the object does instead of how it does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we use abstract class and interface to achieve 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cannot create an instance of the abstract class.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D424-93F6-97DF-ACB8-122153B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</p:txBody>
      </p:sp>
      <p:pic>
        <p:nvPicPr>
          <p:cNvPr id="30722" name="Content Placeholder 3" descr="present.jpg">
            <a:extLst>
              <a:ext uri="{FF2B5EF4-FFF2-40B4-BE49-F238E27FC236}">
                <a16:creationId xmlns:a16="http://schemas.microsoft.com/office/drawing/2014/main" id="{3E3760A5-FFB3-14D3-1F58-FCFF18837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46365"/>
            <a:ext cx="2983768" cy="370798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9D46-3AC2-68A1-59E8-66ED961A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FC9E-0520-1A10-0C05-BFFDCCA2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2067019"/>
            <a:ext cx="7290055" cy="4023360"/>
          </a:xfr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abstract class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Animal extends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….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Animal animal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Enemy enemy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</a:rPr>
              <a:t>Note: If there is any abstract method in a class, that class must be abstract.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7887B3B-29EB-D86B-23DB-4DD49A1381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Interfaces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42B6028-3126-D1E3-4B14-1A87F9EF5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declares (describes) methods but does not supply bodies for them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interface </a:t>
            </a:r>
            <a:r>
              <a:rPr lang="en-US" dirty="0" err="1">
                <a:latin typeface="Calibri" panose="020F0502020204030204" pitchFamily="34" charset="0"/>
              </a:rPr>
              <a:t>NewOperations</a:t>
            </a:r>
            <a:r>
              <a:rPr lang="en-US" dirty="0">
                <a:latin typeface="Calibri" panose="020F0502020204030204" pitchFamily="34" charset="0"/>
              </a:rPr>
              <a:t> {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     public void mod();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All the methods are implicitly public and abstract</a:t>
            </a:r>
          </a:p>
          <a:p>
            <a:pPr lvl="1"/>
            <a:r>
              <a:rPr lang="en-US" dirty="0"/>
              <a:t>You can add these qualifiers if you like, but why bother?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You cannot instantiate an 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may also contain constants (final variables)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can extend only one class, but implements any number of interfaces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0D5-A76B-C097-4738-A6F6B1C5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Abstract vs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9B7663-628C-D02E-F5B2-6325492A6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627669"/>
              </p:ext>
            </p:extLst>
          </p:nvPr>
        </p:nvGraphicFramePr>
        <p:xfrm>
          <a:off x="533400" y="1981200"/>
          <a:ext cx="8229600" cy="465279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9379752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90310925"/>
                    </a:ext>
                  </a:extLst>
                </a:gridCol>
              </a:tblGrid>
              <a:tr h="240512">
                <a:tc>
                  <a:txBody>
                    <a:bodyPr/>
                    <a:lstStyle/>
                    <a:p>
                      <a:r>
                        <a:rPr lang="en-US" sz="1200" b="1" dirty="0"/>
                        <a:t>Abstract class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Interface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491777395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can </a:t>
                      </a:r>
                      <a:r>
                        <a:rPr lang="en-US" sz="1200" b="1" dirty="0"/>
                        <a:t>have abstract and non-abstract</a:t>
                      </a:r>
                      <a:r>
                        <a:rPr lang="en-US" sz="1200" dirty="0"/>
                        <a:t> methods.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can have </a:t>
                      </a:r>
                      <a:r>
                        <a:rPr lang="en-US" sz="1200" b="1"/>
                        <a:t>only abstract</a:t>
                      </a:r>
                      <a:r>
                        <a:rPr lang="en-US" sz="1200"/>
                        <a:t> methods. Since Java 8, it can have </a:t>
                      </a:r>
                      <a:r>
                        <a:rPr lang="en-US" sz="1200" b="1"/>
                        <a:t>default and static methods</a:t>
                      </a:r>
                      <a:r>
                        <a:rPr lang="en-US" sz="1200"/>
                        <a:t> also.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12425697"/>
                  </a:ext>
                </a:extLst>
              </a:tr>
              <a:tr h="356098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doesn't support multiple inheritance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</a:t>
                      </a:r>
                      <a:r>
                        <a:rPr lang="en-US" sz="1200" b="1"/>
                        <a:t>supports multiple inheritance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765811895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can have final, non-final, static and non-static variables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has </a:t>
                      </a:r>
                      <a:r>
                        <a:rPr lang="en-US" sz="1200" b="1"/>
                        <a:t>only static and final variables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693407948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can provide the implementation of interface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</a:t>
                      </a:r>
                      <a:r>
                        <a:rPr lang="en-US" sz="1200" b="1"/>
                        <a:t>can't provide the implementation of abstract class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65621586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b="1" dirty="0"/>
                        <a:t>abstract keyword</a:t>
                      </a:r>
                      <a:r>
                        <a:rPr lang="en-US" sz="1200" dirty="0"/>
                        <a:t> is used to declare abstract class.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</a:t>
                      </a:r>
                      <a:r>
                        <a:rPr lang="en-US" sz="1200" b="1"/>
                        <a:t>interface keyword</a:t>
                      </a:r>
                      <a:r>
                        <a:rPr lang="en-US" sz="1200"/>
                        <a:t> is used to declare interface.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726065217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An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extend another Java class and implement multiple Java interfaces.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</a:t>
                      </a:r>
                      <a:r>
                        <a:rPr lang="en-US" sz="1200" b="1"/>
                        <a:t>interface</a:t>
                      </a:r>
                      <a:r>
                        <a:rPr lang="en-US" sz="1200"/>
                        <a:t> can extend another Java interface only.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234070317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An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be extended using keyword "extends".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</a:t>
                      </a:r>
                      <a:r>
                        <a:rPr lang="en-US" sz="1200" b="1"/>
                        <a:t>interface</a:t>
                      </a:r>
                      <a:r>
                        <a:rPr lang="en-US" sz="1200"/>
                        <a:t> can be implemented using keyword "implements".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103225038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 Java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have class members like private, protected, etc.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Members of a Java interface are public by default. 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90570783"/>
                  </a:ext>
                </a:extLst>
              </a:tr>
              <a:tr h="809435"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abstract class Shape{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abstract void draw();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interface Drawable{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void draw();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294054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3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6F7FBD-25B4-4565-D4DE-5C0D77A862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Polymorphism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3350066-B7BD-7FC2-FA99-555532A25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Polymorphism means many (poly) shapes (morph)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perform a single action in different ways.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multiple methods with the same name in the same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Ex: draw() method could behave differently for lines, rectangles, Circles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overloading - </a:t>
            </a:r>
            <a:r>
              <a:rPr lang="en-US" altLang="en-US" dirty="0">
                <a:latin typeface="Calibri" panose="020F0502020204030204" pitchFamily="34" charset="0"/>
              </a:rPr>
              <a:t>Two or more methods with different signatures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overriding - </a:t>
            </a:r>
            <a:r>
              <a:rPr lang="en-US" altLang="en-US" dirty="0">
                <a:latin typeface="Calibri" panose="020F0502020204030204" pitchFamily="34" charset="0"/>
              </a:rPr>
              <a:t>Replacing an inherited method with another having the same signature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EC78D48-35A0-5448-59E0-8128FB9D59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 Summary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E888ED5-1574-3C81-3099-649F648E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- Template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Object – Instance of the template/class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- H</a:t>
            </a:r>
            <a:r>
              <a:rPr lang="en-US" dirty="0">
                <a:latin typeface="Calibri" panose="020F0502020204030204" pitchFamily="34" charset="0"/>
              </a:rPr>
              <a:t>iding the unnecessary details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- B</a:t>
            </a:r>
            <a:r>
              <a:rPr lang="en-US" dirty="0">
                <a:latin typeface="Calibri" panose="020F0502020204030204" pitchFamily="34" charset="0"/>
              </a:rPr>
              <a:t>undling of data with the methods 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- C</a:t>
            </a:r>
            <a:r>
              <a:rPr lang="en-US" dirty="0">
                <a:latin typeface="Calibri" panose="020F0502020204030204" pitchFamily="34" charset="0"/>
              </a:rPr>
              <a:t>lass derives from another class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Polymorphism - A</a:t>
            </a:r>
            <a:r>
              <a:rPr lang="en-US" dirty="0">
                <a:latin typeface="Calibri" panose="020F0502020204030204" pitchFamily="34" charset="0"/>
              </a:rPr>
              <a:t>bility of an object to take on many forms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58AA0C-EB29-C9A4-2EF7-5758664D96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C846CA8-9934-F58B-8954-E936BCA4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DD0ED25-80D1-F820-9DFD-A7041E8647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6BFEC7-3676-185E-E932-7A25F830D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FCEC29-B983-7D9E-F255-CD585DD1B6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459DB68-4481-6AAE-964A-37E012957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Blueprint that defines data (variables) and methods common to all objects of a certain kind.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is a generic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D357B9-7C7F-34CB-D702-BF945F8318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Class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70CFB2-0707-A52B-EAB6-44BDF6D15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84832"/>
            <a:ext cx="8229600" cy="4041331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is an example class:</a:t>
            </a:r>
          </a:p>
          <a:p>
            <a:pPr lvl="1"/>
            <a:r>
              <a:rPr lang="en-US"/>
              <a:t>class Dog { ...description of a dog goes here... 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are some objects of that class: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18435" name="Picture 4" descr="dog1">
            <a:extLst>
              <a:ext uri="{FF2B5EF4-FFF2-40B4-BE49-F238E27FC236}">
                <a16:creationId xmlns:a16="http://schemas.microsoft.com/office/drawing/2014/main" id="{242DCF77-96BF-29C2-32A0-E91800A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1" y="3733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dog2">
            <a:extLst>
              <a:ext uri="{FF2B5EF4-FFF2-40B4-BE49-F238E27FC236}">
                <a16:creationId xmlns:a16="http://schemas.microsoft.com/office/drawing/2014/main" id="{25BDCEA4-8FCF-7F98-4DAA-82307AAB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2" y="3829050"/>
            <a:ext cx="128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 descr="dog3">
            <a:extLst>
              <a:ext uri="{FF2B5EF4-FFF2-40B4-BE49-F238E27FC236}">
                <a16:creationId xmlns:a16="http://schemas.microsoft.com/office/drawing/2014/main" id="{3D3671C8-44BF-F2CC-9EE2-10C2F104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63" y="3778580"/>
            <a:ext cx="71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dog4">
            <a:extLst>
              <a:ext uri="{FF2B5EF4-FFF2-40B4-BE49-F238E27FC236}">
                <a16:creationId xmlns:a16="http://schemas.microsoft.com/office/drawing/2014/main" id="{B9F25A4A-42CC-F24C-AA60-4CA38CFF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99" y="3619500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CBDE238-986B-7C1E-7E21-D2E309E278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What does a class contain?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F94F376-84FF-708D-3166-0EE5DBABE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 class describes:</a:t>
            </a:r>
          </a:p>
          <a:p>
            <a:pPr lvl="1"/>
            <a:r>
              <a:rPr lang="en-US" dirty="0"/>
              <a:t>Fields that hold the data for each object</a:t>
            </a:r>
          </a:p>
          <a:p>
            <a:pPr lvl="1"/>
            <a:r>
              <a:rPr lang="en-US" dirty="0"/>
              <a:t>Constructors that tell how to create a new object of this class</a:t>
            </a:r>
          </a:p>
          <a:p>
            <a:pPr lvl="1"/>
            <a:r>
              <a:rPr lang="en-US" dirty="0"/>
              <a:t>Methods that describe the actions the object can perform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 addition, a class can have data and methods of its own (not part of the objects)</a:t>
            </a:r>
          </a:p>
          <a:p>
            <a:pPr lvl="1"/>
            <a:r>
              <a:rPr lang="en-US" dirty="0"/>
              <a:t>For example, it can keep a count of the number of objects it has created</a:t>
            </a:r>
          </a:p>
          <a:p>
            <a:pPr lvl="1"/>
            <a:r>
              <a:rPr lang="en-US" dirty="0"/>
              <a:t>Such data and methods are called static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9418-DCBE-C40C-1B5F-1FC1F59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4568-79DF-A203-4DC9-249248EE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Local variables: </a:t>
            </a:r>
          </a:p>
          <a:p>
            <a:pPr lvl="1"/>
            <a:r>
              <a:rPr lang="en-US" altLang="en-US" dirty="0"/>
              <a:t>Variables defined inside methods, constructors or blocks are called local variables. </a:t>
            </a:r>
          </a:p>
          <a:p>
            <a:pPr lvl="1"/>
            <a:r>
              <a:rPr lang="en-US" altLang="en-US" dirty="0"/>
              <a:t>The variable will be declared and initialized within the method and the variable will be destroyed when the method has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variables: </a:t>
            </a:r>
          </a:p>
          <a:p>
            <a:pPr lvl="1"/>
            <a:r>
              <a:rPr lang="en-US" altLang="en-US" dirty="0"/>
              <a:t>Instance variables are variables within a class but outside any method. </a:t>
            </a:r>
          </a:p>
          <a:p>
            <a:pPr lvl="1"/>
            <a:r>
              <a:rPr lang="en-US" altLang="en-US" dirty="0"/>
              <a:t>These variables are instantiated when the class is loaded.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variables: </a:t>
            </a:r>
          </a:p>
          <a:p>
            <a:pPr lvl="1"/>
            <a:r>
              <a:rPr lang="en-US" altLang="en-US" dirty="0"/>
              <a:t>Class variables are variables declared with in a class, outside any method, with the static keyword.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C1D0-56F2-B104-4F55-F25EF763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23D0-98A4-356A-6686-3FFE6851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Constructor is a special method used to assign values to instance variables and initialize the object using a new keyword.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Every class has a constructor(default).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we do not explicitly write a constructor for a class, the Java compiler builds a default constructor for that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time a new object is created, at least one constructor will be invoked.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constructor's name must be the same as its class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 must have no explicit return 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6B5EEF-24BB-91EC-4F86-432A5A1B7F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Creating a Class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1611AE-91EF-4A32-5B01-6BB82BC62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Simplest syntax for defining a class: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modifier class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 {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// the fields (variables)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datatype </a:t>
            </a:r>
            <a:r>
              <a:rPr lang="en-US" altLang="en-US" sz="2000" dirty="0" err="1">
                <a:latin typeface="Calibri" panose="020F0502020204030204" pitchFamily="34" charset="0"/>
              </a:rPr>
              <a:t>fieldName</a:t>
            </a:r>
            <a:r>
              <a:rPr lang="en-US" altLang="en-US" sz="2000" dirty="0">
                <a:latin typeface="Calibri" panose="020F0502020204030204" pitchFamily="34" charset="0"/>
              </a:rPr>
              <a:t>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constructors for the object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(datatype arg1,….);</a:t>
            </a:r>
          </a:p>
          <a:p>
            <a:pPr marL="128016" lvl="1" indent="0">
              <a:buNone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methods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returntype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methodname</a:t>
            </a:r>
            <a:r>
              <a:rPr lang="en-US" altLang="en-US" sz="2000" dirty="0">
                <a:latin typeface="Calibri" panose="020F0502020204030204" pitchFamily="34" charset="0"/>
              </a:rPr>
              <a:t>(</a:t>
            </a:r>
            <a:r>
              <a:rPr lang="en-US" altLang="en-US" sz="2000" dirty="0" err="1">
                <a:latin typeface="Calibri" panose="020F0502020204030204" pitchFamily="34" charset="0"/>
              </a:rPr>
              <a:t>args</a:t>
            </a:r>
            <a:r>
              <a:rPr lang="en-US" altLang="en-US" sz="2000" dirty="0">
                <a:latin typeface="Calibri" panose="020F0502020204030204" pitchFamily="34" charset="0"/>
              </a:rPr>
              <a:t>);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Eg</a:t>
            </a:r>
            <a:r>
              <a:rPr lang="en-US" altLang="en-US" dirty="0">
                <a:latin typeface="Calibri" panose="020F0502020204030204" pitchFamily="34" charset="0"/>
              </a:rPr>
              <a:t>: public class Dog{</a:t>
            </a:r>
          </a:p>
          <a:p>
            <a:pPr marL="128016" lvl="1" indent="0">
              <a:buNone/>
            </a:pPr>
            <a:r>
              <a:rPr lang="en-US" altLang="en-US" dirty="0"/>
              <a:t>	</a:t>
            </a:r>
            <a:r>
              <a:rPr lang="en-US" altLang="en-US" sz="2000" dirty="0">
                <a:latin typeface="Calibri" panose="020F0502020204030204" pitchFamily="34" charset="0"/>
              </a:rPr>
              <a:t>private int height;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private String  color;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Dog(int height, String color) {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 = height;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 = color;}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int get height()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String get color()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Things in a class can be in any order (recommendation is to place them in the above order)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1493</Words>
  <Application>Microsoft Macintosh PowerPoint</Application>
  <PresentationFormat>On-screen Show (4:3)</PresentationFormat>
  <Paragraphs>209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OOP Concepts</vt:lpstr>
      <vt:lpstr>Why Object-Oriented Programming?</vt:lpstr>
      <vt:lpstr>Concepts of OOP</vt:lpstr>
      <vt:lpstr>Class</vt:lpstr>
      <vt:lpstr>A Class Example</vt:lpstr>
      <vt:lpstr>What does a class contain?</vt:lpstr>
      <vt:lpstr>Cont..</vt:lpstr>
      <vt:lpstr>Constructor</vt:lpstr>
      <vt:lpstr>Creating a Class</vt:lpstr>
      <vt:lpstr>Function</vt:lpstr>
      <vt:lpstr>Object</vt:lpstr>
      <vt:lpstr>Difference between Class and Object</vt:lpstr>
      <vt:lpstr>Difference between Class and Object</vt:lpstr>
      <vt:lpstr>Object</vt:lpstr>
      <vt:lpstr>Encapsulation</vt:lpstr>
      <vt:lpstr>Example</vt:lpstr>
      <vt:lpstr>Inheritance</vt:lpstr>
      <vt:lpstr>Syntax</vt:lpstr>
      <vt:lpstr>Inheritance Types</vt:lpstr>
      <vt:lpstr>Abstraction</vt:lpstr>
      <vt:lpstr>Abstract</vt:lpstr>
      <vt:lpstr>Example</vt:lpstr>
      <vt:lpstr>Interfaces</vt:lpstr>
      <vt:lpstr>Abstract vs Interface</vt:lpstr>
      <vt:lpstr>Polymorphism</vt:lpstr>
      <vt:lpstr>Concepts of OOP Summary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117</cp:revision>
  <dcterms:created xsi:type="dcterms:W3CDTF">2006-07-02T01:21:38Z</dcterms:created>
  <dcterms:modified xsi:type="dcterms:W3CDTF">2023-01-25T00:09:43Z</dcterms:modified>
</cp:coreProperties>
</file>