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9" r:id="rId1"/>
  </p:sldMasterIdLst>
  <p:notesMasterIdLst>
    <p:notesMasterId r:id="rId20"/>
  </p:notesMasterIdLst>
  <p:sldIdLst>
    <p:sldId id="323" r:id="rId2"/>
    <p:sldId id="259" r:id="rId3"/>
    <p:sldId id="360" r:id="rId4"/>
    <p:sldId id="361" r:id="rId5"/>
    <p:sldId id="261" r:id="rId6"/>
    <p:sldId id="341" r:id="rId7"/>
    <p:sldId id="363" r:id="rId8"/>
    <p:sldId id="362" r:id="rId9"/>
    <p:sldId id="364" r:id="rId10"/>
    <p:sldId id="365" r:id="rId11"/>
    <p:sldId id="366" r:id="rId12"/>
    <p:sldId id="344" r:id="rId13"/>
    <p:sldId id="369" r:id="rId14"/>
    <p:sldId id="367" r:id="rId15"/>
    <p:sldId id="370" r:id="rId16"/>
    <p:sldId id="371" r:id="rId17"/>
    <p:sldId id="342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7685EC-739B-9F67-9B6A-04A3D7B6A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89024-23F3-A8AE-2295-B319FA1037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75B1C5-E76A-4744-80D9-398B2BD630C5}" type="datetimeFigureOut">
              <a:rPr lang="en-US" altLang="en-US"/>
              <a:pPr/>
              <a:t>10/1/22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73ECE74-27F0-AA02-0ABD-47E4FC503A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25B1ECC-0A59-8719-689F-5135DC445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0379-9CB6-AEDC-8643-F630E972B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43403-C175-0B60-D2BB-657FCC8DE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24CC5A-34C3-FD44-B15E-317FD576DE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9C10780-EC2B-8DEF-D136-57F1FD329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E7959A75-76D6-B9AE-6BD7-C1E1312A6F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4FF65-9BB1-087B-733E-EAEFFFEAF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A88CE0C-9185-D547-A64C-377DEF252357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1530-1BDB-B749-80AD-ECE2BE487A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F14-330C-5744-B2FC-C39EF0A97C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49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11FE-B313-8145-B4E6-C077814A434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882F-8A6C-D942-B00B-2C245DC494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3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AB9F-3B01-D446-AEA5-C1DEF2F5953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EC16-C960-1C4D-9B6B-EF17D95D27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58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555-B92A-664B-AFE6-8FE1DBB50A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9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2DA-2362-C14B-8045-33EDDE1EF3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73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0EB4-F979-0941-9872-D1E0B3DF05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1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A5AD-659E-8645-9C34-F8BFB69463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2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59F-264D-DA43-AC75-6BFDC3E9E3C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6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6CB222-DE72-4B4D-B7FD-373F44007FD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7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5456C46-DC9D-FF92-0009-41B1B9E571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String </a:t>
            </a:r>
            <a:r>
              <a:rPr lang="en-US" altLang="en-US" dirty="0" err="1"/>
              <a:t>clasS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603AC3-C2CF-3D0D-1178-44298AB8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B97C-BBCC-247A-AB86-CC42669F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3439-0446-7C43-2E11-56DDFEE4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918704" cy="439216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</a:t>
            </a:r>
            <a:r>
              <a:rPr lang="en-US" altLang="en-US" dirty="0" err="1">
                <a:latin typeface="Calibri" panose="020F0502020204030204" pitchFamily="34" charset="0"/>
              </a:rPr>
              <a:t>toUpperCase</a:t>
            </a:r>
            <a:r>
              <a:rPr lang="en-US" altLang="en-US" dirty="0">
                <a:latin typeface="Calibri" panose="020F0502020204030204" pitchFamily="34" charset="0"/>
              </a:rPr>
              <a:t>()</a:t>
            </a:r>
          </a:p>
          <a:p>
            <a:pPr lvl="1"/>
            <a:r>
              <a:rPr lang="en-US" altLang="en-US" dirty="0"/>
              <a:t>lowercase characters converted </a:t>
            </a:r>
            <a:r>
              <a:rPr lang="en-US" altLang="en-US" dirty="0" err="1"/>
              <a:t>touppercase</a:t>
            </a:r>
            <a:endParaRPr lang="en-US" altLang="en-US" dirty="0"/>
          </a:p>
          <a:p>
            <a:pPr lvl="1"/>
            <a:r>
              <a:rPr lang="en-US" altLang="en-US" dirty="0" err="1"/>
              <a:t>x.toUpperCase</a:t>
            </a:r>
            <a:r>
              <a:rPr lang="en-US" altLang="en-US" dirty="0"/>
              <a:t>()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trim()</a:t>
            </a:r>
          </a:p>
          <a:p>
            <a:pPr lvl="1"/>
            <a:r>
              <a:rPr lang="en-US" altLang="en-US" dirty="0"/>
              <a:t>leading or trailing blank spaces removed</a:t>
            </a:r>
          </a:p>
          <a:p>
            <a:pPr lvl="1"/>
            <a:r>
              <a:rPr lang="en-US" altLang="en-US" dirty="0" err="1"/>
              <a:t>x.trim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Example:</a:t>
            </a:r>
          </a:p>
          <a:p>
            <a:pPr lvl="2"/>
            <a:r>
              <a:rPr lang="en-US" altLang="en-US" dirty="0"/>
              <a:t>String </a:t>
            </a:r>
            <a:r>
              <a:rPr lang="en-US" altLang="en-US" dirty="0" err="1"/>
              <a:t>st</a:t>
            </a:r>
            <a:r>
              <a:rPr lang="en-US" altLang="en-US" dirty="0"/>
              <a:t> =“ hi   “;</a:t>
            </a:r>
          </a:p>
          <a:p>
            <a:pPr lvl="2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st</a:t>
            </a:r>
            <a:r>
              <a:rPr lang="en-US" altLang="en-US" dirty="0"/>
              <a:t>+”hello”);</a:t>
            </a:r>
          </a:p>
          <a:p>
            <a:pPr lvl="2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st.trim</a:t>
            </a:r>
            <a:r>
              <a:rPr lang="en-US" altLang="en-US" dirty="0"/>
              <a:t>()+”hello”);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CD050-EA50-6676-4F87-8F8EE6CD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1762-771C-55B8-1E60-38577953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CABB-5A77-2EA8-C6F9-BEF3BE61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4832"/>
            <a:ext cx="8229600" cy="439216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char[ ] </a:t>
            </a:r>
            <a:r>
              <a:rPr lang="en-US" altLang="en-US" dirty="0" err="1">
                <a:latin typeface="Calibri" panose="020F0502020204030204" pitchFamily="34" charset="0"/>
              </a:rPr>
              <a:t>toCharArray</a:t>
            </a:r>
            <a:r>
              <a:rPr lang="en-US" altLang="en-US" dirty="0">
                <a:latin typeface="Calibri" panose="020F0502020204030204" pitchFamily="34" charset="0"/>
              </a:rPr>
              <a:t>( )</a:t>
            </a:r>
          </a:p>
          <a:p>
            <a:pPr lvl="1"/>
            <a:r>
              <a:rPr lang="en-US" altLang="en-US" dirty="0"/>
              <a:t>will produces array of characters from characters of String object</a:t>
            </a:r>
          </a:p>
          <a:p>
            <a:pPr lvl="1"/>
            <a:r>
              <a:rPr lang="en-US" altLang="en-US" dirty="0"/>
              <a:t>Char [] </a:t>
            </a:r>
            <a:r>
              <a:rPr lang="en-US" altLang="en-US" dirty="0" err="1"/>
              <a:t>arrayChar</a:t>
            </a:r>
            <a:r>
              <a:rPr lang="en-US" altLang="en-US" dirty="0"/>
              <a:t> = </a:t>
            </a:r>
            <a:r>
              <a:rPr lang="en-US" altLang="en-US" dirty="0" err="1"/>
              <a:t>s.toCharArray</a:t>
            </a:r>
            <a:r>
              <a:rPr lang="en-US" altLang="en-US" dirty="0"/>
              <a:t>(); 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</a:t>
            </a:r>
            <a:r>
              <a:rPr lang="en-US" altLang="en-US" dirty="0" err="1">
                <a:latin typeface="Calibri" panose="020F0502020204030204" pitchFamily="34" charset="0"/>
              </a:rPr>
              <a:t>boolean</a:t>
            </a:r>
            <a:r>
              <a:rPr lang="en-US" altLang="en-US" dirty="0">
                <a:latin typeface="Calibri" panose="020F0502020204030204" pitchFamily="34" charset="0"/>
              </a:rPr>
              <a:t> contains(“</a:t>
            </a:r>
            <a:r>
              <a:rPr lang="en-US" altLang="ja-JP" dirty="0" err="1">
                <a:latin typeface="Calibri" panose="020F0502020204030204" pitchFamily="34" charset="0"/>
              </a:rPr>
              <a:t>searchString</a:t>
            </a:r>
            <a:r>
              <a:rPr lang="en-US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dirty="0"/>
              <a:t>returns true of target String is containing search String provided in argument.</a:t>
            </a:r>
          </a:p>
          <a:p>
            <a:pPr lvl="1"/>
            <a:r>
              <a:rPr lang="en-US" altLang="en-US" dirty="0"/>
              <a:t>String x = “Java is programming language”;</a:t>
            </a:r>
          </a:p>
          <a:p>
            <a:pPr lvl="1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x.contains</a:t>
            </a:r>
            <a:r>
              <a:rPr lang="en-US" altLang="en-US" dirty="0"/>
              <a:t>(“Java”)); // This will print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441C9-AAA2-7D34-72F5-BB46F469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430181-405C-45F4-1EEB-C900651079C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960438"/>
            <a:ext cx="8077200" cy="71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108CEA4-F344-961B-69F0-ABC651F5C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11173"/>
            <a:ext cx="7924800" cy="47244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 Buffer is same as String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class is used to created mutable (modifiable) string. 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(): creates an empty string buffer with the initial capacity of 16.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(String str): creates a string buffer with the specified string.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(int capacity): creates an empty string buffer with the specified capacity as length.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6903AA-A67C-CA0F-A3CF-D3D7D54F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CFB092E-011B-E398-4EAA-44A587E711D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60438"/>
            <a:ext cx="8077200" cy="71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E1EA28-344D-4FF1-97B7-1C13B56F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22" y="2209800"/>
            <a:ext cx="8107878" cy="42672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append(String Value)</a:t>
            </a:r>
          </a:p>
          <a:p>
            <a:pPr lvl="1"/>
            <a:r>
              <a:rPr lang="en-US" altLang="en-US" dirty="0"/>
              <a:t>concatenates the given argument with this string.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("Hello ");  </a:t>
            </a:r>
          </a:p>
          <a:p>
            <a:pPr lvl="1"/>
            <a:r>
              <a:rPr lang="en-US" altLang="en-US" dirty="0" err="1"/>
              <a:t>sb.append</a:t>
            </a:r>
            <a:r>
              <a:rPr lang="en-US" altLang="en-US" dirty="0"/>
              <a:t>("Java");</a:t>
            </a:r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insert(int </a:t>
            </a:r>
            <a:r>
              <a:rPr lang="en-US" altLang="en-US" dirty="0" err="1">
                <a:latin typeface="Calibri" panose="020F0502020204030204" pitchFamily="34" charset="0"/>
              </a:rPr>
              <a:t>position,String</a:t>
            </a:r>
            <a:r>
              <a:rPr lang="en-US" altLang="en-US" dirty="0">
                <a:latin typeface="Calibri" panose="020F0502020204030204" pitchFamily="34" charset="0"/>
              </a:rPr>
              <a:t> value)</a:t>
            </a:r>
          </a:p>
          <a:p>
            <a:pPr lvl="1"/>
            <a:r>
              <a:rPr lang="en-US" altLang="en-US" dirty="0"/>
              <a:t>inserts the given string with this string at the given position.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("Hello ");  </a:t>
            </a:r>
          </a:p>
          <a:p>
            <a:pPr lvl="1"/>
            <a:r>
              <a:rPr lang="en-US" altLang="en-US" dirty="0" err="1"/>
              <a:t>sb.insert</a:t>
            </a:r>
            <a:r>
              <a:rPr lang="en-US" altLang="en-US" dirty="0"/>
              <a:t>(1,"Java");//now original string is changed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657D34-E34E-0D95-40B8-C64B503F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DC56-8A96-F389-1051-A54ECA1D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8ABF-729A-23C3-9D87-D5D272B5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2672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replace(int </a:t>
            </a:r>
            <a:r>
              <a:rPr lang="en-US" altLang="en-US" dirty="0" err="1">
                <a:latin typeface="Calibri" panose="020F0502020204030204" pitchFamily="34" charset="0"/>
              </a:rPr>
              <a:t>begin,int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end,String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new_st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dirty="0"/>
              <a:t>replaces the given string from the specified </a:t>
            </a:r>
            <a:r>
              <a:rPr lang="en-US" altLang="en-US" dirty="0" err="1"/>
              <a:t>beginIndex</a:t>
            </a:r>
            <a:r>
              <a:rPr lang="en-US" altLang="en-US" dirty="0"/>
              <a:t> and </a:t>
            </a:r>
            <a:r>
              <a:rPr lang="en-US" altLang="en-US" dirty="0" err="1"/>
              <a:t>endIndex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("Hello");  </a:t>
            </a:r>
          </a:p>
          <a:p>
            <a:pPr lvl="1"/>
            <a:r>
              <a:rPr lang="en-US" altLang="en-US" dirty="0" err="1"/>
              <a:t>sb.replace</a:t>
            </a:r>
            <a:r>
              <a:rPr lang="en-US" altLang="en-US" dirty="0"/>
              <a:t>(1,3,"Java");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delete(int </a:t>
            </a:r>
            <a:r>
              <a:rPr lang="en-US" altLang="en-US" dirty="0" err="1">
                <a:latin typeface="Calibri" panose="020F0502020204030204" pitchFamily="34" charset="0"/>
              </a:rPr>
              <a:t>begin,int</a:t>
            </a:r>
            <a:r>
              <a:rPr lang="en-US" altLang="en-US" dirty="0">
                <a:latin typeface="Calibri" panose="020F0502020204030204" pitchFamily="34" charset="0"/>
              </a:rPr>
              <a:t> end)</a:t>
            </a:r>
          </a:p>
          <a:p>
            <a:pPr lvl="1"/>
            <a:r>
              <a:rPr lang="en-US" altLang="en-US" dirty="0"/>
              <a:t>The delete() method of </a:t>
            </a:r>
            <a:r>
              <a:rPr lang="en-US" altLang="en-US" dirty="0" err="1"/>
              <a:t>StringBuffer</a:t>
            </a:r>
            <a:r>
              <a:rPr lang="en-US" altLang="en-US" dirty="0"/>
              <a:t> class deletes the string from the specified </a:t>
            </a:r>
            <a:r>
              <a:rPr lang="en-US" altLang="en-US" dirty="0" err="1"/>
              <a:t>beginIndex</a:t>
            </a:r>
            <a:r>
              <a:rPr lang="en-US" altLang="en-US" dirty="0"/>
              <a:t> to </a:t>
            </a:r>
            <a:r>
              <a:rPr lang="en-US" altLang="en-US" dirty="0" err="1"/>
              <a:t>endIndex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("Hello");  </a:t>
            </a:r>
          </a:p>
          <a:p>
            <a:pPr lvl="1"/>
            <a:r>
              <a:rPr lang="en-US" altLang="en-US" dirty="0" err="1"/>
              <a:t>sb.delete</a:t>
            </a:r>
            <a:r>
              <a:rPr lang="en-US" altLang="en-US" dirty="0"/>
              <a:t>(1,3);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89CB2-F0AD-358F-2616-788822FB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61BC-5740-DBF6-4013-3B2E34DF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34" y="914400"/>
            <a:ext cx="82296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D090-14A0-043F-8F7E-B7CB8E4B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8001000" cy="4343400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reverse()</a:t>
            </a:r>
          </a:p>
          <a:p>
            <a:pPr lvl="1"/>
            <a:r>
              <a:rPr lang="en-US" altLang="en-US" dirty="0"/>
              <a:t>reverses the current string</a:t>
            </a:r>
          </a:p>
          <a:p>
            <a:pPr lvl="1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("Hello");  </a:t>
            </a:r>
          </a:p>
          <a:p>
            <a:pPr lvl="1"/>
            <a:r>
              <a:rPr lang="en-US" altLang="en-US" dirty="0" err="1"/>
              <a:t>sb.reverse</a:t>
            </a:r>
            <a:r>
              <a:rPr lang="en-US" altLang="en-US" dirty="0"/>
              <a:t>();  </a:t>
            </a:r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capacity()</a:t>
            </a:r>
          </a:p>
          <a:p>
            <a:pPr lvl="1"/>
            <a:r>
              <a:rPr lang="en-US" altLang="en-US" dirty="0"/>
              <a:t>returns the current capacity of the buffer. </a:t>
            </a:r>
          </a:p>
          <a:p>
            <a:pPr lvl="1"/>
            <a:r>
              <a:rPr lang="en-US" altLang="en-US" dirty="0"/>
              <a:t>The default capacity of the buffer is 16. If the number of character increases from its current capacity, it increases the capacity by (</a:t>
            </a:r>
            <a:r>
              <a:rPr lang="en-US" altLang="en-US" dirty="0" err="1"/>
              <a:t>oldcapacity</a:t>
            </a:r>
            <a:r>
              <a:rPr lang="en-US" altLang="en-US" dirty="0"/>
              <a:t>*2)+2. For example, if your current capacity is 16, it will be (16*2)+2=34.</a:t>
            </a:r>
          </a:p>
          <a:p>
            <a:pPr lvl="1"/>
            <a:r>
              <a:rPr lang="en-US" altLang="en-US" dirty="0"/>
              <a:t>Example:</a:t>
            </a:r>
          </a:p>
          <a:p>
            <a:pPr lvl="2"/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();  </a:t>
            </a:r>
          </a:p>
          <a:p>
            <a:pPr lvl="2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sb.capacity</a:t>
            </a:r>
            <a:r>
              <a:rPr lang="en-US" altLang="en-US" dirty="0"/>
              <a:t>());//default 16  </a:t>
            </a:r>
          </a:p>
          <a:p>
            <a:pPr lvl="2"/>
            <a:r>
              <a:rPr lang="en-US" altLang="en-US" dirty="0" err="1"/>
              <a:t>sb.append</a:t>
            </a:r>
            <a:r>
              <a:rPr lang="en-US" altLang="en-US" dirty="0"/>
              <a:t>("Hello");  </a:t>
            </a:r>
          </a:p>
          <a:p>
            <a:pPr lvl="2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sb.capacity</a:t>
            </a:r>
            <a:r>
              <a:rPr lang="en-US" altLang="en-US" dirty="0"/>
              <a:t>());//now 16  </a:t>
            </a:r>
          </a:p>
          <a:p>
            <a:pPr lvl="2"/>
            <a:r>
              <a:rPr lang="en-US" altLang="en-US" dirty="0" err="1"/>
              <a:t>sb.append</a:t>
            </a:r>
            <a:r>
              <a:rPr lang="en-US" altLang="en-US" dirty="0"/>
              <a:t>("java is my </a:t>
            </a:r>
            <a:r>
              <a:rPr lang="en-US" altLang="en-US" dirty="0" err="1"/>
              <a:t>favourite</a:t>
            </a:r>
            <a:r>
              <a:rPr lang="en-US" altLang="en-US" dirty="0"/>
              <a:t> language");  </a:t>
            </a:r>
          </a:p>
          <a:p>
            <a:pPr lvl="2"/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sb.capacity</a:t>
            </a:r>
            <a:r>
              <a:rPr lang="en-US" altLang="en-US" dirty="0"/>
              <a:t>());//now (16*2)+2=34 </a:t>
            </a:r>
            <a:r>
              <a:rPr lang="en-US" altLang="en-US" dirty="0" err="1"/>
              <a:t>i.e</a:t>
            </a:r>
            <a:r>
              <a:rPr lang="en-US" altLang="en-US" dirty="0"/>
              <a:t> (</a:t>
            </a:r>
            <a:r>
              <a:rPr lang="en-US" altLang="en-US" dirty="0" err="1"/>
              <a:t>oldcapacity</a:t>
            </a:r>
            <a:r>
              <a:rPr lang="en-US" altLang="en-US" dirty="0"/>
              <a:t>*2)+2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7C85D-A3C3-5546-E6CA-6E39A4AA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124C183-5CF6-B2BE-BD34-34A5C8A548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8077200" cy="71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StringBuilder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D30EE73-A9B8-B464-0A65-CF74CF2E1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382000" cy="43434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 Builder is same as String Buffer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 Builder class is used to created mutable (modifiable) string.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StringBuilder class is same as </a:t>
            </a: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class except that it is non-synchronized</a:t>
            </a:r>
          </a:p>
          <a:p>
            <a:pPr lvl="1"/>
            <a:r>
              <a:rPr lang="en-US" altLang="en-US" dirty="0"/>
              <a:t>StringBuilder(): creates an empty string Builder with the initial capacity of 16.</a:t>
            </a:r>
          </a:p>
          <a:p>
            <a:pPr lvl="1"/>
            <a:r>
              <a:rPr lang="en-US" altLang="en-US" dirty="0"/>
              <a:t>StringBuilder(String str): creates a string Builder with the specified string.</a:t>
            </a:r>
          </a:p>
          <a:p>
            <a:pPr lvl="1"/>
            <a:r>
              <a:rPr lang="en-US" altLang="en-US" dirty="0"/>
              <a:t>StringBuilder(int capacity): creates an empty string Builder with the specified capacity as length.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E0AD19-4187-89DE-7B6E-8EBCA51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F767E6-35E3-A5CC-9C25-C1F8DC9F75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838200"/>
            <a:ext cx="8839200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cap="none" dirty="0">
                <a:latin typeface="Calibri" panose="020F0502020204030204" pitchFamily="34" charset="0"/>
              </a:rPr>
              <a:t>vs</a:t>
            </a:r>
            <a:r>
              <a:rPr lang="en-US" altLang="en-US" dirty="0">
                <a:latin typeface="Calibri" panose="020F0502020204030204" pitchFamily="34" charset="0"/>
              </a:rPr>
              <a:t> StringBuilder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0D301DA-5853-5D77-3A73-62EBF48F9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20574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is synchronized i.e. thread safe. It means two threads can't call the methods of </a:t>
            </a:r>
            <a:r>
              <a:rPr lang="en-US" altLang="en-US" dirty="0" err="1">
                <a:latin typeface="Calibri" panose="020F0502020204030204" pitchFamily="34" charset="0"/>
              </a:rPr>
              <a:t>StringBuffer</a:t>
            </a:r>
            <a:r>
              <a:rPr lang="en-US" altLang="en-US" dirty="0">
                <a:latin typeface="Calibri" panose="020F0502020204030204" pitchFamily="34" charset="0"/>
              </a:rPr>
              <a:t> simultaneously.  StringBuilder is non-synchronized i.e. not thread safe. It means two threads can call the methods of StringBuilder simultaneously.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D26532-5611-D9FC-F3C7-6DBE197F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FB62BC2-7284-E8D8-CE34-47C07D36EB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Exercises	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666278D-49C9-7B13-56EC-D5041D2FC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1A9965-EB1C-194E-7F4C-A7DBAC58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D61E13B-06F1-52D0-6085-FEFCAA866E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838200"/>
            <a:ext cx="8077200" cy="792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JAVA API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E234C5B-55C9-209B-4368-CF3FA3076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Application programming interface (API) is a set of routines, protocols, and tools for building software applications.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APIs often come in the form of a library that includes specifications for routines, data structures, object classes, and variables.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http://</a:t>
            </a:r>
            <a:r>
              <a:rPr lang="en-US" altLang="en-US" dirty="0" err="1">
                <a:latin typeface="Calibri" panose="020F0502020204030204" pitchFamily="34" charset="0"/>
              </a:rPr>
              <a:t>docs.oracle.com</a:t>
            </a:r>
            <a:r>
              <a:rPr lang="en-US" altLang="en-US" dirty="0">
                <a:latin typeface="Calibri" panose="020F0502020204030204" pitchFamily="34" charset="0"/>
              </a:rPr>
              <a:t>/</a:t>
            </a:r>
            <a:r>
              <a:rPr lang="en-US" altLang="en-US" dirty="0" err="1">
                <a:latin typeface="Calibri" panose="020F0502020204030204" pitchFamily="34" charset="0"/>
              </a:rPr>
              <a:t>javase</a:t>
            </a:r>
            <a:r>
              <a:rPr lang="en-US" altLang="en-US" dirty="0">
                <a:latin typeface="Calibri" panose="020F0502020204030204" pitchFamily="34" charset="0"/>
              </a:rPr>
              <a:t>/8/docs/</a:t>
            </a:r>
            <a:r>
              <a:rPr lang="en-US" altLang="en-US" dirty="0" err="1">
                <a:latin typeface="Calibri" panose="020F0502020204030204" pitchFamily="34" charset="0"/>
              </a:rPr>
              <a:t>api</a:t>
            </a:r>
            <a:r>
              <a:rPr lang="en-US" altLang="en-US" dirty="0">
                <a:latin typeface="Calibri" panose="020F0502020204030204" pitchFamily="34" charset="0"/>
              </a:rPr>
              <a:t>/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7CF46B-276F-6C2F-E1F1-9E6A3FFD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650C73-40D9-1EF5-6E35-0B2EAD7EB62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35281" y="838200"/>
            <a:ext cx="8077200" cy="792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Array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477105D-1FAB-B900-F548-C44F2EC30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19011"/>
            <a:ext cx="8229600" cy="4525963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Arrays are used to store collection of variables of same data type.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Arrays are fixed length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is a group of similar typed variables that are referred to by a common name.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is simple type of data structure which can store primitive variable or objects.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contiguous memory location.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Arrays</a:t>
            </a:r>
          </a:p>
          <a:p>
            <a:pPr lvl="1"/>
            <a:r>
              <a:rPr lang="en-US" altLang="en-US" dirty="0"/>
              <a:t>Single dimensional</a:t>
            </a:r>
          </a:p>
          <a:p>
            <a:pPr lvl="1"/>
            <a:r>
              <a:rPr lang="en-US" altLang="en-US" dirty="0"/>
              <a:t>Multi dimensional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166E96-D1D9-1764-7384-DB702EB0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978885-C4B3-43D9-AB97-4E045ACCB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39938"/>
              </p:ext>
            </p:extLst>
          </p:nvPr>
        </p:nvGraphicFramePr>
        <p:xfrm>
          <a:off x="1219200" y="548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817630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4472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6523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215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7960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59340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92748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8990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87417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453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194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68FA44B-8B5C-394A-C879-3700C005F5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28403" y="914400"/>
            <a:ext cx="8077200" cy="792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Array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96A6209-B202-A535-8F51-5EA2F768A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2203" y="2154656"/>
            <a:ext cx="8229600" cy="4525963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Example - Single dimensional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a[] = new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[10];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[] a = new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[10];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b[]={1,2,3,4,5,6,7,8};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[] b={1,2,3,4};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Example - Multi dimensional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a[][] = new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[5][2];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[][] a = new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[5][2];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b[][]={{1,2},{3,4},{5,6},{7,8}};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[][] b={{1,2,3},{2,4,5},{4,4,5}};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7411" name="TextBox 1">
            <a:extLst>
              <a:ext uri="{FF2B5EF4-FFF2-40B4-BE49-F238E27FC236}">
                <a16:creationId xmlns:a16="http://schemas.microsoft.com/office/drawing/2014/main" id="{7A94447E-CEBF-5512-C62A-722C4143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2565400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B6D4F8-8BA2-6246-8C09-8D4A89E9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A904958-B034-698E-624E-4658EA895AA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785018"/>
            <a:ext cx="8305800" cy="868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85D5AAA-ED72-5C49-74EC-1A67FF010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44741"/>
            <a:ext cx="8229600" cy="4525963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public class </a:t>
            </a:r>
            <a:r>
              <a:rPr lang="en-US" dirty="0" err="1">
                <a:latin typeface="Calibri" panose="020F0502020204030204" pitchFamily="34" charset="0"/>
              </a:rPr>
              <a:t>ForEachExample</a:t>
            </a:r>
            <a:r>
              <a:rPr lang="en-US" dirty="0">
                <a:latin typeface="Calibri" panose="020F0502020204030204" pitchFamily="34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public static void main(String[] </a:t>
            </a:r>
            <a:r>
              <a:rPr lang="en-US" dirty="0" err="1">
                <a:latin typeface="Calibri" panose="020F0502020204030204" pitchFamily="34" charset="0"/>
              </a:rPr>
              <a:t>args</a:t>
            </a:r>
            <a:r>
              <a:rPr lang="en-US" dirty="0">
                <a:latin typeface="Calibri" panose="020F0502020204030204" pitchFamily="34" charset="0"/>
              </a:rPr>
              <a:t>)  {</a:t>
            </a:r>
          </a:p>
          <a:p>
            <a:pPr marL="0" indent="0">
              <a:buNone/>
            </a:pPr>
            <a:r>
              <a:rPr lang="hu-HU" dirty="0">
                <a:latin typeface="Calibri" panose="020F0502020204030204" pitchFamily="34" charset="0"/>
              </a:rPr>
              <a:t>		int a[]={1,2,4};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for(int </a:t>
            </a:r>
            <a:r>
              <a:rPr lang="en-US" dirty="0" err="1">
                <a:latin typeface="Calibri" panose="020F0502020204030204" pitchFamily="34" charset="0"/>
              </a:rPr>
              <a:t>i:a</a:t>
            </a:r>
            <a:r>
              <a:rPr lang="en-US" dirty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	</a:t>
            </a:r>
            <a:r>
              <a:rPr lang="en-US" dirty="0" err="1">
                <a:latin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for(int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=0;i&lt;</a:t>
            </a:r>
            <a:r>
              <a:rPr lang="en-US" dirty="0" err="1">
                <a:latin typeface="Calibri" panose="020F0502020204030204" pitchFamily="34" charset="0"/>
              </a:rPr>
              <a:t>a.length;i</a:t>
            </a:r>
            <a:r>
              <a:rPr lang="en-US" dirty="0">
                <a:latin typeface="Calibri" panose="020F0502020204030204" pitchFamily="34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	</a:t>
            </a:r>
            <a:r>
              <a:rPr lang="en-US" dirty="0" err="1">
                <a:latin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</a:rPr>
              <a:t>(a[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EFA2C6-17EA-C6FA-B5B7-1A33608B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8DC42C3-7339-5E4E-7258-11D5775DAC6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93668" y="960438"/>
            <a:ext cx="8077200" cy="71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B7FEB45-6A7F-34B6-0161-D65422598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7334" y="2057400"/>
            <a:ext cx="8489868" cy="41910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Strings are a sequence of characters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 java, String variables are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 class provides different methods to do string operations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Just like object creation, can create String object(instance of String)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String s=new String(“</a:t>
            </a:r>
            <a:r>
              <a:rPr lang="en-US" altLang="ja-JP" dirty="0">
                <a:latin typeface="Calibri" panose="020F0502020204030204" pitchFamily="34" charset="0"/>
              </a:rPr>
              <a:t>Jhon</a:t>
            </a:r>
            <a:r>
              <a:rPr lang="en-US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s=“Jim carry”;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2D8269-09AA-4D77-A692-5821F56B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E8A8-8766-D597-4F3F-9DF795CD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62B9-830D-A2CA-0F0B-EB886F11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Comparing String Objects Reference</a:t>
            </a:r>
          </a:p>
          <a:p>
            <a:pPr lvl="1"/>
            <a:r>
              <a:rPr lang="en-US" altLang="en-US" dirty="0"/>
              <a:t>String references can be compared by using ==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Comparing String Objects Value</a:t>
            </a:r>
          </a:p>
          <a:p>
            <a:pPr lvl="1"/>
            <a:r>
              <a:rPr lang="en-US" altLang="en-US" dirty="0"/>
              <a:t>String values can be compared by using equals() method</a:t>
            </a:r>
          </a:p>
          <a:p>
            <a:pPr lvl="1"/>
            <a:r>
              <a:rPr lang="en-US" altLang="en-US" dirty="0"/>
              <a:t>Comparison using “==” is called shallow comparison because == returns true, if the variable reference points to the same object in memory. Comparison using equals() method is called deep comparison because it will compare attribute values.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5E51E-582D-8984-6F76-75C4ABE9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52AE-5BE0-3B3A-010D-B2F89362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5B75-3EF8-EBD9-8008-7DD4E30E3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84832"/>
            <a:ext cx="7626096" cy="375458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char </a:t>
            </a:r>
            <a:r>
              <a:rPr lang="en-US" altLang="en-US" dirty="0" err="1">
                <a:latin typeface="Calibri" panose="020F0502020204030204" pitchFamily="34" charset="0"/>
              </a:rPr>
              <a:t>charAt</a:t>
            </a:r>
            <a:r>
              <a:rPr lang="en-US" altLang="en-US" dirty="0">
                <a:latin typeface="Calibri" panose="020F0502020204030204" pitchFamily="34" charset="0"/>
              </a:rPr>
              <a:t> ( int index)</a:t>
            </a:r>
          </a:p>
          <a:p>
            <a:pPr lvl="1"/>
            <a:r>
              <a:rPr lang="en-US" altLang="en-US" dirty="0"/>
              <a:t>returns the character located at the String's specified index.</a:t>
            </a:r>
          </a:p>
          <a:p>
            <a:pPr lvl="1"/>
            <a:r>
              <a:rPr lang="en-US" altLang="en-US" dirty="0"/>
              <a:t>Example : </a:t>
            </a:r>
            <a:r>
              <a:rPr lang="en-US" altLang="en-US" dirty="0" err="1"/>
              <a:t>st.charAt</a:t>
            </a:r>
            <a:r>
              <a:rPr lang="en-US" altLang="en-US" dirty="0"/>
              <a:t>(2)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int length()</a:t>
            </a:r>
          </a:p>
          <a:p>
            <a:pPr lvl="1"/>
            <a:r>
              <a:rPr lang="en-US" altLang="en-US" dirty="0"/>
              <a:t>returns the length of the String used to invoke the method</a:t>
            </a:r>
          </a:p>
          <a:p>
            <a:pPr lvl="1"/>
            <a:r>
              <a:rPr lang="en-US" altLang="en-US" dirty="0"/>
              <a:t>Example : </a:t>
            </a:r>
            <a:r>
              <a:rPr lang="en-US" altLang="en-US" dirty="0" err="1"/>
              <a:t>x.length</a:t>
            </a:r>
            <a:r>
              <a:rPr lang="en-US" altLang="en-US" dirty="0"/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</a:t>
            </a:r>
            <a:r>
              <a:rPr lang="en-US" altLang="en-US" dirty="0" err="1">
                <a:latin typeface="Calibri" panose="020F0502020204030204" pitchFamily="34" charset="0"/>
              </a:rPr>
              <a:t>concat</a:t>
            </a:r>
            <a:r>
              <a:rPr lang="en-US" altLang="en-US" dirty="0">
                <a:latin typeface="Calibri" panose="020F0502020204030204" pitchFamily="34" charset="0"/>
              </a:rPr>
              <a:t>(String s)</a:t>
            </a:r>
          </a:p>
          <a:p>
            <a:pPr lvl="1"/>
            <a:r>
              <a:rPr lang="en-US" altLang="en-US" dirty="0"/>
              <a:t>returns a String after concatenating the passing string value with object string value</a:t>
            </a:r>
          </a:p>
          <a:p>
            <a:pPr lvl="1"/>
            <a:r>
              <a:rPr lang="en-US" altLang="en-US" dirty="0"/>
              <a:t>Example : </a:t>
            </a:r>
            <a:r>
              <a:rPr lang="en-US" altLang="en-US" dirty="0" err="1"/>
              <a:t>st.concat</a:t>
            </a:r>
            <a:r>
              <a:rPr lang="en-US" altLang="en-US" dirty="0"/>
              <a:t>(“cat”)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4CD3A-6FBD-760D-D56D-7FD8B84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5624-9FC9-81E9-9370-86131EFC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8DE1-0490-4749-D245-215F97C7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94" y="1981200"/>
            <a:ext cx="8382000" cy="36576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replace(char old, char new)</a:t>
            </a:r>
          </a:p>
          <a:p>
            <a:pPr lvl="1"/>
            <a:r>
              <a:rPr lang="en-US" altLang="en-US" dirty="0"/>
              <a:t>returns a String after replacing all old characters with new character</a:t>
            </a:r>
          </a:p>
          <a:p>
            <a:pPr lvl="1"/>
            <a:r>
              <a:rPr lang="en-US" altLang="en-US" dirty="0" err="1"/>
              <a:t>x.replace</a:t>
            </a:r>
            <a:r>
              <a:rPr lang="en-US" altLang="en-US" dirty="0"/>
              <a:t>('x', 'X’)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substring(int begin)/public String substring(int begin, int end)</a:t>
            </a:r>
          </a:p>
          <a:p>
            <a:pPr lvl="1"/>
            <a:r>
              <a:rPr lang="en-US" altLang="en-US" dirty="0"/>
              <a:t>return a part (or substring) of the String</a:t>
            </a:r>
          </a:p>
          <a:p>
            <a:pPr lvl="1"/>
            <a:r>
              <a:rPr lang="en-US" altLang="en-US" dirty="0" err="1"/>
              <a:t>x.substring</a:t>
            </a:r>
            <a:r>
              <a:rPr lang="en-US" altLang="en-US" dirty="0"/>
              <a:t>(5)</a:t>
            </a:r>
          </a:p>
          <a:p>
            <a:pPr lvl="1"/>
            <a:r>
              <a:rPr lang="en-US" altLang="en-US" dirty="0" err="1"/>
              <a:t>x.substring</a:t>
            </a:r>
            <a:r>
              <a:rPr lang="en-US" altLang="en-US" dirty="0"/>
              <a:t>(5, 8)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public String </a:t>
            </a:r>
            <a:r>
              <a:rPr lang="en-US" altLang="en-US" dirty="0" err="1">
                <a:latin typeface="Calibri" panose="020F0502020204030204" pitchFamily="34" charset="0"/>
              </a:rPr>
              <a:t>toLowerCase</a:t>
            </a:r>
            <a:r>
              <a:rPr lang="en-US" altLang="en-US" dirty="0">
                <a:latin typeface="Calibri" panose="020F0502020204030204" pitchFamily="34" charset="0"/>
              </a:rPr>
              <a:t>()</a:t>
            </a:r>
          </a:p>
          <a:p>
            <a:pPr lvl="1"/>
            <a:r>
              <a:rPr lang="en-US" altLang="en-US" dirty="0"/>
              <a:t>uppercase characters converted to lowercase</a:t>
            </a:r>
          </a:p>
          <a:p>
            <a:pPr lvl="1"/>
            <a:r>
              <a:rPr lang="en-US" altLang="en-US" dirty="0" err="1"/>
              <a:t>x.toLowerCase</a:t>
            </a:r>
            <a:r>
              <a:rPr lang="en-US" alt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8483E-0F46-815E-CF7D-28F930ED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3526</TotalTime>
  <Words>1229</Words>
  <Application>Microsoft Macintosh PowerPoint</Application>
  <PresentationFormat>On-screen Show (4:3)</PresentationFormat>
  <Paragraphs>173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Courier New</vt:lpstr>
      <vt:lpstr>Tahoma</vt:lpstr>
      <vt:lpstr>Tw Cen MT</vt:lpstr>
      <vt:lpstr>Tw Cen MT Condensed</vt:lpstr>
      <vt:lpstr>Wingdings 3</vt:lpstr>
      <vt:lpstr>Integral</vt:lpstr>
      <vt:lpstr>String clasS</vt:lpstr>
      <vt:lpstr>JAVA API</vt:lpstr>
      <vt:lpstr>Array</vt:lpstr>
      <vt:lpstr>Array</vt:lpstr>
      <vt:lpstr>Example</vt:lpstr>
      <vt:lpstr>String</vt:lpstr>
      <vt:lpstr>Comparing Strings</vt:lpstr>
      <vt:lpstr>String methods</vt:lpstr>
      <vt:lpstr>Cont..</vt:lpstr>
      <vt:lpstr>Cont..</vt:lpstr>
      <vt:lpstr>Cont..</vt:lpstr>
      <vt:lpstr>StringBuffer</vt:lpstr>
      <vt:lpstr>StringBuffer methods</vt:lpstr>
      <vt:lpstr>Cont..</vt:lpstr>
      <vt:lpstr>Cont..</vt:lpstr>
      <vt:lpstr>StringBuilder</vt:lpstr>
      <vt:lpstr>StringBuffer vs StringBuilder</vt:lpstr>
      <vt:lpstr>Class Exercises 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153</cp:revision>
  <dcterms:created xsi:type="dcterms:W3CDTF">2006-07-02T01:21:38Z</dcterms:created>
  <dcterms:modified xsi:type="dcterms:W3CDTF">2022-10-01T14:47:42Z</dcterms:modified>
</cp:coreProperties>
</file>