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371" r:id="rId2"/>
    <p:sldId id="321" r:id="rId3"/>
    <p:sldId id="348" r:id="rId4"/>
    <p:sldId id="350" r:id="rId5"/>
    <p:sldId id="366" r:id="rId6"/>
    <p:sldId id="342" r:id="rId7"/>
    <p:sldId id="343" r:id="rId8"/>
    <p:sldId id="344" r:id="rId9"/>
    <p:sldId id="345" r:id="rId10"/>
    <p:sldId id="346" r:id="rId11"/>
    <p:sldId id="353" r:id="rId12"/>
    <p:sldId id="370" r:id="rId13"/>
    <p:sldId id="369" r:id="rId14"/>
    <p:sldId id="372" r:id="rId15"/>
    <p:sldId id="267" r:id="rId16"/>
    <p:sldId id="268" r:id="rId17"/>
    <p:sldId id="354" r:id="rId18"/>
    <p:sldId id="355" r:id="rId19"/>
    <p:sldId id="356" r:id="rId20"/>
    <p:sldId id="35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D0CD"/>
    <a:srgbClr val="F56A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48"/>
    <p:restoredTop sz="94935"/>
  </p:normalViewPr>
  <p:slideViewPr>
    <p:cSldViewPr snapToGrid="0">
      <p:cViewPr varScale="1">
        <p:scale>
          <a:sx n="110" d="100"/>
          <a:sy n="110" d="100"/>
        </p:scale>
        <p:origin x="200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7BF4C-1AC5-8047-9CB7-F6FE835C9ED7}" type="datetimeFigureOut">
              <a:rPr lang="en-US" smtClean="0"/>
              <a:t>6/17/23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C1118-207A-2F4A-BE1B-12455BD6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5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83A9-9FF7-7641-AE58-9F7162BE401F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4193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>
            <a:extLst>
              <a:ext uri="{FF2B5EF4-FFF2-40B4-BE49-F238E27FC236}">
                <a16:creationId xmlns:a16="http://schemas.microsoft.com/office/drawing/2014/main" id="{7AE1159C-0213-D330-FBBF-2A19B3CF13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2" name="Notes Placeholder 2">
            <a:extLst>
              <a:ext uri="{FF2B5EF4-FFF2-40B4-BE49-F238E27FC236}">
                <a16:creationId xmlns:a16="http://schemas.microsoft.com/office/drawing/2014/main" id="{84F2D9E8-29ED-5A3D-D3C8-565B41F8B5F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61443" name="Slide Number Placeholder 3">
            <a:extLst>
              <a:ext uri="{FF2B5EF4-FFF2-40B4-BE49-F238E27FC236}">
                <a16:creationId xmlns:a16="http://schemas.microsoft.com/office/drawing/2014/main" id="{5C5477A8-D5F8-5845-F70C-EF172FA391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8F8C4D9B-7FE2-1F42-BB32-C9030B4E59A1}" type="slidenum">
              <a:rPr lang="en-US" altLang="en-US" sz="1200"/>
              <a:pPr/>
              <a:t>12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37894-C376-5539-0900-2C9FE59CD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5AAAC-733F-F136-24BF-F7497CC6F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05E61-7CE6-1F92-099D-BD952FB7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33172-6DBD-0449-8823-A661FF4A9434}" type="datetime1">
              <a:rPr lang="en-US" smtClean="0"/>
              <a:t>6/17/23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4B8BD-9686-0BB4-A2A6-F309E1CD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yetanothermasterylearning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64A84-3F39-9E37-C7E4-B90F6608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23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0D86-557E-073E-294E-777996F8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F8A59-6C34-911A-B41B-DE0A0A561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3A344-3E85-972D-C983-57D504BB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D58F-2FB5-3F42-8F7C-F4FDD372D4DF}" type="datetime1">
              <a:rPr lang="en-US" smtClean="0"/>
              <a:t>6/17/23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30927-7FAE-ACCF-EDBB-A8DE79B9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yetanothermasterylearning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E878-F642-834B-18BF-7E4D3F39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7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924922-3F5B-669F-2C35-85DA0F82F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80060-B227-3A87-E1EF-790F9B207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717B1-423B-BDFE-22BB-A66639AD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B7DB-BA09-BF4E-BA04-7E87C78DE094}" type="datetime1">
              <a:rPr lang="en-US" smtClean="0"/>
              <a:t>6/17/23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8AB57-64B7-20E4-E96D-D0FCBE58B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yetanothermasterylearning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B6A01-1276-79CB-A753-F02B47E61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75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FC09-8AB4-79EA-9222-61B64384E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F8B40-0856-6382-D549-4CE3D1DFD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50A2-8908-C83A-6B42-7E0FA5588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BF83A-6A9E-884B-BF4A-3961B5A82CC1}" type="datetime1">
              <a:rPr lang="en-US" smtClean="0"/>
              <a:t>6/17/23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A4F28-C36C-CDBF-E4A6-15247C0F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yetanothermasterylearning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C51D5-60CA-D70B-21DE-6D2A7438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17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75EB-30E8-73BA-8250-EF5C6C241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8A551-77A7-359F-51AF-C77439EBF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F3220-1575-627F-FB34-64A534D63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95FF-6B99-944F-98AD-ED6AA89A0224}" type="datetime1">
              <a:rPr lang="en-US" smtClean="0"/>
              <a:t>6/17/23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BBE21-6A4D-EA5D-F2F8-8BE02DDD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yetanothermasterylearning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2E70B-A662-FAF0-2071-99BD2D60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4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F1BD1-9DCD-02C4-271D-4811B742A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CF5FE-7B87-41E7-AAD2-0D676BE2F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5803D-6CE2-5A83-C911-DB0D04422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8D0FE-CD83-2CE9-E282-6E33CD29A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3B4D-A0EF-9340-9FD6-FC97BDF37FF7}" type="datetime1">
              <a:rPr lang="en-US" smtClean="0"/>
              <a:t>6/17/23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032EA-F88D-73FF-7B20-065F75717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yetanothermasterylearning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2E2D1-A405-D43F-FA8F-AA4155EF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4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5611-226D-D904-C66A-EEA11B373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258CE-3DC6-3E12-2856-70D5CD63C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39BA5-1335-5A2C-A453-6CF71660D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FFB716-5DFA-DD88-DFA9-3E00A0CC1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92F90-9F7E-013B-AD3F-94A93326A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6E462A-09BE-4117-9D00-447C1F7E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04BFC-F745-1841-834A-166C1A440CD8}" type="datetime1">
              <a:rPr lang="en-US" smtClean="0"/>
              <a:t>6/17/23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72AFFC-D84F-F323-3C94-E9EA5056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yetanothermasterylearning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63909-6671-E416-7FFD-A178F67D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4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CDDA-9B31-F652-DC94-3FEDCA6A4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E67159-B66B-A59B-BE77-E97324F78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D433-ED6C-424E-A72A-B6E7A9ACFCCF}" type="datetime1">
              <a:rPr lang="en-US" smtClean="0"/>
              <a:t>6/17/23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490E13-37FE-7E98-D4A0-CF2A876BB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yetanothermasterylearning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CBB90-2D45-3BE6-A77C-F7771A159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56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53DE18-6E58-63C2-6991-9F0F935E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DFF5-9FEB-D14A-B5D6-83EE35619E3D}" type="datetime1">
              <a:rPr lang="en-US" smtClean="0"/>
              <a:t>6/17/23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0E0C33-FA6E-EEA5-B112-CC9A37C7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yetanothermasterylearning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65659-923C-DC17-C96A-EFA58208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65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6EF08-1511-8DBC-BF12-BD0176BF2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47347-E5A6-56F7-2F12-BFFA8E77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E1B61-FC73-8110-493C-D94BE9A5A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A5E2F-FBA8-BCD9-F458-C7565F9B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F193-F095-3943-9794-A02B65D19BCE}" type="datetime1">
              <a:rPr lang="en-US" smtClean="0"/>
              <a:t>6/17/23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BCA79-0A72-32D0-FCB4-F045E8E20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yetanothermasterylearning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C5526-79BE-85E9-C9EA-FB7BDC902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14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5D184-83B4-696E-FA61-4E1BFDCAD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E5575-44FF-8473-421A-C995FDC3A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8B890-45E4-6AFB-F38A-AEF7B71AA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EB32A-A2F6-3170-5900-E50CDB3EB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858A-98B0-E84E-BDDC-E3A1122856FB}" type="datetime1">
              <a:rPr lang="en-US" smtClean="0"/>
              <a:t>6/17/23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DAFE4-0824-F104-C0E0-793147B37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yetanothermasterylearning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9A999-9FEF-11C6-9061-6EF65A0C1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6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DC494-4E74-7F2F-B144-0A7E1A5FD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57682-A467-55F1-AA64-2C57976E8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2513A-53D3-6007-E2A1-1372EEFA6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EB262-7FE8-D346-8332-6A29835036CB}" type="datetime1">
              <a:rPr lang="en-US" smtClean="0"/>
              <a:t>6/17/23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0FFCC-C04D-09D0-9F76-C4439120C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yetanothermasterylearning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6C23D-4982-9FE6-E8C6-90E21910C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8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44D9-3562-18B5-7BAC-7F23D532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PROGRAMMING BASICS</a:t>
            </a:r>
          </a:p>
        </p:txBody>
      </p: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83D49567-A32A-13EB-69BD-5C9C851B9FD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/>
              <a:t>float</a:t>
            </a:r>
          </a:p>
        </p:txBody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3D67686E-1BE1-9B19-13B3-1128DEFBDA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b="1" dirty="0">
                <a:latin typeface="Calibri" panose="020F0502020204030204" pitchFamily="34" charset="0"/>
              </a:rPr>
              <a:t>Float</a:t>
            </a:r>
            <a:r>
              <a:rPr lang="en-US" altLang="en-US" dirty="0">
                <a:latin typeface="Calibri" panose="020F0502020204030204" pitchFamily="34" charset="0"/>
              </a:rPr>
              <a:t> is the other kind of </a:t>
            </a:r>
            <a:r>
              <a:rPr lang="ja-JP" altLang="en-US">
                <a:latin typeface="Calibri" panose="020F0502020204030204" pitchFamily="34" charset="0"/>
              </a:rPr>
              <a:t>“</a:t>
            </a:r>
            <a:r>
              <a:rPr lang="en-US" altLang="ja-JP" dirty="0">
                <a:latin typeface="Calibri" panose="020F0502020204030204" pitchFamily="34" charset="0"/>
              </a:rPr>
              <a:t>real,</a:t>
            </a:r>
            <a:r>
              <a:rPr lang="ja-JP" altLang="en-US">
                <a:latin typeface="Calibri" panose="020F0502020204030204" pitchFamily="34" charset="0"/>
              </a:rPr>
              <a:t>”</a:t>
            </a:r>
            <a:r>
              <a:rPr lang="en-US" altLang="ja-JP" dirty="0">
                <a:latin typeface="Calibri" panose="020F0502020204030204" pitchFamily="34" charset="0"/>
              </a:rPr>
              <a:t> or </a:t>
            </a:r>
            <a:r>
              <a:rPr lang="ja-JP" altLang="en-US">
                <a:latin typeface="Calibri" panose="020F0502020204030204" pitchFamily="34" charset="0"/>
              </a:rPr>
              <a:t>“</a:t>
            </a:r>
            <a:r>
              <a:rPr lang="en-US" altLang="ja-JP" dirty="0">
                <a:latin typeface="Calibri" panose="020F0502020204030204" pitchFamily="34" charset="0"/>
              </a:rPr>
              <a:t>floating point</a:t>
            </a:r>
            <a:r>
              <a:rPr lang="ja-JP" altLang="en-US">
                <a:latin typeface="Calibri" panose="020F0502020204030204" pitchFamily="34" charset="0"/>
              </a:rPr>
              <a:t>”</a:t>
            </a:r>
            <a:r>
              <a:rPr lang="en-US" altLang="ja-JP" dirty="0">
                <a:latin typeface="Calibri" panose="020F0502020204030204" pitchFamily="34" charset="0"/>
              </a:rPr>
              <a:t> number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float has about 8 digits of accuracy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Arithmetic with float is not faster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Use float only to save space when there are millions of numbers involved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8E065C17-0A4B-DCA2-FE9B-F107BE23D73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Arithmetic Operations</a:t>
            </a:r>
          </a:p>
        </p:txBody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C50CFC5D-2FC4-40AF-A068-2B47405165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Basic arithmetic operations are</a:t>
            </a:r>
          </a:p>
          <a:p>
            <a:pPr lvl="1"/>
            <a:r>
              <a:rPr lang="en-US" dirty="0"/>
              <a:t>+  for addition</a:t>
            </a:r>
          </a:p>
          <a:p>
            <a:pPr lvl="1"/>
            <a:r>
              <a:rPr lang="en-US" dirty="0"/>
              <a:t>-  for subtraction</a:t>
            </a:r>
          </a:p>
          <a:p>
            <a:pPr lvl="1"/>
            <a:r>
              <a:rPr lang="en-US" dirty="0"/>
              <a:t>*  for multiplication</a:t>
            </a:r>
          </a:p>
          <a:p>
            <a:pPr lvl="2"/>
            <a:r>
              <a:rPr lang="en-US" dirty="0"/>
              <a:t>   (Old computers did not have the  </a:t>
            </a:r>
            <a:r>
              <a:rPr lang="en-US" dirty="0">
                <a:sym typeface="Symbol" charset="0"/>
              </a:rPr>
              <a:t></a:t>
            </a:r>
            <a:r>
              <a:rPr lang="en-US" dirty="0"/>
              <a:t>  character)</a:t>
            </a:r>
          </a:p>
          <a:p>
            <a:pPr lvl="1"/>
            <a:r>
              <a:rPr lang="en-US" dirty="0"/>
              <a:t>/  for division</a:t>
            </a:r>
          </a:p>
          <a:p>
            <a:pPr lvl="1"/>
            <a:r>
              <a:rPr lang="en-US" dirty="0"/>
              <a:t>% for remainder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>
            <a:extLst>
              <a:ext uri="{FF2B5EF4-FFF2-40B4-BE49-F238E27FC236}">
                <a16:creationId xmlns:a16="http://schemas.microsoft.com/office/drawing/2014/main" id="{1B5ADA9F-B9F3-4309-9E6B-64061A5A829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More operators</a:t>
            </a:r>
          </a:p>
        </p:txBody>
      </p:sp>
      <p:sp>
        <p:nvSpPr>
          <p:cNvPr id="174083" name="Rectangle 3">
            <a:extLst>
              <a:ext uri="{FF2B5EF4-FFF2-40B4-BE49-F238E27FC236}">
                <a16:creationId xmlns:a16="http://schemas.microsoft.com/office/drawing/2014/main" id="{E0013BD8-157D-0AF9-DBAE-A5646D3A84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 fontScale="92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Relational operators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&lt;     Less than 				(var1 &lt; var2)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&lt;=   Less than or equal to  			(var1 &lt;= var2)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&gt;      Greater than 				(var1 &gt; var2)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&gt;=   Greater than or equal to		(var1 &gt;= var2)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Equality and inequality</a:t>
            </a:r>
          </a:p>
          <a:p>
            <a:pPr lvl="1"/>
            <a:r>
              <a:rPr lang="en-US" dirty="0"/>
              <a:t>==  Test if equal				(var1 == var2)</a:t>
            </a:r>
          </a:p>
          <a:p>
            <a:pPr lvl="1"/>
            <a:r>
              <a:rPr lang="en-US" dirty="0"/>
              <a:t>!=    Test if not equal			(var1 != var2)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Logical Operations</a:t>
            </a:r>
          </a:p>
          <a:p>
            <a:pPr lvl="1"/>
            <a:r>
              <a:rPr lang="en-US" dirty="0"/>
              <a:t>&amp;&amp; </a:t>
            </a:r>
          </a:p>
          <a:p>
            <a:pPr marL="457200" lvl="1" indent="0">
              <a:buNone/>
            </a:pPr>
            <a:r>
              <a:rPr lang="en-US" dirty="0"/>
              <a:t>((var1 == var2) &amp;&amp; (var3  != var4))</a:t>
            </a:r>
          </a:p>
          <a:p>
            <a:pPr lvl="1"/>
            <a:r>
              <a:rPr lang="en-US" dirty="0"/>
              <a:t>| | </a:t>
            </a:r>
          </a:p>
          <a:p>
            <a:pPr marL="457200" lvl="1" indent="0">
              <a:buNone/>
            </a:pPr>
            <a:r>
              <a:rPr lang="en-US" dirty="0"/>
              <a:t>((var1 == var2) ||  (var3 != var4))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latin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>
            <a:extLst>
              <a:ext uri="{FF2B5EF4-FFF2-40B4-BE49-F238E27FC236}">
                <a16:creationId xmlns:a16="http://schemas.microsoft.com/office/drawing/2014/main" id="{6CBC7920-2303-600D-522D-DEB6A25A96C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Unary prefix operators</a:t>
            </a:r>
          </a:p>
        </p:txBody>
      </p:sp>
      <p:sp>
        <p:nvSpPr>
          <p:cNvPr id="173059" name="Rectangle 3">
            <a:extLst>
              <a:ext uri="{FF2B5EF4-FFF2-40B4-BE49-F238E27FC236}">
                <a16:creationId xmlns:a16="http://schemas.microsoft.com/office/drawing/2014/main" id="{2ABCA64A-0F8F-94F4-6504-DA5C44F113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Unary prefix operators have the next highest precedence:</a:t>
            </a:r>
          </a:p>
          <a:p>
            <a:pPr lvl="1"/>
            <a:r>
              <a:rPr lang="en-US" dirty="0"/>
              <a:t>++expr		=&gt; </a:t>
            </a:r>
            <a:r>
              <a:rPr lang="en-US" dirty="0" err="1"/>
              <a:t>Preincrement</a:t>
            </a:r>
            <a:r>
              <a:rPr lang="en-US" dirty="0"/>
              <a:t> 		</a:t>
            </a:r>
            <a:r>
              <a:rPr lang="en-US" dirty="0" err="1"/>
              <a:t>i</a:t>
            </a:r>
            <a:r>
              <a:rPr lang="en-US" dirty="0"/>
              <a:t>++. ++</a:t>
            </a:r>
            <a:r>
              <a:rPr lang="en-US" dirty="0" err="1"/>
              <a:t>i</a:t>
            </a:r>
            <a:endParaRPr lang="en-US" dirty="0"/>
          </a:p>
          <a:p>
            <a:pPr lvl="1"/>
            <a:r>
              <a:rPr lang="en-US" dirty="0"/>
              <a:t>--expr		=&gt; </a:t>
            </a:r>
            <a:r>
              <a:rPr lang="en-US" dirty="0" err="1"/>
              <a:t>Predecrement</a:t>
            </a:r>
            <a:r>
              <a:rPr lang="en-US" dirty="0"/>
              <a:t>		j--, --j</a:t>
            </a:r>
          </a:p>
          <a:p>
            <a:pPr lvl="1"/>
            <a:r>
              <a:rPr lang="en-US" dirty="0"/>
              <a:t>+  -         		=&gt; Unary plus and unary minus </a:t>
            </a:r>
          </a:p>
          <a:p>
            <a:pPr lvl="1"/>
            <a:r>
              <a:rPr lang="en-US" dirty="0"/>
              <a:t>var1 +=  var2 is same as var1 = var1 + var2</a:t>
            </a:r>
          </a:p>
          <a:p>
            <a:pPr lvl="1"/>
            <a:r>
              <a:rPr lang="en-US" dirty="0"/>
              <a:t>!          		=&gt; Logical negation (not)</a:t>
            </a:r>
          </a:p>
        </p:txBody>
      </p:sp>
    </p:spTree>
    <p:extLst>
      <p:ext uri="{BB962C8B-B14F-4D97-AF65-F5344CB8AC3E}">
        <p14:creationId xmlns:p14="http://schemas.microsoft.com/office/powerpoint/2010/main" val="1849389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1CC56EB7-848D-02EF-93B0-F63E636BA21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The increment operator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41E12F16-88A9-17E0-F1EB-B24FE88407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++ adds 1 to a variable</a:t>
            </a:r>
          </a:p>
          <a:p>
            <a:pPr lvl="1"/>
            <a:r>
              <a:rPr lang="en-US" altLang="en-US" dirty="0"/>
              <a:t>It can be used as a statement by itself, or within an expression</a:t>
            </a:r>
          </a:p>
          <a:p>
            <a:pPr lvl="1"/>
            <a:r>
              <a:rPr lang="en-US" altLang="en-US" dirty="0"/>
              <a:t>It can be put before or after a variable</a:t>
            </a:r>
          </a:p>
          <a:p>
            <a:pPr lvl="1"/>
            <a:r>
              <a:rPr lang="en-US" altLang="en-US" dirty="0" err="1"/>
              <a:t>Preincrement</a:t>
            </a:r>
            <a:r>
              <a:rPr lang="en-US" altLang="en-US" dirty="0"/>
              <a:t> (++</a:t>
            </a:r>
            <a:r>
              <a:rPr lang="en-US" altLang="en-US" dirty="0" err="1"/>
              <a:t>iter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 err="1"/>
              <a:t>Postincrement</a:t>
            </a:r>
            <a:r>
              <a:rPr lang="en-US" altLang="en-US" dirty="0"/>
              <a:t> (</a:t>
            </a:r>
            <a:r>
              <a:rPr lang="en-US" altLang="en-US" dirty="0" err="1"/>
              <a:t>eg</a:t>
            </a:r>
            <a:r>
              <a:rPr lang="en-US" altLang="en-US" dirty="0"/>
              <a:t>: </a:t>
            </a:r>
            <a:r>
              <a:rPr lang="en-US" altLang="en-US" dirty="0" err="1"/>
              <a:t>iter</a:t>
            </a:r>
            <a:r>
              <a:rPr lang="en-US" altLang="en-US" dirty="0"/>
              <a:t>++)</a:t>
            </a:r>
          </a:p>
        </p:txBody>
      </p:sp>
    </p:spTree>
    <p:extLst>
      <p:ext uri="{BB962C8B-B14F-4D97-AF65-F5344CB8AC3E}">
        <p14:creationId xmlns:p14="http://schemas.microsoft.com/office/powerpoint/2010/main" val="2185646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>
            <a:extLst>
              <a:ext uri="{FF2B5EF4-FFF2-40B4-BE49-F238E27FC236}">
                <a16:creationId xmlns:a16="http://schemas.microsoft.com/office/drawing/2014/main" id="{719CEBE3-B6EB-4C02-7C45-08FC0F37581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increment operator</a:t>
            </a:r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E4CDA2E0-62F1-4A70-C375-58EA1DF9C3C6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>
              <a:buClr>
                <a:srgbClr val="010000"/>
              </a:buClr>
              <a:buFontTx/>
              <a:buChar char=" "/>
            </a:pPr>
            <a:r>
              <a:rPr lang="en-US" altLang="en-US" sz="2000" dirty="0">
                <a:latin typeface="Trebuchet MS" panose="020B0703020202090204" pitchFamily="34" charset="0"/>
              </a:rPr>
              <a:t>int a = 5;</a:t>
            </a:r>
            <a:br>
              <a:rPr lang="en-US" altLang="en-US" sz="2000" dirty="0">
                <a:latin typeface="Trebuchet MS" panose="020B0703020202090204" pitchFamily="34" charset="0"/>
              </a:rPr>
            </a:br>
            <a:r>
              <a:rPr lang="en-US" altLang="en-US" sz="2000" dirty="0">
                <a:latin typeface="Trebuchet MS" panose="020B0703020202090204" pitchFamily="34" charset="0"/>
              </a:rPr>
              <a:t>a++;</a:t>
            </a:r>
            <a:br>
              <a:rPr lang="en-US" altLang="en-US" sz="2000" dirty="0">
                <a:latin typeface="Trebuchet MS" panose="020B0703020202090204" pitchFamily="34" charset="0"/>
              </a:rPr>
            </a:br>
            <a:r>
              <a:rPr lang="en-US" altLang="en-US" sz="2000" dirty="0">
                <a:solidFill>
                  <a:schemeClr val="hlink"/>
                </a:solidFill>
                <a:latin typeface="Trebuchet MS" panose="020B0703020202090204" pitchFamily="34" charset="0"/>
              </a:rPr>
              <a:t>// a is now 6</a:t>
            </a:r>
            <a:br>
              <a:rPr lang="en-US" altLang="en-US" sz="2000" dirty="0">
                <a:solidFill>
                  <a:schemeClr val="hlink"/>
                </a:solidFill>
                <a:latin typeface="Trebuchet MS" panose="020B0703020202090204" pitchFamily="34" charset="0"/>
              </a:rPr>
            </a:br>
            <a:endParaRPr lang="en-US" altLang="en-US" sz="2000" dirty="0">
              <a:solidFill>
                <a:schemeClr val="hlink"/>
              </a:solidFill>
              <a:latin typeface="Trebuchet MS" panose="020B0703020202090204" pitchFamily="34" charset="0"/>
            </a:endParaRPr>
          </a:p>
          <a:p>
            <a:pPr>
              <a:buClr>
                <a:srgbClr val="010000"/>
              </a:buClr>
              <a:buFontTx/>
              <a:buChar char=" "/>
            </a:pPr>
            <a:r>
              <a:rPr lang="en-US" altLang="en-US" sz="2000" dirty="0">
                <a:latin typeface="Trebuchet MS" panose="020B0703020202090204" pitchFamily="34" charset="0"/>
              </a:rPr>
              <a:t>int b = 5;</a:t>
            </a:r>
            <a:br>
              <a:rPr lang="en-US" altLang="en-US" sz="2000" dirty="0">
                <a:latin typeface="Trebuchet MS" panose="020B0703020202090204" pitchFamily="34" charset="0"/>
              </a:rPr>
            </a:br>
            <a:r>
              <a:rPr lang="en-US" altLang="en-US" sz="2000" dirty="0">
                <a:latin typeface="Trebuchet MS" panose="020B0703020202090204" pitchFamily="34" charset="0"/>
              </a:rPr>
              <a:t>++b;</a:t>
            </a:r>
            <a:br>
              <a:rPr lang="en-US" altLang="en-US" sz="2000" dirty="0">
                <a:latin typeface="Trebuchet MS" panose="020B0703020202090204" pitchFamily="34" charset="0"/>
              </a:rPr>
            </a:br>
            <a:r>
              <a:rPr lang="en-US" altLang="en-US" sz="2000" dirty="0">
                <a:solidFill>
                  <a:schemeClr val="hlink"/>
                </a:solidFill>
                <a:latin typeface="Trebuchet MS" panose="020B0703020202090204" pitchFamily="34" charset="0"/>
              </a:rPr>
              <a:t>// b is now 6</a:t>
            </a:r>
            <a:br>
              <a:rPr lang="en-US" altLang="en-US" sz="2000" dirty="0">
                <a:solidFill>
                  <a:schemeClr val="hlink"/>
                </a:solidFill>
                <a:latin typeface="Trebuchet MS" panose="020B0703020202090204" pitchFamily="34" charset="0"/>
              </a:rPr>
            </a:br>
            <a:endParaRPr lang="en-US" altLang="en-US" sz="2000" dirty="0">
              <a:solidFill>
                <a:schemeClr val="hlink"/>
              </a:solidFill>
              <a:latin typeface="Trebuchet MS" panose="020B0703020202090204" pitchFamily="34" charset="0"/>
            </a:endParaRPr>
          </a:p>
          <a:p>
            <a:pPr>
              <a:buClr>
                <a:srgbClr val="010000"/>
              </a:buClr>
              <a:buFontTx/>
              <a:buChar char=" "/>
            </a:pPr>
            <a:r>
              <a:rPr lang="en-US" altLang="en-US" sz="2000" dirty="0">
                <a:latin typeface="Trebuchet MS" panose="020B0703020202090204" pitchFamily="34" charset="0"/>
              </a:rPr>
              <a:t>int c = 5;</a:t>
            </a:r>
            <a:br>
              <a:rPr lang="en-US" altLang="en-US" sz="2000" dirty="0">
                <a:latin typeface="Trebuchet MS" panose="020B0703020202090204" pitchFamily="34" charset="0"/>
              </a:rPr>
            </a:br>
            <a:r>
              <a:rPr lang="en-US" altLang="en-US" sz="2000" dirty="0">
                <a:latin typeface="Trebuchet MS" panose="020B0703020202090204" pitchFamily="34" charset="0"/>
              </a:rPr>
              <a:t>int d = ++c;</a:t>
            </a:r>
            <a:br>
              <a:rPr lang="en-US" altLang="en-US" sz="2000" dirty="0">
                <a:latin typeface="Trebuchet MS" panose="020B0703020202090204" pitchFamily="34" charset="0"/>
              </a:rPr>
            </a:br>
            <a:r>
              <a:rPr lang="en-US" altLang="en-US" sz="2000" dirty="0">
                <a:solidFill>
                  <a:schemeClr val="hlink"/>
                </a:solidFill>
                <a:latin typeface="Trebuchet MS" panose="020B0703020202090204" pitchFamily="34" charset="0"/>
              </a:rPr>
              <a:t>// c is 6, d is 6</a:t>
            </a:r>
          </a:p>
          <a:p>
            <a:endParaRPr lang="en-US" altLang="en-US" sz="2000" dirty="0">
              <a:solidFill>
                <a:schemeClr val="hlink"/>
              </a:solidFill>
              <a:latin typeface="Trebuchet MS" panose="020B0703020202090204" pitchFamily="34" charset="0"/>
            </a:endParaRPr>
          </a:p>
        </p:txBody>
      </p:sp>
      <p:sp>
        <p:nvSpPr>
          <p:cNvPr id="24582" name="Rectangle 6">
            <a:extLst>
              <a:ext uri="{FF2B5EF4-FFF2-40B4-BE49-F238E27FC236}">
                <a16:creationId xmlns:a16="http://schemas.microsoft.com/office/drawing/2014/main" id="{1F187ECA-6588-1C27-EFEF-5D335D424AE3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>
              <a:buClr>
                <a:srgbClr val="FFFF99"/>
              </a:buClr>
              <a:buFontTx/>
              <a:buChar char=" "/>
            </a:pPr>
            <a:r>
              <a:rPr lang="en-US" altLang="en-US" sz="2000" dirty="0">
                <a:latin typeface="Trebuchet MS" panose="020B0703020202090204" pitchFamily="34" charset="0"/>
              </a:rPr>
              <a:t>int e = 5;</a:t>
            </a:r>
            <a:br>
              <a:rPr lang="en-US" altLang="en-US" sz="2000" dirty="0">
                <a:latin typeface="Trebuchet MS" panose="020B0703020202090204" pitchFamily="34" charset="0"/>
              </a:rPr>
            </a:br>
            <a:r>
              <a:rPr lang="en-US" altLang="en-US" sz="2000" dirty="0">
                <a:latin typeface="Trebuchet MS" panose="020B0703020202090204" pitchFamily="34" charset="0"/>
              </a:rPr>
              <a:t>int f = e++;</a:t>
            </a:r>
            <a:br>
              <a:rPr lang="en-US" altLang="en-US" sz="2000" dirty="0">
                <a:latin typeface="Trebuchet MS" panose="020B0703020202090204" pitchFamily="34" charset="0"/>
              </a:rPr>
            </a:br>
            <a:r>
              <a:rPr lang="en-US" altLang="en-US" sz="2000" dirty="0">
                <a:solidFill>
                  <a:schemeClr val="hlink"/>
                </a:solidFill>
                <a:latin typeface="Trebuchet MS" panose="020B0703020202090204" pitchFamily="34" charset="0"/>
              </a:rPr>
              <a:t>// e is 6, f is 5</a:t>
            </a:r>
            <a:br>
              <a:rPr lang="en-US" altLang="en-US" sz="2000" dirty="0">
                <a:solidFill>
                  <a:schemeClr val="hlink"/>
                </a:solidFill>
                <a:latin typeface="Trebuchet MS" panose="020B0703020202090204" pitchFamily="34" charset="0"/>
              </a:rPr>
            </a:br>
            <a:endParaRPr lang="en-US" altLang="en-US" sz="2000" dirty="0">
              <a:solidFill>
                <a:schemeClr val="hlink"/>
              </a:solidFill>
              <a:latin typeface="Trebuchet MS" panose="020B0703020202090204" pitchFamily="34" charset="0"/>
            </a:endParaRPr>
          </a:p>
          <a:p>
            <a:pPr>
              <a:buClr>
                <a:srgbClr val="FFFF99"/>
              </a:buClr>
              <a:buFontTx/>
              <a:buChar char=" "/>
            </a:pPr>
            <a:r>
              <a:rPr lang="en-US" altLang="en-US" sz="2000" dirty="0">
                <a:latin typeface="Trebuchet MS" panose="020B0703020202090204" pitchFamily="34" charset="0"/>
              </a:rPr>
              <a:t>int x = 10;</a:t>
            </a:r>
            <a:br>
              <a:rPr lang="en-US" altLang="en-US" sz="2000" dirty="0">
                <a:latin typeface="Trebuchet MS" panose="020B0703020202090204" pitchFamily="34" charset="0"/>
              </a:rPr>
            </a:br>
            <a:r>
              <a:rPr lang="en-US" altLang="en-US" sz="2000" dirty="0">
                <a:latin typeface="Trebuchet MS" panose="020B0703020202090204" pitchFamily="34" charset="0"/>
              </a:rPr>
              <a:t>int y = 100;</a:t>
            </a:r>
            <a:br>
              <a:rPr lang="en-US" altLang="en-US" sz="2000" dirty="0">
                <a:latin typeface="Trebuchet MS" panose="020B0703020202090204" pitchFamily="34" charset="0"/>
              </a:rPr>
            </a:br>
            <a:r>
              <a:rPr lang="en-US" altLang="en-US" sz="2000" dirty="0">
                <a:latin typeface="Trebuchet MS" panose="020B0703020202090204" pitchFamily="34" charset="0"/>
              </a:rPr>
              <a:t>int z = ++x + y++;</a:t>
            </a:r>
            <a:br>
              <a:rPr lang="en-US" altLang="en-US" sz="2000" dirty="0">
                <a:latin typeface="Trebuchet MS" panose="020B0703020202090204" pitchFamily="34" charset="0"/>
              </a:rPr>
            </a:br>
            <a:r>
              <a:rPr lang="en-US" altLang="en-US" sz="2000" dirty="0">
                <a:solidFill>
                  <a:schemeClr val="hlink"/>
                </a:solidFill>
                <a:latin typeface="Trebuchet MS" panose="020B0703020202090204" pitchFamily="34" charset="0"/>
              </a:rPr>
              <a:t>// x is 11, y is 101, z is 111</a:t>
            </a:r>
            <a:br>
              <a:rPr lang="en-US" altLang="en-US" sz="2000" dirty="0">
                <a:latin typeface="Trebuchet MS" panose="020B0703020202090204" pitchFamily="34" charset="0"/>
              </a:rPr>
            </a:br>
            <a:endParaRPr lang="en-US" altLang="en-US" sz="2000" dirty="0">
              <a:latin typeface="Trebuchet MS" panose="020B0703020202090204" pitchFamily="34" charset="0"/>
            </a:endParaRPr>
          </a:p>
          <a:p>
            <a:endParaRPr lang="en-US" altLang="en-US" sz="2000" dirty="0"/>
          </a:p>
        </p:txBody>
      </p:sp>
      <p:sp>
        <p:nvSpPr>
          <p:cNvPr id="24583" name="AutoShape 7">
            <a:extLst>
              <a:ext uri="{FF2B5EF4-FFF2-40B4-BE49-F238E27FC236}">
                <a16:creationId xmlns:a16="http://schemas.microsoft.com/office/drawing/2014/main" id="{3EDDE47C-9ABF-C0C4-52E9-4B4CC9F18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3894" y="5815584"/>
            <a:ext cx="3884613" cy="914400"/>
          </a:xfrm>
          <a:prstGeom prst="wedgeRectCallout">
            <a:avLst>
              <a:gd name="adj1" fmla="val 55315"/>
              <a:gd name="adj2" fmla="val -171704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2400">
                <a:latin typeface="Times" pitchFamily="2" charset="0"/>
              </a:rPr>
              <a:t>Confusing code is bad code, so this is very poor style</a:t>
            </a:r>
          </a:p>
        </p:txBody>
      </p:sp>
    </p:spTree>
    <p:extLst>
      <p:ext uri="{BB962C8B-B14F-4D97-AF65-F5344CB8AC3E}">
        <p14:creationId xmlns:p14="http://schemas.microsoft.com/office/powerpoint/2010/main" val="1431565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7A60F5AF-5AF2-C825-7267-6287836343B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The decrement operator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B355D574-4DD4-1569-E701-02317E64A8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-- subtracts 1 from a variable</a:t>
            </a:r>
          </a:p>
          <a:p>
            <a:pPr lvl="1"/>
            <a:r>
              <a:rPr lang="en-US" altLang="en-US" dirty="0"/>
              <a:t>It can be used as a statement by itself, or within an expression</a:t>
            </a:r>
          </a:p>
          <a:p>
            <a:pPr lvl="1"/>
            <a:r>
              <a:rPr lang="en-US" altLang="en-US" dirty="0"/>
              <a:t>It can be put before or after a variable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aa = </a:t>
            </a:r>
            <a:r>
              <a:rPr lang="en-US" altLang="en-US" dirty="0" err="1">
                <a:latin typeface="Calibri" panose="020F0502020204030204" pitchFamily="34" charset="0"/>
              </a:rPr>
              <a:t>i</a:t>
            </a:r>
            <a:r>
              <a:rPr lang="en-US" altLang="en-US" dirty="0">
                <a:latin typeface="Calibri" panose="020F0502020204030204" pitchFamily="34" charset="0"/>
              </a:rPr>
              <a:t>--;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aa = --</a:t>
            </a:r>
            <a:r>
              <a:rPr lang="en-US" altLang="en-US" dirty="0" err="1">
                <a:latin typeface="Calibri" panose="020F0502020204030204" pitchFamily="34" charset="0"/>
              </a:rPr>
              <a:t>i</a:t>
            </a:r>
            <a:r>
              <a:rPr lang="en-US" altLang="en-US" dirty="0">
                <a:latin typeface="Calibri" panose="020F050202020403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01937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>
            <a:extLst>
              <a:ext uri="{FF2B5EF4-FFF2-40B4-BE49-F238E27FC236}">
                <a16:creationId xmlns:a16="http://schemas.microsoft.com/office/drawing/2014/main" id="{3A7C3CDF-199B-C84B-0AA0-147BAB6C82C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Order of precedence</a:t>
            </a:r>
          </a:p>
        </p:txBody>
      </p:sp>
      <p:sp>
        <p:nvSpPr>
          <p:cNvPr id="154627" name="Rectangle 3">
            <a:extLst>
              <a:ext uri="{FF2B5EF4-FFF2-40B4-BE49-F238E27FC236}">
                <a16:creationId xmlns:a16="http://schemas.microsoft.com/office/drawing/2014/main" id="{47307E23-E123-85C5-EA60-C84E848D06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Operations with higher precedence are done before operations with lower precedence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Multiplication and division have higher precedence than addition and subtraction:</a:t>
            </a:r>
          </a:p>
          <a:p>
            <a:pPr lvl="1"/>
            <a:r>
              <a:rPr lang="en-US" dirty="0"/>
              <a:t>2 + 3 * 4   is 14, not 20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Operations of equal precedence are done left to right:</a:t>
            </a:r>
          </a:p>
          <a:p>
            <a:pPr lvl="1"/>
            <a:r>
              <a:rPr lang="en-US" dirty="0"/>
              <a:t>10 - 5 - 1  is 4, not 6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>
            <a:extLst>
              <a:ext uri="{FF2B5EF4-FFF2-40B4-BE49-F238E27FC236}">
                <a16:creationId xmlns:a16="http://schemas.microsoft.com/office/drawing/2014/main" id="{34CAF2E6-2477-2940-E705-AEAAE05550A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Parentheses</a:t>
            </a:r>
          </a:p>
        </p:txBody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B0A68A33-96A2-49F2-AD23-F22591F52D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Operations inside parentheses are done first</a:t>
            </a:r>
          </a:p>
          <a:p>
            <a:pPr lvl="1"/>
            <a:r>
              <a:rPr lang="en-US" dirty="0"/>
              <a:t>  (2 + 3) * 4   is 20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Parentheses are done from the inside out</a:t>
            </a:r>
          </a:p>
          <a:p>
            <a:pPr lvl="1"/>
            <a:r>
              <a:rPr lang="en-US" dirty="0"/>
              <a:t>  24 / (3 * (10 - 6)) is 24 / (3 * 4) is 24 / 12 is 2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Parentheses can be used where not needed</a:t>
            </a:r>
          </a:p>
          <a:p>
            <a:pPr lvl="1"/>
            <a:r>
              <a:rPr lang="en-US" dirty="0"/>
              <a:t>  2 + (3 * 4) is the same as  2 + 3 * 4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[ ] and { } cannot be used as parentheses!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>
            <a:extLst>
              <a:ext uri="{FF2B5EF4-FFF2-40B4-BE49-F238E27FC236}">
                <a16:creationId xmlns:a16="http://schemas.microsoft.com/office/drawing/2014/main" id="{E27ED4E8-A053-658D-E83D-B8645889578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Assignment statements</a:t>
            </a:r>
          </a:p>
        </p:txBody>
      </p:sp>
      <p:sp>
        <p:nvSpPr>
          <p:cNvPr id="156675" name="Rectangle 3">
            <a:extLst>
              <a:ext uri="{FF2B5EF4-FFF2-40B4-BE49-F238E27FC236}">
                <a16:creationId xmlns:a16="http://schemas.microsoft.com/office/drawing/2014/main" id="{C0B5101F-9C4B-6F96-B1EF-078C672FC4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An assignment statement has the form:</a:t>
            </a:r>
          </a:p>
          <a:p>
            <a:pPr lvl="1"/>
            <a:r>
              <a:rPr lang="en-US" altLang="en-US" dirty="0"/>
              <a:t> variable = expression 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Examples:</a:t>
            </a:r>
          </a:p>
          <a:p>
            <a:pPr lvl="1"/>
            <a:r>
              <a:rPr lang="en-US" altLang="en-US" dirty="0"/>
              <a:t>  price = 0.69;</a:t>
            </a:r>
          </a:p>
          <a:p>
            <a:pPr lvl="2"/>
            <a:r>
              <a:rPr lang="en-US" altLang="en-US" dirty="0"/>
              <a:t>(The expression can be as simple as a single literal or variable)</a:t>
            </a:r>
          </a:p>
          <a:p>
            <a:pPr lvl="1"/>
            <a:r>
              <a:rPr lang="en-US" altLang="en-US" dirty="0"/>
              <a:t>  area = pi * radius * radius;</a:t>
            </a:r>
          </a:p>
          <a:p>
            <a:pPr lvl="1"/>
            <a:r>
              <a:rPr lang="en-US" altLang="en-US" dirty="0"/>
              <a:t>  </a:t>
            </a:r>
            <a:r>
              <a:rPr lang="en-US" altLang="en-US" dirty="0" err="1"/>
              <a:t>classSize</a:t>
            </a:r>
            <a:r>
              <a:rPr lang="en-US" altLang="en-US" dirty="0"/>
              <a:t> = </a:t>
            </a:r>
            <a:r>
              <a:rPr lang="en-US" altLang="en-US" dirty="0" err="1"/>
              <a:t>classSize</a:t>
            </a:r>
            <a:r>
              <a:rPr lang="en-US" altLang="en-US" dirty="0"/>
              <a:t> + 1;</a:t>
            </a:r>
          </a:p>
          <a:p>
            <a:pPr lvl="2"/>
            <a:r>
              <a:rPr lang="en-US" altLang="en-US" dirty="0"/>
              <a:t>This means </a:t>
            </a:r>
            <a:r>
              <a:rPr lang="ja-JP" altLang="en-US"/>
              <a:t>“</a:t>
            </a:r>
            <a:r>
              <a:rPr lang="en-US" altLang="ja-JP" dirty="0"/>
              <a:t>add one to the value in </a:t>
            </a:r>
            <a:r>
              <a:rPr lang="en-US" altLang="ja-JP" dirty="0" err="1"/>
              <a:t>classSize</a:t>
            </a:r>
            <a:r>
              <a:rPr lang="ja-JP" altLang="en-US"/>
              <a:t>”</a:t>
            </a:r>
            <a:endParaRPr lang="en-US" altLang="ja-JP" dirty="0"/>
          </a:p>
          <a:p>
            <a:pPr lvl="1"/>
            <a:endParaRPr lang="en-US" alt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51212C03-E91E-1D7A-E72A-7AF641A1378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Agenda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06E89286-71C3-D21C-9941-01A2237F79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57400" y="2667000"/>
            <a:ext cx="8077200" cy="3352800"/>
          </a:xfrm>
        </p:spPr>
        <p:txBody>
          <a:bodyPr/>
          <a:lstStyle/>
          <a:p>
            <a:r>
              <a:rPr lang="en-US" altLang="en-US" dirty="0"/>
              <a:t>Variables </a:t>
            </a:r>
          </a:p>
          <a:p>
            <a:r>
              <a:rPr lang="en-US" altLang="en-US" dirty="0"/>
              <a:t>Data types</a:t>
            </a:r>
          </a:p>
          <a:p>
            <a:r>
              <a:rPr lang="en-US" altLang="en-US" dirty="0"/>
              <a:t>Operators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>
            <a:extLst>
              <a:ext uri="{FF2B5EF4-FFF2-40B4-BE49-F238E27FC236}">
                <a16:creationId xmlns:a16="http://schemas.microsoft.com/office/drawing/2014/main" id="{F0CDC91C-6B6B-4E66-DE2C-835A9F3A627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Printing out results</a:t>
            </a:r>
          </a:p>
        </p:txBody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CA7F5674-6D33-A0CD-437C-A0943AADBB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ja-JP" altLang="en-US">
                <a:latin typeface="Calibri" panose="020F0502020204030204" pitchFamily="34" charset="0"/>
              </a:rPr>
              <a:t>“</a:t>
            </a:r>
            <a:r>
              <a:rPr lang="en-US" altLang="ja-JP" dirty="0">
                <a:latin typeface="Calibri" panose="020F0502020204030204" pitchFamily="34" charset="0"/>
              </a:rPr>
              <a:t>print()</a:t>
            </a:r>
            <a:r>
              <a:rPr lang="ja-JP" altLang="en-US">
                <a:latin typeface="Calibri" panose="020F0502020204030204" pitchFamily="34" charset="0"/>
              </a:rPr>
              <a:t>”</a:t>
            </a:r>
            <a:r>
              <a:rPr lang="en-US" altLang="ja-JP" dirty="0">
                <a:latin typeface="Calibri" panose="020F0502020204030204" pitchFamily="34" charset="0"/>
              </a:rPr>
              <a:t> function </a:t>
            </a:r>
            <a:r>
              <a:rPr lang="ja-JP" altLang="en-US">
                <a:latin typeface="Calibri" panose="020F0502020204030204" pitchFamily="34" charset="0"/>
              </a:rPr>
              <a:t>“</a:t>
            </a:r>
            <a:r>
              <a:rPr lang="en-US" altLang="ja-JP" dirty="0">
                <a:latin typeface="Calibri" panose="020F0502020204030204" pitchFamily="34" charset="0"/>
              </a:rPr>
              <a:t>display in a window on the screen</a:t>
            </a:r>
            <a:r>
              <a:rPr lang="ja-JP" altLang="en-US">
                <a:latin typeface="Calibri" panose="020F0502020204030204" pitchFamily="34" charset="0"/>
              </a:rPr>
              <a:t>”</a:t>
            </a:r>
            <a:endParaRPr lang="en-US" altLang="ja-JP" dirty="0">
              <a:latin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ja-JP" altLang="en-US">
                <a:latin typeface="Calibri" panose="020F0502020204030204" pitchFamily="34" charset="0"/>
              </a:rPr>
              <a:t>“</a:t>
            </a:r>
            <a:r>
              <a:rPr lang="en-US" altLang="ja-JP" dirty="0" err="1">
                <a:latin typeface="Calibri" panose="020F0502020204030204" pitchFamily="34" charset="0"/>
              </a:rPr>
              <a:t>println</a:t>
            </a:r>
            <a:r>
              <a:rPr lang="en-US" altLang="ja-JP" dirty="0">
                <a:latin typeface="Calibri" panose="020F0502020204030204" pitchFamily="34" charset="0"/>
              </a:rPr>
              <a:t>()</a:t>
            </a:r>
            <a:r>
              <a:rPr lang="ja-JP" altLang="en-US">
                <a:latin typeface="Calibri" panose="020F0502020204030204" pitchFamily="34" charset="0"/>
              </a:rPr>
              <a:t>”</a:t>
            </a:r>
            <a:r>
              <a:rPr lang="en-US" altLang="ja-JP" dirty="0">
                <a:latin typeface="Calibri" panose="020F0502020204030204" pitchFamily="34" charset="0"/>
              </a:rPr>
              <a:t> function </a:t>
            </a:r>
            <a:r>
              <a:rPr lang="ja-JP" altLang="en-US">
                <a:latin typeface="Calibri" panose="020F0502020204030204" pitchFamily="34" charset="0"/>
              </a:rPr>
              <a:t>“</a:t>
            </a:r>
            <a:r>
              <a:rPr lang="en-US" altLang="ja-JP" dirty="0">
                <a:latin typeface="Calibri" panose="020F0502020204030204" pitchFamily="34" charset="0"/>
              </a:rPr>
              <a:t>display a line and adds a new line in a window on the screen</a:t>
            </a:r>
            <a:r>
              <a:rPr lang="ja-JP" altLang="en-US">
                <a:latin typeface="Calibri" panose="020F0502020204030204" pitchFamily="34" charset="0"/>
              </a:rPr>
              <a:t>”</a:t>
            </a:r>
            <a:endParaRPr lang="en-US" altLang="ja-JP" dirty="0">
              <a:latin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altLang="ja-JP" dirty="0">
              <a:latin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There are two commands for printing:</a:t>
            </a:r>
          </a:p>
          <a:p>
            <a:pPr lvl="1"/>
            <a:r>
              <a:rPr lang="en-US" altLang="en-US" dirty="0" err="1"/>
              <a:t>System.out.print</a:t>
            </a:r>
            <a:r>
              <a:rPr lang="en-US" altLang="en-US" dirty="0"/>
              <a:t>(x);</a:t>
            </a:r>
          </a:p>
          <a:p>
            <a:pPr lvl="1"/>
            <a:r>
              <a:rPr lang="en-US" altLang="en-US" dirty="0" err="1"/>
              <a:t>System.out.println</a:t>
            </a:r>
            <a:r>
              <a:rPr lang="en-US" altLang="en-US" dirty="0"/>
              <a:t>(x);</a:t>
            </a:r>
          </a:p>
          <a:p>
            <a:pPr lvl="1"/>
            <a:endParaRPr lang="en-US" alt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F831B61D-58C3-B218-4023-E2ACC5861AF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Variables</a:t>
            </a:r>
            <a:endParaRPr lang="en-US" altLang="en-US" dirty="0"/>
          </a:p>
        </p:txBody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56EC4E77-B869-C753-93BB-9C42137187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1" y="2084832"/>
            <a:ext cx="7600951" cy="4224528"/>
          </a:xfrm>
        </p:spPr>
        <p:txBody>
          <a:bodyPr vert="horz" lIns="45720" tIns="45720" rIns="45720" bIns="45720" rtlCol="0">
            <a:normAutofit fontScale="92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Variable in Java is a data container that saves the data values during Java program execution.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Before you use a variable, you must also define it (tell Java what value it has)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The variable name is combined with two words, the second word will start with an uppercase letter always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The value of a variable may change</a:t>
            </a:r>
            <a:endParaRPr lang="en-US" dirty="0">
              <a:latin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>
                <a:latin typeface="Calibri" panose="020F0502020204030204" pitchFamily="34" charset="0"/>
              </a:rPr>
              <a:t>E.g</a:t>
            </a:r>
            <a:r>
              <a:rPr lang="en-US" dirty="0">
                <a:latin typeface="Calibri" panose="020F0502020204030204" pitchFamily="34" charset="0"/>
              </a:rPr>
              <a:t>: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int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classSize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= 10;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double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myBankBalance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= 2000.37;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int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myAge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= 30;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float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speedometerReading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= 23456.4f;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" name="Line 37">
            <a:extLst>
              <a:ext uri="{FF2B5EF4-FFF2-40B4-BE49-F238E27FC236}">
                <a16:creationId xmlns:a16="http://schemas.microsoft.com/office/drawing/2014/main" id="{0F0E34E7-AB64-1C21-267C-B70EEEFA2B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62255" y="1134318"/>
            <a:ext cx="865930" cy="1528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AutoShape 44">
            <a:extLst>
              <a:ext uri="{FF2B5EF4-FFF2-40B4-BE49-F238E27FC236}">
                <a16:creationId xmlns:a16="http://schemas.microsoft.com/office/drawing/2014/main" id="{299ADF7C-4AFB-4C78-14D2-D37874DAC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8186" y="757176"/>
            <a:ext cx="1676400" cy="8382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i="1" dirty="0">
                <a:latin typeface="Times New Roman" panose="02020603050405020304" pitchFamily="18" charset="0"/>
              </a:rPr>
              <a:t>data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" name="Text Box 46">
            <a:extLst>
              <a:ext uri="{FF2B5EF4-FFF2-40B4-BE49-F238E27FC236}">
                <a16:creationId xmlns:a16="http://schemas.microsoft.com/office/drawing/2014/main" id="{FF63D4FB-6C81-8022-2440-DD6B2D739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4211" y="1056367"/>
            <a:ext cx="14500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>
                <a:latin typeface="Trebuchet MS" panose="020B0703020202090204" pitchFamily="34" charset="0"/>
              </a:rPr>
              <a:t>variable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A5E79B40-3EDA-4D58-AA66-05C5DCFA736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Declaring variables</a:t>
            </a:r>
          </a:p>
        </p:txBody>
      </p:sp>
      <p:sp>
        <p:nvSpPr>
          <p:cNvPr id="150531" name="Rectangle 3">
            <a:extLst>
              <a:ext uri="{FF2B5EF4-FFF2-40B4-BE49-F238E27FC236}">
                <a16:creationId xmlns:a16="http://schemas.microsoft.com/office/drawing/2014/main" id="{54B1DA22-3DB3-261B-AA34-B46CCC657D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Declaration: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Datatype </a:t>
            </a:r>
            <a:r>
              <a:rPr lang="en-US" dirty="0" err="1">
                <a:latin typeface="Calibri" panose="020F0502020204030204" pitchFamily="34" charset="0"/>
              </a:rPr>
              <a:t>variableName</a:t>
            </a:r>
            <a:r>
              <a:rPr lang="en-US" dirty="0">
                <a:latin typeface="Calibri" panose="020F0502020204030204" pitchFamily="34" charset="0"/>
              </a:rPr>
              <a:t>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>
                <a:latin typeface="Calibri" panose="020F0502020204030204" pitchFamily="34" charset="0"/>
              </a:rPr>
              <a:t>E.g</a:t>
            </a:r>
            <a:r>
              <a:rPr lang="en-US" dirty="0">
                <a:latin typeface="Calibri" panose="020F0502020204030204" pitchFamily="34" charset="0"/>
              </a:rPr>
              <a:t>: 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classSize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double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myBankBalance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dirty="0">
              <a:latin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Initialization: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Datatype </a:t>
            </a:r>
            <a:r>
              <a:rPr lang="en-US" dirty="0" err="1">
                <a:latin typeface="Calibri" panose="020F0502020204030204" pitchFamily="34" charset="0"/>
              </a:rPr>
              <a:t>variableName</a:t>
            </a:r>
            <a:r>
              <a:rPr lang="en-US" dirty="0">
                <a:latin typeface="Calibri" panose="020F0502020204030204" pitchFamily="34" charset="0"/>
              </a:rPr>
              <a:t> = value;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>
                <a:latin typeface="Calibri" panose="020F0502020204030204" pitchFamily="34" charset="0"/>
              </a:rPr>
              <a:t>E.g</a:t>
            </a:r>
            <a:r>
              <a:rPr lang="en-US" dirty="0">
                <a:latin typeface="Calibri" panose="020F0502020204030204" pitchFamily="34" charset="0"/>
              </a:rPr>
              <a:t>: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classSize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= 100;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double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myBankBalance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= 100;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>
            <a:extLst>
              <a:ext uri="{FF2B5EF4-FFF2-40B4-BE49-F238E27FC236}">
                <a16:creationId xmlns:a16="http://schemas.microsoft.com/office/drawing/2014/main" id="{1B0483B0-613F-BF09-143B-4D4D4D8022D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Data Types</a:t>
            </a:r>
          </a:p>
        </p:txBody>
      </p:sp>
      <p:sp>
        <p:nvSpPr>
          <p:cNvPr id="166915" name="Rectangle 3">
            <a:extLst>
              <a:ext uri="{FF2B5EF4-FFF2-40B4-BE49-F238E27FC236}">
                <a16:creationId xmlns:a16="http://schemas.microsoft.com/office/drawing/2014/main" id="{AC160CDA-A118-6F83-CAA3-E0D483913E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Primitive types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are the </a:t>
            </a:r>
            <a:r>
              <a:rPr lang="ja-JP" altLang="en-US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basic</a:t>
            </a:r>
            <a:r>
              <a:rPr lang="ja-JP" altLang="en-US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 data values.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Reference types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ja-JP" altLang="en-US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advanced</a:t>
            </a:r>
            <a:r>
              <a:rPr lang="ja-JP" altLang="en-US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 data values that contain address of objects.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There are eight types of primitives:</a:t>
            </a:r>
          </a:p>
          <a:p>
            <a:pPr lvl="1"/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-- used for true and false values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char -- used for single characters (letters, etc.)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byte, short, int, long -- four different kinds of integer (whole number) values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float, double -- two different kinds of decimal numbers (numbers with a decimal point)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46B52AAB-F118-C217-6291-81F8C657BD6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int</a:t>
            </a:r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DDF18BB5-0F2E-8DF8-7842-D527BD98D0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The most important </a:t>
            </a:r>
            <a:r>
              <a:rPr lang="en-US" altLang="en-US" b="1" dirty="0">
                <a:latin typeface="Calibri" panose="020F0502020204030204" pitchFamily="34" charset="0"/>
              </a:rPr>
              <a:t>integer</a:t>
            </a:r>
            <a:r>
              <a:rPr lang="en-US" altLang="en-US" dirty="0">
                <a:latin typeface="Calibri" panose="020F0502020204030204" pitchFamily="34" charset="0"/>
              </a:rPr>
              <a:t> type is int</a:t>
            </a:r>
          </a:p>
          <a:p>
            <a:pPr lvl="1"/>
            <a:r>
              <a:rPr lang="en-US" altLang="en-US" dirty="0"/>
              <a:t>An int is a </a:t>
            </a:r>
            <a:r>
              <a:rPr lang="ja-JP" altLang="en-US"/>
              <a:t>“</a:t>
            </a:r>
            <a:r>
              <a:rPr lang="en-US" altLang="ja-JP" dirty="0"/>
              <a:t>whole</a:t>
            </a:r>
            <a:r>
              <a:rPr lang="ja-JP" altLang="en-US"/>
              <a:t>”</a:t>
            </a:r>
            <a:r>
              <a:rPr lang="en-US" altLang="ja-JP" dirty="0"/>
              <a:t> number (no decimal point)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Numbers occupy memory in the computer</a:t>
            </a:r>
          </a:p>
          <a:p>
            <a:pPr lvl="1"/>
            <a:r>
              <a:rPr lang="en-US" altLang="en-US" dirty="0"/>
              <a:t>Larger numeric types require more memory</a:t>
            </a:r>
          </a:p>
          <a:p>
            <a:pPr lvl="2"/>
            <a:r>
              <a:rPr lang="en-US" altLang="en-US" dirty="0"/>
              <a:t>byte: 1 byte     short: 2 bytes     int: 4 bytes    long: 8 bytes</a:t>
            </a:r>
          </a:p>
          <a:p>
            <a:pPr lvl="1"/>
            <a:r>
              <a:rPr lang="en-US" altLang="en-US" dirty="0"/>
              <a:t>An int can be between about two billion (two thousand million) and negative two billion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Use </a:t>
            </a:r>
            <a:r>
              <a:rPr lang="en-US" altLang="en-US" b="1" dirty="0">
                <a:latin typeface="Calibri" panose="020F0502020204030204" pitchFamily="34" charset="0"/>
              </a:rPr>
              <a:t>int</a:t>
            </a:r>
            <a:r>
              <a:rPr lang="en-US" altLang="en-US" dirty="0">
                <a:latin typeface="Calibri" panose="020F0502020204030204" pitchFamily="34" charset="0"/>
              </a:rPr>
              <a:t> in preference to other integer types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0EF50CC7-942F-35CA-50A0-6A3CA43E6CC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byte, short</a:t>
            </a:r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94248924-D06C-6D40-58E6-AFDE71AC9E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A </a:t>
            </a:r>
            <a:r>
              <a:rPr lang="en-US" altLang="en-US" b="1" dirty="0">
                <a:latin typeface="Calibri" panose="020F0502020204030204" pitchFamily="34" charset="0"/>
              </a:rPr>
              <a:t>byte</a:t>
            </a:r>
            <a:r>
              <a:rPr lang="en-US" altLang="en-US" dirty="0">
                <a:latin typeface="Calibri" panose="020F0502020204030204" pitchFamily="34" charset="0"/>
              </a:rPr>
              <a:t> can be between -128 and 127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A </a:t>
            </a:r>
            <a:r>
              <a:rPr lang="en-US" altLang="en-US" b="1" dirty="0">
                <a:latin typeface="Calibri" panose="020F0502020204030204" pitchFamily="34" charset="0"/>
              </a:rPr>
              <a:t>short</a:t>
            </a:r>
            <a:r>
              <a:rPr lang="en-US" altLang="en-US" dirty="0">
                <a:latin typeface="Calibri" panose="020F0502020204030204" pitchFamily="34" charset="0"/>
              </a:rPr>
              <a:t> can be -32768 to 32767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Use byte or short only when</a:t>
            </a:r>
          </a:p>
          <a:p>
            <a:pPr lvl="1"/>
            <a:r>
              <a:rPr lang="en-US" altLang="en-US" dirty="0"/>
              <a:t>You know the numbers are all small</a:t>
            </a:r>
          </a:p>
          <a:p>
            <a:pPr lvl="1"/>
            <a:r>
              <a:rPr lang="en-US" altLang="en-US" dirty="0"/>
              <a:t>There are millions of numbers to remember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C6ED462E-AFCD-C366-F7B0-769DCD236E8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/>
              <a:t>long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CFDBF581-AAD2-0828-28D8-4937C3789B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b="1" dirty="0">
                <a:latin typeface="Calibri" panose="020F0502020204030204" pitchFamily="34" charset="0"/>
              </a:rPr>
              <a:t> Long</a:t>
            </a:r>
            <a:r>
              <a:rPr lang="en-US" altLang="en-US" dirty="0">
                <a:latin typeface="Calibri" panose="020F0502020204030204" pitchFamily="34" charset="0"/>
              </a:rPr>
              <a:t> integers are for when two billion </a:t>
            </a:r>
            <a:r>
              <a:rPr lang="en-US" altLang="en-US" dirty="0" err="1">
                <a:latin typeface="Calibri" panose="020F0502020204030204" pitchFamily="34" charset="0"/>
              </a:rPr>
              <a:t>isn</a:t>
            </a:r>
            <a:r>
              <a:rPr lang="ja-JP" altLang="en-US">
                <a:latin typeface="Calibri" panose="020F0502020204030204" pitchFamily="34" charset="0"/>
              </a:rPr>
              <a:t>’</a:t>
            </a:r>
            <a:r>
              <a:rPr lang="en-US" altLang="ja-JP" dirty="0">
                <a:latin typeface="Calibri" panose="020F0502020204030204" pitchFamily="34" charset="0"/>
              </a:rPr>
              <a:t>t large enough for your needs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A long can be about 19 digits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A long occupies twice as much space as an int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Arithmetic on long values is slower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Use long only when you need big numbers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F6938535-A4FA-1CF7-26BD-648D733BFFD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/>
              <a:t>double</a:t>
            </a:r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5610CFBB-3F2C-7B61-A471-0DC4994898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A </a:t>
            </a:r>
            <a:r>
              <a:rPr lang="en-US" altLang="en-US" b="1" dirty="0">
                <a:latin typeface="Calibri" panose="020F0502020204030204" pitchFamily="34" charset="0"/>
              </a:rPr>
              <a:t>double</a:t>
            </a:r>
            <a:r>
              <a:rPr lang="en-US" altLang="en-US" dirty="0">
                <a:latin typeface="Calibri" panose="020F0502020204030204" pitchFamily="34" charset="0"/>
              </a:rPr>
              <a:t> represents a </a:t>
            </a:r>
            <a:r>
              <a:rPr lang="ja-JP" altLang="en-US">
                <a:latin typeface="Calibri" panose="020F0502020204030204" pitchFamily="34" charset="0"/>
              </a:rPr>
              <a:t>“</a:t>
            </a:r>
            <a:r>
              <a:rPr lang="en-US" altLang="ja-JP" dirty="0">
                <a:latin typeface="Calibri" panose="020F0502020204030204" pitchFamily="34" charset="0"/>
              </a:rPr>
              <a:t>real</a:t>
            </a:r>
            <a:r>
              <a:rPr lang="ja-JP" altLang="en-US">
                <a:latin typeface="Calibri" panose="020F0502020204030204" pitchFamily="34" charset="0"/>
              </a:rPr>
              <a:t>”</a:t>
            </a:r>
            <a:r>
              <a:rPr lang="en-US" altLang="ja-JP" dirty="0">
                <a:latin typeface="Calibri" panose="020F0502020204030204" pitchFamily="34" charset="0"/>
              </a:rPr>
              <a:t> number</a:t>
            </a:r>
          </a:p>
          <a:p>
            <a:pPr lvl="1"/>
            <a:r>
              <a:rPr lang="en-US" altLang="en-US" dirty="0"/>
              <a:t>Also sometimes called </a:t>
            </a:r>
            <a:r>
              <a:rPr lang="ja-JP" altLang="en-US"/>
              <a:t>“</a:t>
            </a:r>
            <a:r>
              <a:rPr lang="en-US" altLang="ja-JP" dirty="0"/>
              <a:t>floating point</a:t>
            </a:r>
            <a:r>
              <a:rPr lang="ja-JP" altLang="en-US"/>
              <a:t>”</a:t>
            </a:r>
            <a:endParaRPr lang="en-US" altLang="ja-JP" dirty="0"/>
          </a:p>
          <a:p>
            <a:pPr lvl="1"/>
            <a:r>
              <a:rPr lang="en-US" altLang="en-US" dirty="0"/>
              <a:t>These are numbers with a decimal point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A double has about 15 digits of accuracy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If you just write a real number, such as 1.37, Java assumes it is a double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Use double in preference to float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1158</Words>
  <Application>Microsoft Macintosh PowerPoint</Application>
  <PresentationFormat>Widescreen</PresentationFormat>
  <Paragraphs>148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Tahoma</vt:lpstr>
      <vt:lpstr>Times</vt:lpstr>
      <vt:lpstr>Times New Roman</vt:lpstr>
      <vt:lpstr>Trebuchet MS</vt:lpstr>
      <vt:lpstr>Office Theme</vt:lpstr>
      <vt:lpstr>PROGRAMMING BASICS</vt:lpstr>
      <vt:lpstr>Agenda</vt:lpstr>
      <vt:lpstr>Variables</vt:lpstr>
      <vt:lpstr>Declaring variables</vt:lpstr>
      <vt:lpstr>Data Types</vt:lpstr>
      <vt:lpstr>int</vt:lpstr>
      <vt:lpstr>byte, short</vt:lpstr>
      <vt:lpstr>long</vt:lpstr>
      <vt:lpstr>double</vt:lpstr>
      <vt:lpstr>float</vt:lpstr>
      <vt:lpstr>Arithmetic Operations</vt:lpstr>
      <vt:lpstr>More operators</vt:lpstr>
      <vt:lpstr>Unary prefix operators</vt:lpstr>
      <vt:lpstr>The increment operator</vt:lpstr>
      <vt:lpstr>increment operator</vt:lpstr>
      <vt:lpstr>The decrement operator</vt:lpstr>
      <vt:lpstr>Order of precedence</vt:lpstr>
      <vt:lpstr>Parentheses</vt:lpstr>
      <vt:lpstr>Assignment statements</vt:lpstr>
      <vt:lpstr>Printing out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 chowdary duvvada</dc:creator>
  <cp:lastModifiedBy>vinay chowdary duvvada</cp:lastModifiedBy>
  <cp:revision>58</cp:revision>
  <dcterms:created xsi:type="dcterms:W3CDTF">2023-04-22T18:11:12Z</dcterms:created>
  <dcterms:modified xsi:type="dcterms:W3CDTF">2023-06-17T15:54:40Z</dcterms:modified>
</cp:coreProperties>
</file>