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20" r:id="rId2"/>
    <p:sldId id="258" r:id="rId3"/>
    <p:sldId id="259" r:id="rId4"/>
    <p:sldId id="260" r:id="rId5"/>
    <p:sldId id="261" r:id="rId6"/>
    <p:sldId id="262" r:id="rId7"/>
    <p:sldId id="321" r:id="rId8"/>
    <p:sldId id="264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32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/>
    <p:restoredTop sz="94930"/>
  </p:normalViewPr>
  <p:slideViewPr>
    <p:cSldViewPr snapToGrid="0">
      <p:cViewPr varScale="1">
        <p:scale>
          <a:sx n="104" d="100"/>
          <a:sy n="104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0838-5FF0-6843-9A06-8BB3239391C6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0ADD-F669-8841-AB9B-A5AA0F28842E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52-008C-3C45-9EB3-C597E7BCA0F3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03A7-EF4B-D74F-9740-596E359A0361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036-F9A8-3348-9FA5-9BB980FD5FB8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B59E-FA37-844F-9869-E2895E496266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3969-71F8-DE4A-A08A-7B2FB71B62A4}" type="datetime1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A0E-1A56-1041-B2D4-D54F75F602B9}" type="datetime1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9648-EF0C-7A4D-B12F-F417F8F456B9}" type="datetime1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E91-5121-B048-9BAD-68AD8AAE125D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637-AED6-A84E-81A1-94A0C37C8374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4CA8-E6B5-0342-8032-B57F75B2D9A7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B585CD13-7676-39BE-78FA-42AF6A695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Program Flow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0EDEAF-EE9A-1B63-412E-2FF783CF37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8B75B-C4C3-80C7-C586-8A95B8E8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is complicated, but very handy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for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initialize ; test ; increment</a:t>
            </a:r>
            <a:r>
              <a:rPr lang="en-US" altLang="en-US" dirty="0"/>
              <a:t>) statement ;</a:t>
            </a:r>
          </a:p>
          <a:p>
            <a:pPr lvl="1"/>
            <a:r>
              <a:rPr lang="en-US" altLang="en-US" dirty="0"/>
              <a:t>Notice that there is no semicolon after the increment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Execution:</a:t>
            </a:r>
          </a:p>
          <a:p>
            <a:pPr lvl="1"/>
            <a:r>
              <a:rPr lang="en-US" altLang="en-US" dirty="0"/>
              <a:t>The initialize part is done first and only once</a:t>
            </a:r>
          </a:p>
          <a:p>
            <a:pPr lvl="1"/>
            <a:r>
              <a:rPr lang="en-US" altLang="en-US" dirty="0"/>
              <a:t>The test is performed; as long as it is true,</a:t>
            </a:r>
          </a:p>
          <a:p>
            <a:pPr lvl="2"/>
            <a:r>
              <a:rPr lang="en-US" altLang="en-US" dirty="0"/>
              <a:t>The statement is executed</a:t>
            </a:r>
          </a:p>
          <a:p>
            <a:pPr lvl="2"/>
            <a:r>
              <a:rPr lang="en-US" altLang="en-US" dirty="0"/>
              <a:t>The increment is executed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752600"/>
            <a:ext cx="7162800" cy="4648200"/>
            <a:chOff x="672" y="960"/>
            <a:chExt cx="4512" cy="2928"/>
          </a:xfrm>
        </p:grpSpPr>
        <p:sp>
          <p:nvSpPr>
            <p:cNvPr id="29701" name="AutoShape 5">
              <a:extLst>
                <a:ext uri="{FF2B5EF4-FFF2-40B4-BE49-F238E27FC236}">
                  <a16:creationId xmlns:a16="http://schemas.microsoft.com/office/drawing/2014/main" id="{ECCB4D42-5602-F1DE-12E9-D0DED762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2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3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statements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27FA6B13-7726-D21E-88B9-34C4B2E47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7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A76D07A-F7DC-1E24-7CAC-ECC197C4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7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98622AAF-9416-4388-E3DA-6898E6F1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159"/>
              <a:ext cx="3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D7F89925-8DCC-661D-F723-0276BFB9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2A23B3EF-004C-AD6A-4596-1E9AC68C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643A69C4-71EB-4882-B30C-2834800F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08A65E1-C1A7-E96F-C775-3E49F61A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increment</a:t>
              </a:r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FA259EC-5315-B3B3-3605-70110992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2D23B0-765F-A96D-6EA7-174867460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2B276-84BA-1618-3366-E50879702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numbers 1 through 10, and their squares: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+ 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squares of the first 100 integers, ten per line: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101;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</a:t>
            </a:r>
            <a:r>
              <a:rPr lang="en-US" altLang="en-US" dirty="0"/>
              <a:t>("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i</a:t>
            </a:r>
            <a:r>
              <a:rPr lang="en-US" altLang="en-US" dirty="0"/>
              <a:t> % 10 == 0)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8AC5BB-CF41-00F8-8931-922BCB345B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997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When do you use each loop?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B52578-106E-A26E-6DAE-2CAE03243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for loop if you know ahead of time how many times you want to go through the loop</a:t>
            </a:r>
          </a:p>
          <a:p>
            <a:pPr lvl="1"/>
            <a:r>
              <a:rPr lang="en-US" altLang="en-US" dirty="0"/>
              <a:t>Example: Stepping through an array</a:t>
            </a:r>
          </a:p>
          <a:p>
            <a:pPr lvl="1"/>
            <a:r>
              <a:rPr lang="en-US" altLang="en-US" dirty="0"/>
              <a:t>Example: Print a 12-month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while loop in almost all other cases</a:t>
            </a:r>
          </a:p>
          <a:p>
            <a:pPr lvl="1"/>
            <a:r>
              <a:rPr lang="en-US" altLang="en-US" dirty="0"/>
              <a:t>Example: Compute the next step in an approximation until you get close enough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do-while loop if you must go through the loop at least once before it makes sense to do the test</a:t>
            </a:r>
          </a:p>
          <a:p>
            <a:pPr lvl="1"/>
            <a:r>
              <a:rPr lang="en-US" altLang="en-US" dirty="0"/>
              <a:t>Example: Ask for the password until user gets it right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is Multi-way decisions control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switch statement chooses one of several statements, based on the value on an integer (int, byte, short, or long) or a char expression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20063B-36BD-EC9E-2557-A7AE53D3B5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39696" y="737616"/>
            <a:ext cx="91379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Syntax of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40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3E362C5-2DAA-1921-369F-8B0CF4281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syntax is: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expression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value1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value2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...(more cases)...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solidFill>
                  <a:srgbClr val="92D050"/>
                </a:solidFill>
              </a:rPr>
              <a:t>default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37DC54-6221-6BA2-9DBA-AE850F94F58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expression</a:t>
            </a:r>
            <a:r>
              <a:rPr lang="en-US" altLang="en-US" dirty="0">
                <a:latin typeface="Calibri" panose="020F0502020204030204" pitchFamily="34" charset="0"/>
              </a:rPr>
              <a:t> must yield an integer or a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dirty="0">
                <a:latin typeface="Calibri" panose="020F0502020204030204" pitchFamily="34" charset="0"/>
              </a:rPr>
              <a:t> must be a literal integer or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that colons ( : ) are used as well as semicolons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last statement in every case should be a break;</a:t>
            </a:r>
          </a:p>
          <a:p>
            <a:pPr lvl="1"/>
            <a:r>
              <a:rPr lang="en-US" altLang="en-US" dirty="0"/>
              <a:t>I even like to do this in the last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default: case handles every value not otherwise handled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0A00AA-192F-2C5E-6128-B935218014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7994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E89A4-7E58-D367-F02F-1D710C22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E1D1132-88D5-DCF0-3F5E-E7B05211252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7924800" cy="4876800"/>
            <a:chOff x="480" y="1008"/>
            <a:chExt cx="4992" cy="3072"/>
          </a:xfrm>
        </p:grpSpPr>
        <p:grpSp>
          <p:nvGrpSpPr>
            <p:cNvPr id="35845" name="Group 5">
              <a:extLst>
                <a:ext uri="{FF2B5EF4-FFF2-40B4-BE49-F238E27FC236}">
                  <a16:creationId xmlns:a16="http://schemas.microsoft.com/office/drawing/2014/main" id="{767F2EEA-6443-7411-1375-08E23B4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83580478-8D57-A032-BD57-047306C2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AutoShape 7">
                <a:extLst>
                  <a:ext uri="{FF2B5EF4-FFF2-40B4-BE49-F238E27FC236}">
                    <a16:creationId xmlns:a16="http://schemas.microsoft.com/office/drawing/2014/main" id="{7F6BDCEB-CCF2-C7EA-0792-198C6BF2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0F6E1C0D-5F6E-68CC-D6C7-EDE98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5ACC3560-377E-796E-4F0F-4C221C8C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3FA3ADDB-915A-64F2-D548-08EAABD2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D8F558F9-F4C1-AB0F-7D75-A3B6EAA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2" name="AutoShape 12">
                <a:extLst>
                  <a:ext uri="{FF2B5EF4-FFF2-40B4-BE49-F238E27FC236}">
                    <a16:creationId xmlns:a16="http://schemas.microsoft.com/office/drawing/2014/main" id="{888E15BC-E8BA-87E3-FF70-F1A04593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9F5111B4-D4EF-CD2C-EDB4-611C887E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4" name="AutoShape 14">
                <a:extLst>
                  <a:ext uri="{FF2B5EF4-FFF2-40B4-BE49-F238E27FC236}">
                    <a16:creationId xmlns:a16="http://schemas.microsoft.com/office/drawing/2014/main" id="{F94DA757-F88C-A282-A17D-71DFF7A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5" name="Line 15">
                <a:extLst>
                  <a:ext uri="{FF2B5EF4-FFF2-40B4-BE49-F238E27FC236}">
                    <a16:creationId xmlns:a16="http://schemas.microsoft.com/office/drawing/2014/main" id="{9C90607C-497E-C85E-B049-D50ED36A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9" y="2545"/>
                <a:ext cx="1055" cy="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6" name="Line 16">
                <a:extLst>
                  <a:ext uri="{FF2B5EF4-FFF2-40B4-BE49-F238E27FC236}">
                    <a16:creationId xmlns:a16="http://schemas.microsoft.com/office/drawing/2014/main" id="{8FC9EF3B-813A-2A77-D18E-D6204393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3B150B5A-5FF7-8DCE-EF14-1492E847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8" name="Line 18">
                <a:extLst>
                  <a:ext uri="{FF2B5EF4-FFF2-40B4-BE49-F238E27FC236}">
                    <a16:creationId xmlns:a16="http://schemas.microsoft.com/office/drawing/2014/main" id="{D7D90E6F-EE03-1DA0-50B4-55E4BBEF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9">
                <a:extLst>
                  <a:ext uri="{FF2B5EF4-FFF2-40B4-BE49-F238E27FC236}">
                    <a16:creationId xmlns:a16="http://schemas.microsoft.com/office/drawing/2014/main" id="{586E1F42-149E-1858-A78A-1C4DBE78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0" name="Line 20">
                <a:extLst>
                  <a:ext uri="{FF2B5EF4-FFF2-40B4-BE49-F238E27FC236}">
                    <a16:creationId xmlns:a16="http://schemas.microsoft.com/office/drawing/2014/main" id="{26382C5C-2581-7CE1-9E87-1E88CC57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1" name="Line 21">
                <a:extLst>
                  <a:ext uri="{FF2B5EF4-FFF2-40B4-BE49-F238E27FC236}">
                    <a16:creationId xmlns:a16="http://schemas.microsoft.com/office/drawing/2014/main" id="{EF449393-6000-302F-58FB-3074D2A5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2" name="Line 22">
                <a:extLst>
                  <a:ext uri="{FF2B5EF4-FFF2-40B4-BE49-F238E27FC236}">
                    <a16:creationId xmlns:a16="http://schemas.microsoft.com/office/drawing/2014/main" id="{B2484BDC-8363-9F18-9A45-0F6D8D32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63" name="Text Box 23">
              <a:extLst>
                <a:ext uri="{FF2B5EF4-FFF2-40B4-BE49-F238E27FC236}">
                  <a16:creationId xmlns:a16="http://schemas.microsoft.com/office/drawing/2014/main" id="{6E96F202-BA75-8324-0F65-22279A3F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51ECE0D1-6569-17F9-699D-B91D5C588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E7DA9B3B-2D31-BD0B-3413-020EE511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6" name="Text Box 26">
              <a:extLst>
                <a:ext uri="{FF2B5EF4-FFF2-40B4-BE49-F238E27FC236}">
                  <a16:creationId xmlns:a16="http://schemas.microsoft.com/office/drawing/2014/main" id="{7D6B61E6-186D-634B-51A7-C3B39313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583E27AB-777F-6300-4D28-421306F5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99DB95-DE0E-CD62-346A-B9073B83CB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99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2E9A9E5-58E0-E8B8-25B5-268C8BCC1CE6}"/>
              </a:ext>
            </a:extLst>
          </p:cNvPr>
          <p:cNvGrpSpPr>
            <a:grpSpLocks/>
          </p:cNvGrpSpPr>
          <p:nvPr/>
        </p:nvGrpSpPr>
        <p:grpSpPr bwMode="auto">
          <a:xfrm>
            <a:off x="1700214" y="4038600"/>
            <a:ext cx="3819525" cy="2559050"/>
            <a:chOff x="111" y="2544"/>
            <a:chExt cx="2406" cy="1612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EBC4308C-72D6-2949-C244-AF1734BD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break</a:t>
              </a:r>
              <a:r>
                <a:rPr lang="en-US" altLang="en-US" sz="240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36870" name="Freeform 6">
              <a:extLst>
                <a:ext uri="{FF2B5EF4-FFF2-40B4-BE49-F238E27FC236}">
                  <a16:creationId xmlns:a16="http://schemas.microsoft.com/office/drawing/2014/main" id="{0EA70AF7-930B-3AD0-18DC-73FC109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2544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D3DFC532-4CEA-2CF9-A979-D48E405ABBA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7924800" cy="4876800"/>
            <a:chOff x="480" y="1008"/>
            <a:chExt cx="4992" cy="3072"/>
          </a:xfrm>
        </p:grpSpPr>
        <p:grpSp>
          <p:nvGrpSpPr>
            <p:cNvPr id="36872" name="Group 8">
              <a:extLst>
                <a:ext uri="{FF2B5EF4-FFF2-40B4-BE49-F238E27FC236}">
                  <a16:creationId xmlns:a16="http://schemas.microsoft.com/office/drawing/2014/main" id="{B79A0D08-2A55-D2D6-3BFC-31F900BF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6873" name="Line 9">
                <a:extLst>
                  <a:ext uri="{FF2B5EF4-FFF2-40B4-BE49-F238E27FC236}">
                    <a16:creationId xmlns:a16="http://schemas.microsoft.com/office/drawing/2014/main" id="{7CF79683-B076-A09B-0E1F-D3D34E63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4" name="AutoShape 10">
                <a:extLst>
                  <a:ext uri="{FF2B5EF4-FFF2-40B4-BE49-F238E27FC236}">
                    <a16:creationId xmlns:a16="http://schemas.microsoft.com/office/drawing/2014/main" id="{FCD5293B-58EE-9171-91D0-0781DEFB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EAED818D-79BE-8F17-27F1-0B2B00738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6" name="AutoShape 12">
                <a:extLst>
                  <a:ext uri="{FF2B5EF4-FFF2-40B4-BE49-F238E27FC236}">
                    <a16:creationId xmlns:a16="http://schemas.microsoft.com/office/drawing/2014/main" id="{AC8D966F-5AEF-9F3F-6165-413D0E6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FB513A9A-338C-0E53-FB42-0CBA6654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AutoShape 14">
                <a:extLst>
                  <a:ext uri="{FF2B5EF4-FFF2-40B4-BE49-F238E27FC236}">
                    <a16:creationId xmlns:a16="http://schemas.microsoft.com/office/drawing/2014/main" id="{D30404A4-3299-6342-24B2-E30B4B96C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9" name="AutoShape 15">
                <a:extLst>
                  <a:ext uri="{FF2B5EF4-FFF2-40B4-BE49-F238E27FC236}">
                    <a16:creationId xmlns:a16="http://schemas.microsoft.com/office/drawing/2014/main" id="{FF25B501-44EC-E55F-9190-03AA44A1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0" name="AutoShape 16">
                <a:extLst>
                  <a:ext uri="{FF2B5EF4-FFF2-40B4-BE49-F238E27FC236}">
                    <a16:creationId xmlns:a16="http://schemas.microsoft.com/office/drawing/2014/main" id="{8437C36E-6B29-8B9A-32F1-AD97DBAA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1" name="AutoShape 17">
                <a:extLst>
                  <a:ext uri="{FF2B5EF4-FFF2-40B4-BE49-F238E27FC236}">
                    <a16:creationId xmlns:a16="http://schemas.microsoft.com/office/drawing/2014/main" id="{C9B9F9EC-7521-C8BA-260D-BC95663E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Line 18">
                <a:extLst>
                  <a:ext uri="{FF2B5EF4-FFF2-40B4-BE49-F238E27FC236}">
                    <a16:creationId xmlns:a16="http://schemas.microsoft.com/office/drawing/2014/main" id="{F475AA5E-3268-A378-3F64-742789A1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2F78861F-5E0F-694C-A953-D91D4EEB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4" name="Line 20">
                <a:extLst>
                  <a:ext uri="{FF2B5EF4-FFF2-40B4-BE49-F238E27FC236}">
                    <a16:creationId xmlns:a16="http://schemas.microsoft.com/office/drawing/2014/main" id="{63BB5AC2-E34F-BCE9-9E2C-A582041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5" name="Line 21">
                <a:extLst>
                  <a:ext uri="{FF2B5EF4-FFF2-40B4-BE49-F238E27FC236}">
                    <a16:creationId xmlns:a16="http://schemas.microsoft.com/office/drawing/2014/main" id="{DD4F4246-589E-1E34-E5F5-F106B7F2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6" name="Line 22">
                <a:extLst>
                  <a:ext uri="{FF2B5EF4-FFF2-40B4-BE49-F238E27FC236}">
                    <a16:creationId xmlns:a16="http://schemas.microsoft.com/office/drawing/2014/main" id="{9F9AA33E-DC41-83F3-7936-65715E5EF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7" name="Line 23">
                <a:extLst>
                  <a:ext uri="{FF2B5EF4-FFF2-40B4-BE49-F238E27FC236}">
                    <a16:creationId xmlns:a16="http://schemas.microsoft.com/office/drawing/2014/main" id="{6AB3BC47-E05D-6D1C-521E-902AE11E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8" name="Line 24">
                <a:extLst>
                  <a:ext uri="{FF2B5EF4-FFF2-40B4-BE49-F238E27FC236}">
                    <a16:creationId xmlns:a16="http://schemas.microsoft.com/office/drawing/2014/main" id="{3F890F41-4077-0D83-F605-77E1F903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9" name="Line 25">
                <a:extLst>
                  <a:ext uri="{FF2B5EF4-FFF2-40B4-BE49-F238E27FC236}">
                    <a16:creationId xmlns:a16="http://schemas.microsoft.com/office/drawing/2014/main" id="{521B6F5A-DA6E-6356-C752-ED0D790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40A5A9C-38C6-0D20-0A4B-84CE1915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1" name="Text Box 27">
              <a:extLst>
                <a:ext uri="{FF2B5EF4-FFF2-40B4-BE49-F238E27FC236}">
                  <a16:creationId xmlns:a16="http://schemas.microsoft.com/office/drawing/2014/main" id="{ACFA06DC-B27B-901D-526D-F62F12EE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F2C049CD-77A5-2CC6-CE1C-1FD20014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A1CC4609-2A4F-688D-C3CB-D0B2066F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E7A95591-948A-920C-4863-66686B2C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14B20-3709-1654-D34B-3099190D43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0117" y="796402"/>
            <a:ext cx="8229600" cy="944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E8215D-83A2-3EE0-9EF3-9063449F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400" dirty="0">
                <a:solidFill>
                  <a:schemeClr val="accent2"/>
                </a:solidFill>
                <a:latin typeface="Trebuchet MS" panose="020B0703020202090204" pitchFamily="34" charset="0"/>
              </a:rPr>
              <a:t>switch</a:t>
            </a:r>
            <a:r>
              <a:rPr lang="en-US" altLang="en-US" sz="1400" dirty="0">
                <a:latin typeface="Trebuchet MS" panose="020B0703020202090204" pitchFamily="34" charset="0"/>
              </a:rPr>
              <a:t> (</a:t>
            </a:r>
            <a:r>
              <a:rPr lang="en-US" altLang="en-US" sz="1400" dirty="0" err="1">
                <a:solidFill>
                  <a:srgbClr val="92D050"/>
                </a:solidFill>
                <a:latin typeface="Trebuchet MS" panose="020B0703020202090204" pitchFamily="34" charset="0"/>
              </a:rPr>
              <a:t>cardValue</a:t>
            </a:r>
            <a:r>
              <a:rPr lang="en-US" altLang="en-US" sz="1400" dirty="0">
                <a:latin typeface="Trebuchet MS" panose="020B0703020202090204" pitchFamily="34" charset="0"/>
              </a:rPr>
              <a:t>) {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("Ace");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("Jack");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12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("Queen");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13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("King");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default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</a:t>
            </a:r>
            <a:r>
              <a:rPr lang="en-US" altLang="en-US" sz="1800" dirty="0" err="1">
                <a:latin typeface="Trebuchet MS" panose="020B0703020202090204" pitchFamily="34" charset="0"/>
              </a:rPr>
              <a:t>cardValue</a:t>
            </a:r>
            <a:r>
              <a:rPr lang="en-US" altLang="en-US" sz="1800" dirty="0">
                <a:latin typeface="Trebuchet MS" panose="020B0703020202090204" pitchFamily="34" charset="0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break;</a:t>
            </a:r>
          </a:p>
          <a:p>
            <a:pPr marL="310896" lvl="2" indent="0">
              <a:lnSpc>
                <a:spcPct val="80000"/>
              </a:lnSpc>
              <a:buClr>
                <a:srgbClr val="FFFF99"/>
              </a:buClr>
              <a:buNone/>
            </a:pPr>
            <a:r>
              <a:rPr lang="en-US" altLang="en-US" sz="1400" dirty="0">
                <a:latin typeface="Trebuchet MS" panose="020B070302020209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Method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324600" cy="482150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method in Java is a block of code that only runs when it is called.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method is a way to perform some task.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07F01-AD61-A31D-7269-3E68F476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71" y="1690688"/>
            <a:ext cx="4042696" cy="41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FBF0D-1676-C5F6-9184-C7146943A4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Flow Control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0FB3B-6B74-E7B2-C6FA-A023D22E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You can’t do with just a list of commands to be done in order</a:t>
            </a:r>
          </a:p>
          <a:p>
            <a:pPr lvl="1"/>
            <a:r>
              <a:rPr lang="en-US" altLang="en-US" dirty="0"/>
              <a:t>cannot choose whether or not to perform a command</a:t>
            </a:r>
          </a:p>
          <a:p>
            <a:pPr lvl="1"/>
            <a:r>
              <a:rPr lang="en-US" altLang="en-US" dirty="0"/>
              <a:t>cannot perform the same command more than once</a:t>
            </a:r>
          </a:p>
          <a:p>
            <a:pPr lvl="1"/>
            <a:r>
              <a:rPr lang="en-US" altLang="en-US" dirty="0"/>
              <a:t>Such programs are extremely limited!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Control structures allow a program to base its behavior on the values of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else, while, do while, for, switch, break, continue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method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2436466" y="1716973"/>
            <a:ext cx="8078650" cy="4778829"/>
            <a:chOff x="864" y="960"/>
            <a:chExt cx="4791" cy="2429"/>
          </a:xfrm>
        </p:grpSpPr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1"/>
              <a:ext cx="1815" cy="94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i="1" dirty="0">
                  <a:latin typeface="Times New Roman" panose="02020603050405020304" pitchFamily="18" charset="0"/>
                </a:rPr>
                <a:t>void </a:t>
              </a:r>
              <a:r>
                <a:rPr lang="en-US" altLang="en-US" sz="2400" i="1" dirty="0" err="1">
                  <a:latin typeface="Times New Roman" panose="02020603050405020304" pitchFamily="18" charset="0"/>
                </a:rPr>
                <a:t>methodA</a:t>
              </a:r>
              <a:r>
                <a:rPr lang="en-US" altLang="en-US" sz="2400" i="1" dirty="0">
                  <a:latin typeface="Times New Roman" panose="02020603050405020304" pitchFamily="18" charset="0"/>
                </a:rPr>
                <a:t>( ) {</a:t>
              </a:r>
            </a:p>
            <a:p>
              <a:r>
                <a:rPr lang="en-US" altLang="en-US" sz="2400" i="1" dirty="0" err="1">
                  <a:latin typeface="Times New Roman" panose="02020603050405020304" pitchFamily="18" charset="0"/>
                </a:rPr>
                <a:t>Sysout</a:t>
              </a:r>
              <a:r>
                <a:rPr lang="en-US" altLang="en-US" sz="2400" i="1" dirty="0">
                  <a:latin typeface="Times New Roman" panose="02020603050405020304" pitchFamily="18" charset="0"/>
                </a:rPr>
                <a:t>(“Hello”);</a:t>
              </a:r>
            </a:p>
            <a:p>
              <a:r>
                <a:rPr lang="en-US" altLang="en-US" sz="2400" i="1" dirty="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8" y="1451"/>
              <a:ext cx="2062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2373" cy="2141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main(String[] </a:t>
              </a:r>
              <a:r>
                <a:rPr lang="en-US" altLang="en-US" sz="24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args</a:t>
              </a:r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) </a:t>
              </a:r>
            </a:p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{</a:t>
              </a:r>
            </a:p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r>
                <a:rPr lang="en-US" altLang="en-US" sz="24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methodA</a:t>
              </a:r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();</a:t>
              </a:r>
            </a:p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r>
                <a:rPr lang="en-US" altLang="en-US" sz="24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methodB</a:t>
              </a:r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();</a:t>
              </a:r>
            </a:p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r>
                <a: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}</a:t>
              </a:r>
            </a:p>
            <a:p>
              <a:endParaRPr lang="en-US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AutoShape 6">
            <a:extLst>
              <a:ext uri="{FF2B5EF4-FFF2-40B4-BE49-F238E27FC236}">
                <a16:creationId xmlns:a16="http://schemas.microsoft.com/office/drawing/2014/main" id="{1281DBD0-C459-6A7D-0A92-672FB178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38" y="4083762"/>
            <a:ext cx="3060961" cy="210328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>
                <a:latin typeface="Times New Roman" panose="02020603050405020304" pitchFamily="18" charset="0"/>
              </a:rPr>
              <a:t>int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methodB</a:t>
            </a:r>
            <a:r>
              <a:rPr lang="en-US" altLang="en-US" sz="2400" i="1" dirty="0">
                <a:latin typeface="Times New Roman" panose="02020603050405020304" pitchFamily="18" charset="0"/>
              </a:rPr>
              <a:t>(int a, int b) {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</a:rPr>
              <a:t>int c = a + b;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</a:rPr>
              <a:t>return c;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8363E017-6868-FDE8-B391-E156EFCFF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1325" y="3429000"/>
            <a:ext cx="3713313" cy="964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77FD4204-686E-64D5-DB35-55CF95A35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7665" y="4592624"/>
            <a:ext cx="3598792" cy="29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C4415CF8-F888-1E1D-487D-69DA81FCDC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1988" y="5139900"/>
            <a:ext cx="4714469" cy="192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DB9699-BAC0-3682-334F-0E833EF44D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C2CE3-DE2A-9806-28DE-D5277560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statement chooses which of two statements to execute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if-else statement has the form: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condition</a:t>
            </a:r>
            <a:r>
              <a:rPr lang="en-US" altLang="en-US" dirty="0"/>
              <a:t>) statement-to-execute-if-true ;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statement-to-execute-if-false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Either statement (or both) may be a compound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the semicolon after each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else part is optional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E8FB4-672B-FFDF-E5AF-D4910B9E93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if-else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552E1-2FCD-D79E-29AC-D44C921D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D36D06CE-146C-16D9-69F1-03851371A19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524000"/>
            <a:ext cx="4267200" cy="4572000"/>
            <a:chOff x="864" y="960"/>
            <a:chExt cx="2688" cy="2880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4F06F12D-A650-6D8E-14A5-40FEDEAA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6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2" name="Group 34">
              <a:extLst>
                <a:ext uri="{FF2B5EF4-FFF2-40B4-BE49-F238E27FC236}">
                  <a16:creationId xmlns:a16="http://schemas.microsoft.com/office/drawing/2014/main" id="{053261A4-15E6-C05C-30CC-121542DB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60"/>
              <a:ext cx="2688" cy="2208"/>
              <a:chOff x="864" y="960"/>
              <a:chExt cx="2688" cy="2208"/>
            </a:xfrm>
          </p:grpSpPr>
          <p:sp>
            <p:nvSpPr>
              <p:cNvPr id="17443" name="Line 35">
                <a:extLst>
                  <a:ext uri="{FF2B5EF4-FFF2-40B4-BE49-F238E27FC236}">
                    <a16:creationId xmlns:a16="http://schemas.microsoft.com/office/drawing/2014/main" id="{CC44F156-4C72-8709-2D00-0981538E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AutoShape 36">
                <a:extLst>
                  <a:ext uri="{FF2B5EF4-FFF2-40B4-BE49-F238E27FC236}">
                    <a16:creationId xmlns:a16="http://schemas.microsoft.com/office/drawing/2014/main" id="{3687DA86-3965-C0DF-A012-5A455A1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7445" name="Line 37">
                <a:extLst>
                  <a:ext uri="{FF2B5EF4-FFF2-40B4-BE49-F238E27FC236}">
                    <a16:creationId xmlns:a16="http://schemas.microsoft.com/office/drawing/2014/main" id="{D60013BA-BAE9-3674-C654-BBAED14C6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Text Box 38">
                <a:extLst>
                  <a:ext uri="{FF2B5EF4-FFF2-40B4-BE49-F238E27FC236}">
                    <a16:creationId xmlns:a16="http://schemas.microsoft.com/office/drawing/2014/main" id="{0683852A-51C5-856E-BAF5-46FD63C7C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rebuchet MS" panose="020B0703020202090204" pitchFamily="34" charset="0"/>
                  </a:rPr>
                  <a:t>true</a:t>
                </a:r>
              </a:p>
            </p:txBody>
          </p:sp>
          <p:sp>
            <p:nvSpPr>
              <p:cNvPr id="17447" name="AutoShape 39">
                <a:extLst>
                  <a:ext uri="{FF2B5EF4-FFF2-40B4-BE49-F238E27FC236}">
                    <a16:creationId xmlns:a16="http://schemas.microsoft.com/office/drawing/2014/main" id="{AC893DC8-9603-212B-5006-B36A8611B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>
                    <a:latin typeface="Times New Roman" panose="02020603050405020304" pitchFamily="18" charset="0"/>
                  </a:rPr>
                  <a:t>statement-1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40">
                <a:extLst>
                  <a:ext uri="{FF2B5EF4-FFF2-40B4-BE49-F238E27FC236}">
                    <a16:creationId xmlns:a16="http://schemas.microsoft.com/office/drawing/2014/main" id="{8C5D47CA-8A14-4D0D-D66D-76181E165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7603ED6-90BB-1D3D-8557-D02E87E2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CAF65BFB-106B-EB0F-C843-F0E441E2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6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C41996A4-5F16-9FDC-FD34-E4F253C41CE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14600"/>
            <a:ext cx="3124200" cy="2514600"/>
            <a:chOff x="2880" y="1584"/>
            <a:chExt cx="1968" cy="1584"/>
          </a:xfrm>
        </p:grpSpPr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D917640F-15D5-48D7-B785-0203C025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statement-2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FD6BFAF-FBA2-9154-7300-D4E562AA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46">
              <a:extLst>
                <a:ext uri="{FF2B5EF4-FFF2-40B4-BE49-F238E27FC236}">
                  <a16:creationId xmlns:a16="http://schemas.microsoft.com/office/drawing/2014/main" id="{5B1499A2-B383-BFF5-B3F3-4E7F6B6F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E10F601C-378B-FAD2-2104-AF354082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4FB72C63-6637-6A56-3B3C-B312AC23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9D326955-B9B1-73A0-D8A3-5EFB6F443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A1F7AE-D7D6-73F0-CE71-3272F2F09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DE8C6B-8A31-90EF-66B4-449BBA8C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(x &gt;= 0)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x;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else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-x;</a:t>
            </a:r>
            <a:br>
              <a:rPr lang="en-US" altLang="en-US" dirty="0">
                <a:latin typeface="Trebuchet MS" panose="020B0703020202090204" pitchFamily="34" charset="0"/>
              </a:rPr>
            </a:br>
            <a:endParaRPr lang="en-US" altLang="en-US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 &lt;=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)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writeCheck</a:t>
            </a:r>
            <a:r>
              <a:rPr lang="en-US" altLang="en-US" dirty="0">
                <a:latin typeface="Trebuchet MS" panose="020B0703020202090204" pitchFamily="34" charset="0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-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 else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callHome</a:t>
            </a:r>
            <a:r>
              <a:rPr lang="en-US" altLang="en-US" dirty="0">
                <a:latin typeface="Trebuchet MS" panose="020B0703020202090204" pitchFamily="34" charset="0"/>
              </a:rPr>
              <a:t>();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askForMoreMoney</a:t>
            </a:r>
            <a:r>
              <a:rPr lang="en-US" altLang="en-US" dirty="0">
                <a:latin typeface="Trebuchet MS" panose="020B0703020202090204" pitchFamily="34" charset="0"/>
              </a:rPr>
              <a:t>(2 *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</a:t>
            </a:r>
            <a:endParaRPr lang="en-US" altLang="en-US" sz="3200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2834A0-6805-290B-AA9E-45634BB297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C5A5E1-89CA-E66C-65F0-9BBC675D3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 is the form of the while loop: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altLang="en-US" dirty="0">
                <a:latin typeface="Calibri" panose="020F0502020204030204" pitchFamily="34" charset="0"/>
              </a:rPr>
              <a:t>) statement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is true, the statement is executed, then the whole thing is done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statement is executed repeatedly until the condition becomes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starts out false, the statement is never executed at all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80A50-B4CE-D64B-859F-A783FCE308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27148" y="588858"/>
            <a:ext cx="818845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7286B-8465-1D79-6400-60B2BC7D1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3CDD202-5F40-67EB-F462-EB350349CCB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828801"/>
            <a:ext cx="5029200" cy="3355975"/>
            <a:chOff x="1632" y="1152"/>
            <a:chExt cx="3168" cy="2114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224ECE4A-7A0C-4A0C-3A0F-35906A3A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D9B726D0-CFEA-B827-BE42-EE9F1095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8B764E0F-ED8B-58B7-D471-CFC9531D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181FC7FE-6AA0-0E12-97AF-006854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7C5B0557-62EF-872D-619C-55D6DAD5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537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0BA5ECBE-951B-903B-8923-B354CE95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FF49FAF-8CAF-A125-C5BE-B0001C07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8893AC1E-625B-3FDB-3056-34D6F233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2E4AA303-354E-42A9-8448-4A4958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93A4F-8110-6F24-D84E-C2633E70AF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0E5DDD-4609-EB50-D4D7-390CB96C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syntax for the do-while is:</a:t>
            </a:r>
          </a:p>
          <a:p>
            <a:pPr lvl="1"/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    …any number of statements…</a:t>
            </a:r>
            <a:br>
              <a:rPr lang="en-US" altLang="en-US" dirty="0"/>
            </a:br>
            <a:r>
              <a:rPr lang="en-US" altLang="en-US" dirty="0"/>
              <a:t>} while (condition)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while loop performs the test first, before executing the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do-while statement performs the test afterward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test is true, the statements in the loop are executed again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7E0893-4503-6463-DC1A-669AEACD04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33600" y="585216"/>
            <a:ext cx="88331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7A2877-C5F0-5BAE-5EF3-79A66E463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D831D71-A397-E038-DF9E-12E7EE98594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752600"/>
            <a:ext cx="3581400" cy="4114800"/>
            <a:chOff x="2160" y="1104"/>
            <a:chExt cx="2256" cy="2592"/>
          </a:xfrm>
        </p:grpSpPr>
        <p:sp>
          <p:nvSpPr>
            <p:cNvPr id="22533" name="AutoShape 5">
              <a:extLst>
                <a:ext uri="{FF2B5EF4-FFF2-40B4-BE49-F238E27FC236}">
                  <a16:creationId xmlns:a16="http://schemas.microsoft.com/office/drawing/2014/main" id="{3738F988-50E0-4593-1766-BCE9F5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2534" name="AutoShape 6">
              <a:extLst>
                <a:ext uri="{FF2B5EF4-FFF2-40B4-BE49-F238E27FC236}">
                  <a16:creationId xmlns:a16="http://schemas.microsoft.com/office/drawing/2014/main" id="{14FE157A-142D-CF3B-AAF6-9F6B8AE8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FA05DADC-4733-FF08-6727-699E4CF5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274A44E7-1B28-3F18-8B19-A188550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C2003AF3-381E-A415-F142-E4638DC6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B32CA77B-BE34-1008-A889-1004D0D81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ECF73004-FBD0-37A0-6BF4-7EF4D2AF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E994D325-1BC7-5BFB-D7A8-886BDCD9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8FB03DA4-A42E-3C17-4A79-6133575A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F62B5802-D11B-D682-7A5C-49C95406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978</Words>
  <Application>Microsoft Macintosh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Program Flow Control</vt:lpstr>
      <vt:lpstr>Flow Control</vt:lpstr>
      <vt:lpstr>The if else statement</vt:lpstr>
      <vt:lpstr>Flowchart for the if-else</vt:lpstr>
      <vt:lpstr>The if-else Example</vt:lpstr>
      <vt:lpstr>The while statement</vt:lpstr>
      <vt:lpstr>Flowchart for the while loop</vt:lpstr>
      <vt:lpstr>The do-while loop</vt:lpstr>
      <vt:lpstr>Flowchart for the do-while loop</vt:lpstr>
      <vt:lpstr>The for loop</vt:lpstr>
      <vt:lpstr>Flowchart for the for loop</vt:lpstr>
      <vt:lpstr>The for loop example</vt:lpstr>
      <vt:lpstr>When do you use each loop?</vt:lpstr>
      <vt:lpstr>The switch statement</vt:lpstr>
      <vt:lpstr>Syntax of the switch statement</vt:lpstr>
      <vt:lpstr>Flowchart for switch statement</vt:lpstr>
      <vt:lpstr>Flowchart for switch statement</vt:lpstr>
      <vt:lpstr>The switch statement example</vt:lpstr>
      <vt:lpstr>Method</vt:lpstr>
      <vt:lpstr>Flowchart for the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29</cp:revision>
  <dcterms:created xsi:type="dcterms:W3CDTF">2023-04-22T18:11:12Z</dcterms:created>
  <dcterms:modified xsi:type="dcterms:W3CDTF">2023-06-17T15:53:04Z</dcterms:modified>
</cp:coreProperties>
</file>