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23" r:id="rId2"/>
    <p:sldId id="260" r:id="rId3"/>
    <p:sldId id="261" r:id="rId4"/>
    <p:sldId id="262" r:id="rId5"/>
    <p:sldId id="324" r:id="rId6"/>
    <p:sldId id="308" r:id="rId7"/>
    <p:sldId id="332" r:id="rId8"/>
    <p:sldId id="330" r:id="rId9"/>
    <p:sldId id="333" r:id="rId10"/>
    <p:sldId id="270" r:id="rId11"/>
    <p:sldId id="322" r:id="rId12"/>
    <p:sldId id="265" r:id="rId13"/>
    <p:sldId id="341" r:id="rId14"/>
    <p:sldId id="329" r:id="rId15"/>
    <p:sldId id="309" r:id="rId16"/>
    <p:sldId id="267" r:id="rId17"/>
    <p:sldId id="337" r:id="rId18"/>
    <p:sldId id="269" r:id="rId19"/>
    <p:sldId id="338" r:id="rId20"/>
    <p:sldId id="339" r:id="rId21"/>
    <p:sldId id="342" r:id="rId22"/>
    <p:sldId id="335" r:id="rId23"/>
    <p:sldId id="334" r:id="rId24"/>
    <p:sldId id="320" r:id="rId25"/>
    <p:sldId id="343" r:id="rId26"/>
    <p:sldId id="268" r:id="rId27"/>
    <p:sldId id="32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0CD"/>
    <a:srgbClr val="F5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56"/>
    <p:restoredTop sz="94930"/>
  </p:normalViewPr>
  <p:slideViewPr>
    <p:cSldViewPr snapToGrid="0">
      <p:cViewPr>
        <p:scale>
          <a:sx n="85" d="100"/>
          <a:sy n="85" d="100"/>
        </p:scale>
        <p:origin x="-14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F4C-1AC5-8047-9CB7-F6FE835C9ED7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1118-207A-2F4A-BE1B-12455BD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E8DFA396-9626-F352-A6B9-0BB0C8F82F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7091E64C-B923-21D1-439A-AA53F97FCE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36A2FD19-4708-F511-B68A-4E401FBB54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000D074-50BA-034F-BB24-A3BF1A635955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C1118-207A-2F4A-BE1B-12455BD605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27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>
            <a:extLst>
              <a:ext uri="{FF2B5EF4-FFF2-40B4-BE49-F238E27FC236}">
                <a16:creationId xmlns:a16="http://schemas.microsoft.com/office/drawing/2014/main" id="{68F2CF58-ADC3-1365-CA2E-BB88C618C5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6" name="Notes Placeholder 2">
            <a:extLst>
              <a:ext uri="{FF2B5EF4-FFF2-40B4-BE49-F238E27FC236}">
                <a16:creationId xmlns:a16="http://schemas.microsoft.com/office/drawing/2014/main" id="{EC589F1D-6334-A595-5489-8D4A32CD0A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Method is nothing but procedure associated with a class(behavior of object)</a:t>
            </a:r>
          </a:p>
        </p:txBody>
      </p:sp>
      <p:sp>
        <p:nvSpPr>
          <p:cNvPr id="88067" name="Slide Number Placeholder 3">
            <a:extLst>
              <a:ext uri="{FF2B5EF4-FFF2-40B4-BE49-F238E27FC236}">
                <a16:creationId xmlns:a16="http://schemas.microsoft.com/office/drawing/2014/main" id="{82A7AC9D-2CB3-D807-6DC8-037957E4CE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DD0CC41-5944-724B-B170-AF303D2515F5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78ECF35E-6527-FA11-27A1-040548FD2C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13E12ECB-4F3E-743C-748F-A06E14900E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Method is nothing but procedure associated with a class(behavior of object)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EC829B77-FF15-FD67-9342-BEC34D22C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BD268BF-CBE1-064F-A7BC-E3B41A97B692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39E40922-CC14-5B86-B61D-2373145AF0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D67B79E9-E1E9-6382-5582-102D52640D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Interface =&gt; abstract</a:t>
            </a: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419D82F6-9936-3A13-B5D0-DB37C16442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4A733D2-E6F1-CB4A-81FD-F5B9D8C8A597}" type="slidenum">
              <a:rPr lang="en-US" altLang="en-US" sz="1200"/>
              <a:pPr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2031AE96-857B-D7E8-1D5E-F4206D8AFB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74513D7F-DAD9-E0E5-EC62-A09C370930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Abstraction is the process of abstraction in Java is used to hide certain details and only show the essential features of the object.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8ABD0DE6-1737-E308-DF12-0F0F9EC9D0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9719FBD-F070-E948-B1E7-9120E3486E62}" type="slidenum">
              <a:rPr lang="en-US" altLang="en-US" sz="1200"/>
              <a:pPr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6/3/23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6/3/23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B0190-E4CB-2F47-BF36-F0D3CAE6AC0E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F0BC35F9-2D00-3A21-9699-51C899F312F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86000" y="685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OOP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A6B5EEF-24BB-91EC-4F86-432A5A1B7F5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92096" y="585216"/>
            <a:ext cx="81473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Creating a Class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61611AE-91EF-4A32-5B01-6BB82BC627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Simplest syntax for defining a class: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modifier class </a:t>
            </a:r>
            <a:r>
              <a:rPr lang="en-US" altLang="en-US" sz="2000" dirty="0" err="1">
                <a:latin typeface="Calibri" panose="020F0502020204030204" pitchFamily="34" charset="0"/>
              </a:rPr>
              <a:t>ClassName</a:t>
            </a:r>
            <a:r>
              <a:rPr lang="en-US" altLang="en-US" sz="2000" dirty="0">
                <a:latin typeface="Calibri" panose="020F0502020204030204" pitchFamily="34" charset="0"/>
              </a:rPr>
              <a:t> {</a:t>
            </a:r>
            <a:br>
              <a:rPr lang="en-US" altLang="en-US" sz="2000" dirty="0">
                <a:latin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</a:rPr>
              <a:t>	// the fields (variables) of the object</a:t>
            </a:r>
            <a:br>
              <a:rPr lang="en-US" altLang="en-US" sz="2000" dirty="0">
                <a:latin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</a:rPr>
              <a:t>	modifier datatype </a:t>
            </a:r>
            <a:r>
              <a:rPr lang="en-US" altLang="en-US" sz="2000" dirty="0" err="1">
                <a:latin typeface="Calibri" panose="020F0502020204030204" pitchFamily="34" charset="0"/>
              </a:rPr>
              <a:t>fieldName</a:t>
            </a:r>
            <a:r>
              <a:rPr lang="en-US" altLang="en-US" sz="2000" dirty="0">
                <a:latin typeface="Calibri" panose="020F0502020204030204" pitchFamily="34" charset="0"/>
              </a:rPr>
              <a:t>;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// the constructors for the object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modifier </a:t>
            </a:r>
            <a:r>
              <a:rPr lang="en-US" altLang="en-US" sz="2000" dirty="0" err="1">
                <a:latin typeface="Calibri" panose="020F0502020204030204" pitchFamily="34" charset="0"/>
              </a:rPr>
              <a:t>classname</a:t>
            </a:r>
            <a:r>
              <a:rPr lang="en-US" altLang="en-US" sz="2000" dirty="0">
                <a:latin typeface="Calibri" panose="020F0502020204030204" pitchFamily="34" charset="0"/>
              </a:rPr>
              <a:t>(datatype arg1,….);</a:t>
            </a:r>
          </a:p>
          <a:p>
            <a:pPr marL="128016" lvl="1" indent="0">
              <a:buNone/>
            </a:pPr>
            <a:endParaRPr lang="en-US" altLang="en-US" sz="2000" dirty="0">
              <a:latin typeface="Calibri" panose="020F0502020204030204" pitchFamily="34" charset="0"/>
            </a:endParaRP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// the methods of the object</a:t>
            </a:r>
            <a:br>
              <a:rPr lang="en-US" altLang="en-US" sz="2000" dirty="0">
                <a:latin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</a:rPr>
              <a:t>	modifier </a:t>
            </a:r>
            <a:r>
              <a:rPr lang="en-US" altLang="en-US" sz="2000" dirty="0" err="1">
                <a:latin typeface="Calibri" panose="020F0502020204030204" pitchFamily="34" charset="0"/>
              </a:rPr>
              <a:t>returntype</a:t>
            </a:r>
            <a:r>
              <a:rPr lang="en-US" altLang="en-US" sz="2000" dirty="0">
                <a:latin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</a:rPr>
              <a:t>methodname</a:t>
            </a:r>
            <a:r>
              <a:rPr lang="en-US" altLang="en-US" sz="2000" dirty="0">
                <a:latin typeface="Calibri" panose="020F0502020204030204" pitchFamily="34" charset="0"/>
              </a:rPr>
              <a:t>(</a:t>
            </a:r>
            <a:r>
              <a:rPr lang="en-US" altLang="en-US" sz="2000" dirty="0" err="1">
                <a:latin typeface="Calibri" panose="020F0502020204030204" pitchFamily="34" charset="0"/>
              </a:rPr>
              <a:t>args</a:t>
            </a:r>
            <a:r>
              <a:rPr lang="en-US" altLang="en-US" sz="2000" dirty="0">
                <a:latin typeface="Calibri" panose="020F0502020204030204" pitchFamily="34" charset="0"/>
              </a:rPr>
              <a:t>);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en-US" dirty="0" err="1">
                <a:latin typeface="Calibri" panose="020F0502020204030204" pitchFamily="34" charset="0"/>
              </a:rPr>
              <a:t>Eg</a:t>
            </a:r>
            <a:r>
              <a:rPr lang="en-US" altLang="en-US" dirty="0">
                <a:latin typeface="Calibri" panose="020F0502020204030204" pitchFamily="34" charset="0"/>
              </a:rPr>
              <a:t>: public class Dog{</a:t>
            </a:r>
          </a:p>
          <a:p>
            <a:pPr marL="128016" lvl="1" indent="0">
              <a:buNone/>
            </a:pPr>
            <a:r>
              <a:rPr lang="en-US" altLang="en-US" dirty="0"/>
              <a:t>	</a:t>
            </a:r>
            <a:r>
              <a:rPr lang="en-US" altLang="en-US" sz="2000" dirty="0">
                <a:latin typeface="Calibri" panose="020F0502020204030204" pitchFamily="34" charset="0"/>
              </a:rPr>
              <a:t>private int height;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private String  color;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public Dog(int height, String color) { </a:t>
            </a:r>
            <a:r>
              <a:rPr lang="en-US" altLang="en-US" sz="2000" dirty="0" err="1">
                <a:latin typeface="Calibri" panose="020F0502020204030204" pitchFamily="34" charset="0"/>
              </a:rPr>
              <a:t>this.height</a:t>
            </a:r>
            <a:r>
              <a:rPr lang="en-US" altLang="en-US" sz="2000" dirty="0">
                <a:latin typeface="Calibri" panose="020F0502020204030204" pitchFamily="34" charset="0"/>
              </a:rPr>
              <a:t> = height; </a:t>
            </a:r>
            <a:r>
              <a:rPr lang="en-US" altLang="en-US" sz="2000" dirty="0" err="1">
                <a:latin typeface="Calibri" panose="020F0502020204030204" pitchFamily="34" charset="0"/>
              </a:rPr>
              <a:t>this.color</a:t>
            </a:r>
            <a:r>
              <a:rPr lang="en-US" altLang="en-US" sz="2000" dirty="0">
                <a:latin typeface="Calibri" panose="020F0502020204030204" pitchFamily="34" charset="0"/>
              </a:rPr>
              <a:t> = color;}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public int get height() {return </a:t>
            </a:r>
            <a:r>
              <a:rPr lang="en-US" altLang="en-US" sz="2000" dirty="0" err="1">
                <a:latin typeface="Calibri" panose="020F0502020204030204" pitchFamily="34" charset="0"/>
              </a:rPr>
              <a:t>this.height</a:t>
            </a:r>
            <a:r>
              <a:rPr lang="en-US" altLang="en-US" sz="2000" dirty="0">
                <a:latin typeface="Calibri" panose="020F0502020204030204" pitchFamily="34" charset="0"/>
              </a:rPr>
              <a:t>; }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public String get color() {return </a:t>
            </a:r>
            <a:r>
              <a:rPr lang="en-US" altLang="en-US" sz="2000" dirty="0" err="1">
                <a:latin typeface="Calibri" panose="020F0502020204030204" pitchFamily="34" charset="0"/>
              </a:rPr>
              <a:t>this.color</a:t>
            </a:r>
            <a:r>
              <a:rPr lang="en-US" altLang="en-US" sz="2000" dirty="0">
                <a:latin typeface="Calibri" panose="020F0502020204030204" pitchFamily="34" charset="0"/>
              </a:rPr>
              <a:t>; }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Things in a class can be in any order (recommendation is to place them in the above order)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A03CDF4-12F6-A8D9-F604-1A374F4A184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Java program structure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D6B5FF2F-86CB-FEE5-4440-17F3F57C9008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en-US"/>
              <a:t> </a:t>
            </a:r>
            <a:endParaRPr lang="en-US" altLang="en-US" dirty="0"/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365A8487-453C-C18D-FEE3-1B722B271A8F}"/>
              </a:ext>
            </a:extLst>
          </p:cNvPr>
          <p:cNvGrpSpPr>
            <a:grpSpLocks/>
          </p:cNvGrpSpPr>
          <p:nvPr/>
        </p:nvGrpSpPr>
        <p:grpSpPr bwMode="auto">
          <a:xfrm>
            <a:off x="2071371" y="1565304"/>
            <a:ext cx="8229600" cy="4897792"/>
            <a:chOff x="528" y="816"/>
            <a:chExt cx="4704" cy="3168"/>
          </a:xfrm>
        </p:grpSpPr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14C01986-A26F-70A4-935D-257A58E45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960"/>
              <a:ext cx="4704" cy="3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" name="Text Box 6">
              <a:extLst>
                <a:ext uri="{FF2B5EF4-FFF2-40B4-BE49-F238E27FC236}">
                  <a16:creationId xmlns:a16="http://schemas.microsoft.com/office/drawing/2014/main" id="{16054202-141C-E1F3-6A7A-2E29A7B37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816"/>
              <a:ext cx="720" cy="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>
                  <a:latin typeface="Trebuchet MS" panose="020B0703020202090204" pitchFamily="34" charset="0"/>
                </a:rPr>
                <a:t>Project</a:t>
              </a:r>
            </a:p>
          </p:txBody>
        </p:sp>
      </p:grpSp>
      <p:grpSp>
        <p:nvGrpSpPr>
          <p:cNvPr id="40" name="Group 7">
            <a:extLst>
              <a:ext uri="{FF2B5EF4-FFF2-40B4-BE49-F238E27FC236}">
                <a16:creationId xmlns:a16="http://schemas.microsoft.com/office/drawing/2014/main" id="{E7CC292E-E650-376B-828D-832AA63104C3}"/>
              </a:ext>
            </a:extLst>
          </p:cNvPr>
          <p:cNvGrpSpPr>
            <a:grpSpLocks/>
          </p:cNvGrpSpPr>
          <p:nvPr/>
        </p:nvGrpSpPr>
        <p:grpSpPr bwMode="auto">
          <a:xfrm>
            <a:off x="2397281" y="2522116"/>
            <a:ext cx="3904602" cy="3436154"/>
            <a:chOff x="765" y="1185"/>
            <a:chExt cx="3183" cy="2761"/>
          </a:xfrm>
        </p:grpSpPr>
        <p:sp>
          <p:nvSpPr>
            <p:cNvPr id="41" name="AutoShape 8">
              <a:extLst>
                <a:ext uri="{FF2B5EF4-FFF2-40B4-BE49-F238E27FC236}">
                  <a16:creationId xmlns:a16="http://schemas.microsoft.com/office/drawing/2014/main" id="{B68D53D1-681B-95BC-AAE6-5D1851387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1197"/>
              <a:ext cx="2565" cy="2749"/>
            </a:xfrm>
            <a:prstGeom prst="flowChartDocumen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" name="AutoShape 9">
              <a:extLst>
                <a:ext uri="{FF2B5EF4-FFF2-40B4-BE49-F238E27FC236}">
                  <a16:creationId xmlns:a16="http://schemas.microsoft.com/office/drawing/2014/main" id="{27872CD9-A50F-EAE0-D07B-BE48956EE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1185"/>
              <a:ext cx="528" cy="528"/>
            </a:xfrm>
            <a:prstGeom prst="flowChartDocumen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" name="Text Box 12">
              <a:extLst>
                <a:ext uri="{FF2B5EF4-FFF2-40B4-BE49-F238E27FC236}">
                  <a16:creationId xmlns:a16="http://schemas.microsoft.com/office/drawing/2014/main" id="{981048A5-2813-2189-3E64-91D13C0BA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00"/>
              <a:ext cx="720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>
                  <a:latin typeface="Trebuchet MS" panose="020B0703020202090204" pitchFamily="34" charset="0"/>
                </a:rPr>
                <a:t>File</a:t>
              </a:r>
            </a:p>
          </p:txBody>
        </p:sp>
        <p:sp>
          <p:nvSpPr>
            <p:cNvPr id="46" name="Text Box 13">
              <a:extLst>
                <a:ext uri="{FF2B5EF4-FFF2-40B4-BE49-F238E27FC236}">
                  <a16:creationId xmlns:a16="http://schemas.microsoft.com/office/drawing/2014/main" id="{F04885EA-CA29-7B01-702C-3D4A6C0C7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" y="1210"/>
              <a:ext cx="52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dirty="0">
                  <a:latin typeface="Trebuchet MS" panose="020B0703020202090204" pitchFamily="34" charset="0"/>
                </a:rPr>
                <a:t>File</a:t>
              </a:r>
            </a:p>
          </p:txBody>
        </p:sp>
      </p:grpSp>
      <p:sp>
        <p:nvSpPr>
          <p:cNvPr id="51" name="Text Box 18">
            <a:extLst>
              <a:ext uri="{FF2B5EF4-FFF2-40B4-BE49-F238E27FC236}">
                <a16:creationId xmlns:a16="http://schemas.microsoft.com/office/drawing/2014/main" id="{8669B928-4C7E-D29C-0426-252F2155B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6506" y="2718501"/>
            <a:ext cx="970214" cy="39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Trebuchet MS" panose="020B0703020202090204" pitchFamily="34" charset="0"/>
              </a:rPr>
              <a:t>Class</a:t>
            </a:r>
          </a:p>
        </p:txBody>
      </p:sp>
      <p:grpSp>
        <p:nvGrpSpPr>
          <p:cNvPr id="52" name="Group 19">
            <a:extLst>
              <a:ext uri="{FF2B5EF4-FFF2-40B4-BE49-F238E27FC236}">
                <a16:creationId xmlns:a16="http://schemas.microsoft.com/office/drawing/2014/main" id="{C72619DB-3BBA-8810-0897-EBE408340A64}"/>
              </a:ext>
            </a:extLst>
          </p:cNvPr>
          <p:cNvGrpSpPr>
            <a:grpSpLocks/>
          </p:cNvGrpSpPr>
          <p:nvPr/>
        </p:nvGrpSpPr>
        <p:grpSpPr bwMode="auto">
          <a:xfrm>
            <a:off x="2792120" y="3316228"/>
            <a:ext cx="2031296" cy="585196"/>
            <a:chOff x="1056" y="1505"/>
            <a:chExt cx="1872" cy="351"/>
          </a:xfrm>
        </p:grpSpPr>
        <p:sp>
          <p:nvSpPr>
            <p:cNvPr id="53" name="AutoShape 20">
              <a:extLst>
                <a:ext uri="{FF2B5EF4-FFF2-40B4-BE49-F238E27FC236}">
                  <a16:creationId xmlns:a16="http://schemas.microsoft.com/office/drawing/2014/main" id="{0CD430E0-753B-AB8B-79FC-53A1932DC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505"/>
              <a:ext cx="1872" cy="351"/>
            </a:xfrm>
            <a:prstGeom prst="flowChartProcess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" name="Text Box 21">
              <a:extLst>
                <a:ext uri="{FF2B5EF4-FFF2-40B4-BE49-F238E27FC236}">
                  <a16:creationId xmlns:a16="http://schemas.microsoft.com/office/drawing/2014/main" id="{B3C7B15F-D53B-E56F-7435-87A6B3670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584"/>
              <a:ext cx="1122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>
                  <a:latin typeface="Trebuchet MS" panose="020B0703020202090204" pitchFamily="34" charset="0"/>
                </a:rPr>
                <a:t>Variables</a:t>
              </a:r>
            </a:p>
          </p:txBody>
        </p:sp>
      </p:grpSp>
      <p:grpSp>
        <p:nvGrpSpPr>
          <p:cNvPr id="55" name="Group 22">
            <a:extLst>
              <a:ext uri="{FF2B5EF4-FFF2-40B4-BE49-F238E27FC236}">
                <a16:creationId xmlns:a16="http://schemas.microsoft.com/office/drawing/2014/main" id="{3D0DEBFF-1D82-9472-3210-1C3B6F5E6B1D}"/>
              </a:ext>
            </a:extLst>
          </p:cNvPr>
          <p:cNvGrpSpPr>
            <a:grpSpLocks/>
          </p:cNvGrpSpPr>
          <p:nvPr/>
        </p:nvGrpSpPr>
        <p:grpSpPr bwMode="auto">
          <a:xfrm>
            <a:off x="2792120" y="3997248"/>
            <a:ext cx="2031296" cy="584427"/>
            <a:chOff x="1056" y="1709"/>
            <a:chExt cx="1872" cy="805"/>
          </a:xfrm>
        </p:grpSpPr>
        <p:sp>
          <p:nvSpPr>
            <p:cNvPr id="56" name="AutoShape 23">
              <a:extLst>
                <a:ext uri="{FF2B5EF4-FFF2-40B4-BE49-F238E27FC236}">
                  <a16:creationId xmlns:a16="http://schemas.microsoft.com/office/drawing/2014/main" id="{6CEABCB9-0684-047E-B7C2-A870A8268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709"/>
              <a:ext cx="1872" cy="805"/>
            </a:xfrm>
            <a:prstGeom prst="flowChartProcess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" name="Text Box 24">
              <a:extLst>
                <a:ext uri="{FF2B5EF4-FFF2-40B4-BE49-F238E27FC236}">
                  <a16:creationId xmlns:a16="http://schemas.microsoft.com/office/drawing/2014/main" id="{B22BAA6C-941E-6278-89B2-FF59A3B47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872"/>
              <a:ext cx="1397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>
                  <a:latin typeface="Trebuchet MS" panose="020B0703020202090204" pitchFamily="34" charset="0"/>
                </a:rPr>
                <a:t>Constructors</a:t>
              </a:r>
            </a:p>
          </p:txBody>
        </p:sp>
      </p:grpSp>
      <p:grpSp>
        <p:nvGrpSpPr>
          <p:cNvPr id="58" name="Group 25">
            <a:extLst>
              <a:ext uri="{FF2B5EF4-FFF2-40B4-BE49-F238E27FC236}">
                <a16:creationId xmlns:a16="http://schemas.microsoft.com/office/drawing/2014/main" id="{AC223954-85DA-017E-217F-401242FB2D9A}"/>
              </a:ext>
            </a:extLst>
          </p:cNvPr>
          <p:cNvGrpSpPr>
            <a:grpSpLocks/>
          </p:cNvGrpSpPr>
          <p:nvPr/>
        </p:nvGrpSpPr>
        <p:grpSpPr bwMode="auto">
          <a:xfrm>
            <a:off x="2792120" y="4689813"/>
            <a:ext cx="2031296" cy="585056"/>
            <a:chOff x="1056" y="2231"/>
            <a:chExt cx="1872" cy="962"/>
          </a:xfrm>
        </p:grpSpPr>
        <p:sp>
          <p:nvSpPr>
            <p:cNvPr id="59" name="AutoShape 26">
              <a:extLst>
                <a:ext uri="{FF2B5EF4-FFF2-40B4-BE49-F238E27FC236}">
                  <a16:creationId xmlns:a16="http://schemas.microsoft.com/office/drawing/2014/main" id="{5A4A2BCF-C546-F2BD-DE91-CA582EB8B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31"/>
              <a:ext cx="1872" cy="962"/>
            </a:xfrm>
            <a:prstGeom prst="flowChartProcess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" name="Text Box 27">
              <a:extLst>
                <a:ext uri="{FF2B5EF4-FFF2-40B4-BE49-F238E27FC236}">
                  <a16:creationId xmlns:a16="http://schemas.microsoft.com/office/drawing/2014/main" id="{4E91DB76-0A0A-86BA-24BD-97D88A8B4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48"/>
              <a:ext cx="800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100" dirty="0">
                  <a:latin typeface="Trebuchet MS" panose="020B0703020202090204" pitchFamily="34" charset="0"/>
                </a:rPr>
                <a:t>Methods</a:t>
              </a:r>
            </a:p>
          </p:txBody>
        </p:sp>
      </p:grpSp>
      <p:sp>
        <p:nvSpPr>
          <p:cNvPr id="33796" name="Rectangle 33">
            <a:extLst>
              <a:ext uri="{FF2B5EF4-FFF2-40B4-BE49-F238E27FC236}">
                <a16:creationId xmlns:a16="http://schemas.microsoft.com/office/drawing/2014/main" id="{B6F1B2D0-9B9C-8BE4-63E7-F30693E7B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878" y="4739313"/>
            <a:ext cx="3116401" cy="1035946"/>
          </a:xfrm>
          <a:prstGeom prst="rect">
            <a:avLst/>
          </a:prstGeom>
        </p:spPr>
        <p:txBody>
          <a:bodyPr vert="horz" lIns="45720" tIns="45720" rIns="45720" bIns="45720" rtlCol="0">
            <a:normAutofit fontScale="62500" lnSpcReduction="20000"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alibri" panose="020F0502020204030204" pitchFamily="34" charset="0"/>
              </a:rPr>
              <a:t>A project consists of zero or more packages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alibri" panose="020F0502020204030204" pitchFamily="34" charset="0"/>
              </a:rPr>
              <a:t>A package consists of one or more classes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alibri" panose="020F0502020204030204" pitchFamily="34" charset="0"/>
              </a:rPr>
              <a:t>Typically, each class is in a separate .java file</a:t>
            </a:r>
          </a:p>
        </p:txBody>
      </p:sp>
      <p:grpSp>
        <p:nvGrpSpPr>
          <p:cNvPr id="33797" name="Group 4">
            <a:extLst>
              <a:ext uri="{FF2B5EF4-FFF2-40B4-BE49-F238E27FC236}">
                <a16:creationId xmlns:a16="http://schemas.microsoft.com/office/drawing/2014/main" id="{5484B491-8DC8-16EF-AE8E-922F27E81090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984763"/>
            <a:ext cx="4576244" cy="3973541"/>
            <a:chOff x="528" y="751"/>
            <a:chExt cx="3390" cy="3079"/>
          </a:xfrm>
        </p:grpSpPr>
        <p:sp>
          <p:nvSpPr>
            <p:cNvPr id="33798" name="Rectangle 5">
              <a:extLst>
                <a:ext uri="{FF2B5EF4-FFF2-40B4-BE49-F238E27FC236}">
                  <a16:creationId xmlns:a16="http://schemas.microsoft.com/office/drawing/2014/main" id="{A7DF946C-FF4F-B164-7298-9BAC11780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857"/>
              <a:ext cx="3390" cy="29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33799" name="Text Box 6">
              <a:extLst>
                <a:ext uri="{FF2B5EF4-FFF2-40B4-BE49-F238E27FC236}">
                  <a16:creationId xmlns:a16="http://schemas.microsoft.com/office/drawing/2014/main" id="{614051ED-3193-EAA9-D0D5-EF2E896D4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6" y="751"/>
              <a:ext cx="924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>
                  <a:latin typeface="Trebuchet MS" panose="020B0703020202090204" pitchFamily="34" charset="0"/>
                </a:rPr>
                <a:t>Package</a:t>
              </a:r>
            </a:p>
          </p:txBody>
        </p:sp>
      </p:grpSp>
      <p:sp>
        <p:nvSpPr>
          <p:cNvPr id="33801" name="AutoShape 9">
            <a:extLst>
              <a:ext uri="{FF2B5EF4-FFF2-40B4-BE49-F238E27FC236}">
                <a16:creationId xmlns:a16="http://schemas.microsoft.com/office/drawing/2014/main" id="{D977F1C6-B0E4-4818-BFA1-14E06336B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400" y="3304741"/>
            <a:ext cx="647700" cy="657113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3802" name="AutoShape 9">
            <a:extLst>
              <a:ext uri="{FF2B5EF4-FFF2-40B4-BE49-F238E27FC236}">
                <a16:creationId xmlns:a16="http://schemas.microsoft.com/office/drawing/2014/main" id="{A0E6F0DE-2C2A-1064-491B-BA5BCAA98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8149" y="4070609"/>
            <a:ext cx="647700" cy="657113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3803" name="Text Box 13">
            <a:extLst>
              <a:ext uri="{FF2B5EF4-FFF2-40B4-BE49-F238E27FC236}">
                <a16:creationId xmlns:a16="http://schemas.microsoft.com/office/drawing/2014/main" id="{8DE68299-0D45-0CEC-9F72-F6BD3A7CF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8149" y="3357866"/>
            <a:ext cx="647700" cy="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Trebuchet MS" panose="020B0703020202090204" pitchFamily="34" charset="0"/>
              </a:rPr>
              <a:t>File</a:t>
            </a:r>
          </a:p>
        </p:txBody>
      </p:sp>
      <p:sp>
        <p:nvSpPr>
          <p:cNvPr id="33804" name="Text Box 13">
            <a:extLst>
              <a:ext uri="{FF2B5EF4-FFF2-40B4-BE49-F238E27FC236}">
                <a16:creationId xmlns:a16="http://schemas.microsoft.com/office/drawing/2014/main" id="{B42B2925-F0A5-DAB0-41FE-5CA3243F1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6329" y="4107778"/>
            <a:ext cx="647700" cy="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Trebuchet MS" panose="020B0703020202090204" pitchFamily="34" charset="0"/>
              </a:rPr>
              <a:t>File</a:t>
            </a:r>
          </a:p>
        </p:txBody>
      </p:sp>
      <p:grpSp>
        <p:nvGrpSpPr>
          <p:cNvPr id="33810" name="Group 4">
            <a:extLst>
              <a:ext uri="{FF2B5EF4-FFF2-40B4-BE49-F238E27FC236}">
                <a16:creationId xmlns:a16="http://schemas.microsoft.com/office/drawing/2014/main" id="{FD3ACF89-D9A8-5877-5DC8-FA241DA637D3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202396"/>
            <a:ext cx="2818244" cy="729980"/>
            <a:chOff x="528" y="165"/>
            <a:chExt cx="3303" cy="3544"/>
          </a:xfrm>
        </p:grpSpPr>
        <p:sp>
          <p:nvSpPr>
            <p:cNvPr id="33811" name="Rectangle 5">
              <a:extLst>
                <a:ext uri="{FF2B5EF4-FFF2-40B4-BE49-F238E27FC236}">
                  <a16:creationId xmlns:a16="http://schemas.microsoft.com/office/drawing/2014/main" id="{33948F7C-4A19-7A40-BBC6-F192F61DF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857"/>
              <a:ext cx="3303" cy="2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33812" name="Text Box 6">
              <a:extLst>
                <a:ext uri="{FF2B5EF4-FFF2-40B4-BE49-F238E27FC236}">
                  <a16:creationId xmlns:a16="http://schemas.microsoft.com/office/drawing/2014/main" id="{84C0CCEF-3E0B-CC73-2963-4EECF4801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165"/>
              <a:ext cx="1127" cy="1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dirty="0">
                  <a:latin typeface="Trebuchet MS" panose="020B0703020202090204" pitchFamily="34" charset="0"/>
                </a:rPr>
                <a:t>Package</a:t>
              </a:r>
            </a:p>
          </p:txBody>
        </p:sp>
      </p:grpSp>
      <p:grpSp>
        <p:nvGrpSpPr>
          <p:cNvPr id="33813" name="Group 4">
            <a:extLst>
              <a:ext uri="{FF2B5EF4-FFF2-40B4-BE49-F238E27FC236}">
                <a16:creationId xmlns:a16="http://schemas.microsoft.com/office/drawing/2014/main" id="{351FA34F-25C0-2AAF-DD3C-781F2AFB6381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507196"/>
            <a:ext cx="2818244" cy="729980"/>
            <a:chOff x="528" y="165"/>
            <a:chExt cx="3303" cy="3544"/>
          </a:xfrm>
        </p:grpSpPr>
        <p:sp>
          <p:nvSpPr>
            <p:cNvPr id="33814" name="Rectangle 5">
              <a:extLst>
                <a:ext uri="{FF2B5EF4-FFF2-40B4-BE49-F238E27FC236}">
                  <a16:creationId xmlns:a16="http://schemas.microsoft.com/office/drawing/2014/main" id="{A1F049EE-5608-BFDC-8C6F-3DD38B2D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857"/>
              <a:ext cx="3303" cy="2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33815" name="Text Box 6">
              <a:extLst>
                <a:ext uri="{FF2B5EF4-FFF2-40B4-BE49-F238E27FC236}">
                  <a16:creationId xmlns:a16="http://schemas.microsoft.com/office/drawing/2014/main" id="{B2A12D3D-F553-6FBC-0801-CDD686942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165"/>
              <a:ext cx="1127" cy="1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dirty="0">
                  <a:latin typeface="Trebuchet MS" panose="020B0703020202090204" pitchFamily="34" charset="0"/>
                </a:rPr>
                <a:t>Package</a:t>
              </a:r>
            </a:p>
          </p:txBody>
        </p:sp>
      </p:grpSp>
      <p:grpSp>
        <p:nvGrpSpPr>
          <p:cNvPr id="33816" name="Group 4">
            <a:extLst>
              <a:ext uri="{FF2B5EF4-FFF2-40B4-BE49-F238E27FC236}">
                <a16:creationId xmlns:a16="http://schemas.microsoft.com/office/drawing/2014/main" id="{0424BA95-FE05-8D8F-628F-6A4554F433DE}"/>
              </a:ext>
            </a:extLst>
          </p:cNvPr>
          <p:cNvGrpSpPr>
            <a:grpSpLocks/>
          </p:cNvGrpSpPr>
          <p:nvPr/>
        </p:nvGrpSpPr>
        <p:grpSpPr bwMode="auto">
          <a:xfrm>
            <a:off x="7163956" y="2735796"/>
            <a:ext cx="2818244" cy="729980"/>
            <a:chOff x="528" y="165"/>
            <a:chExt cx="3303" cy="3544"/>
          </a:xfrm>
        </p:grpSpPr>
        <p:sp>
          <p:nvSpPr>
            <p:cNvPr id="33817" name="Rectangle 5">
              <a:extLst>
                <a:ext uri="{FF2B5EF4-FFF2-40B4-BE49-F238E27FC236}">
                  <a16:creationId xmlns:a16="http://schemas.microsoft.com/office/drawing/2014/main" id="{6188C0E5-7644-C7CC-6801-FABA4D851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857"/>
              <a:ext cx="3303" cy="2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33818" name="Text Box 6">
              <a:extLst>
                <a:ext uri="{FF2B5EF4-FFF2-40B4-BE49-F238E27FC236}">
                  <a16:creationId xmlns:a16="http://schemas.microsoft.com/office/drawing/2014/main" id="{DEC8C735-3AB2-D8D8-E59F-F553818B7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165"/>
              <a:ext cx="1127" cy="1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dirty="0">
                  <a:latin typeface="Trebuchet MS" panose="020B0703020202090204" pitchFamily="34" charset="0"/>
                </a:rPr>
                <a:t>Package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72F3950-99D6-EF56-0EB5-017B1214AB2D}"/>
              </a:ext>
            </a:extLst>
          </p:cNvPr>
          <p:cNvSpPr/>
          <p:nvPr/>
        </p:nvSpPr>
        <p:spPr>
          <a:xfrm>
            <a:off x="2628613" y="3237176"/>
            <a:ext cx="2324444" cy="2186952"/>
          </a:xfrm>
          <a:prstGeom prst="rect">
            <a:avLst/>
          </a:prstGeom>
          <a:noFill/>
          <a:ln w="25400">
            <a:solidFill>
              <a:schemeClr val="tx1">
                <a:alpha val="54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5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3801" grpId="0" animBg="1"/>
      <p:bldP spid="33802" grpId="0" animBg="1"/>
      <p:bldP spid="33803" grpId="0"/>
      <p:bldP spid="33804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C13370D-C47C-B9B3-BA64-ACE6F2B3D76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Object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12F38E2-5496-1B43-029A-36E9FC3940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An object is an instance of the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An object is active, not passive; it does things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An object is responsible for its own data</a:t>
            </a:r>
          </a:p>
          <a:p>
            <a:pPr lvl="1"/>
            <a:r>
              <a:rPr lang="en-US" altLang="en-US" dirty="0"/>
              <a:t>But it can expose that data to other objects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ja-JP" altLang="en-US">
                <a:latin typeface="Calibri" panose="020F0502020204030204" pitchFamily="34" charset="0"/>
              </a:rPr>
              <a:t>‘</a:t>
            </a:r>
            <a:r>
              <a:rPr lang="en-US" altLang="ja-JP" dirty="0">
                <a:latin typeface="Calibri" panose="020F0502020204030204" pitchFamily="34" charset="0"/>
              </a:rPr>
              <a:t>new</a:t>
            </a:r>
            <a:r>
              <a:rPr lang="ja-JP" altLang="en-US">
                <a:latin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</a:rPr>
              <a:t> operator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Memory is allocated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Instance variables and methods are available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9944-857A-7E4B-A098-B1F911C8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351" y="585493"/>
            <a:ext cx="85283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</a:rPr>
              <a:t>Difference between Class and Object</a:t>
            </a:r>
          </a:p>
        </p:txBody>
      </p:sp>
      <p:pic>
        <p:nvPicPr>
          <p:cNvPr id="87042" name="Content Placeholder 3" descr="person_c.png">
            <a:extLst>
              <a:ext uri="{FF2B5EF4-FFF2-40B4-BE49-F238E27FC236}">
                <a16:creationId xmlns:a16="http://schemas.microsoft.com/office/drawing/2014/main" id="{99144D18-6ECF-5F94-44D8-5EDCEEE5F5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887345" y="2224299"/>
            <a:ext cx="2362358" cy="2486692"/>
          </a:xfrm>
        </p:spPr>
      </p:pic>
      <p:pic>
        <p:nvPicPr>
          <p:cNvPr id="87043" name="Picture 4" descr="person_o.png">
            <a:extLst>
              <a:ext uri="{FF2B5EF4-FFF2-40B4-BE49-F238E27FC236}">
                <a16:creationId xmlns:a16="http://schemas.microsoft.com/office/drawing/2014/main" id="{5DBDEC00-5D1D-FBC7-E797-775B2A908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118" y="1923926"/>
            <a:ext cx="1130315" cy="124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4" name="Picture 5" descr="person_o2.png">
            <a:extLst>
              <a:ext uri="{FF2B5EF4-FFF2-40B4-BE49-F238E27FC236}">
                <a16:creationId xmlns:a16="http://schemas.microsoft.com/office/drawing/2014/main" id="{771D3EB7-896D-1C88-C9D8-67CAA0C94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76" y="3743378"/>
            <a:ext cx="938249" cy="152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26D5DFB-4CFB-ACA5-D689-1C96ECE13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05400"/>
            <a:ext cx="3505200" cy="13716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2000">
                <a:latin typeface="Calibri" panose="020F0502020204030204" pitchFamily="34" charset="0"/>
              </a:defRPr>
            </a:lvl1pPr>
            <a:lvl2pPr marL="26517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9pPr>
          </a:lstStyle>
          <a:p>
            <a:r>
              <a:rPr lang="en-US" altLang="en-US" dirty="0"/>
              <a:t>Class</a:t>
            </a:r>
          </a:p>
          <a:p>
            <a:pPr lvl="1"/>
            <a:r>
              <a:rPr lang="en-US" altLang="en-US" dirty="0"/>
              <a:t>Name =&gt; variable</a:t>
            </a:r>
          </a:p>
          <a:p>
            <a:pPr lvl="1"/>
            <a:r>
              <a:rPr lang="en-US" altLang="en-US" dirty="0"/>
              <a:t>State =&gt; method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93035F-FFA0-D18E-AD1B-48874B3A1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947677"/>
            <a:ext cx="2819400" cy="12954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2000">
                <a:latin typeface="Calibri" panose="020F0502020204030204" pitchFamily="34" charset="0"/>
              </a:defRPr>
            </a:lvl1pPr>
            <a:lvl2pPr marL="26517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9pPr>
          </a:lstStyle>
          <a:p>
            <a:r>
              <a:rPr lang="en-US" altLang="en-US" dirty="0"/>
              <a:t>Object =&gt;</a:t>
            </a:r>
          </a:p>
          <a:p>
            <a:pPr lvl="1"/>
            <a:r>
              <a:rPr lang="en-US" altLang="en-US" dirty="0"/>
              <a:t>Name = Jim</a:t>
            </a:r>
          </a:p>
          <a:p>
            <a:pPr lvl="1"/>
            <a:r>
              <a:rPr lang="en-US" altLang="en-US" dirty="0"/>
              <a:t>State = walking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934E433-450F-398E-DFBF-38A8E0109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961" y="4063291"/>
            <a:ext cx="2819400" cy="12954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2000">
                <a:latin typeface="Calibri" panose="020F0502020204030204" pitchFamily="34" charset="0"/>
              </a:defRPr>
            </a:lvl1pPr>
            <a:lvl2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9pPr>
          </a:lstStyle>
          <a:p>
            <a:r>
              <a:rPr lang="en-US" altLang="en-US" dirty="0"/>
              <a:t>Object =&gt;</a:t>
            </a:r>
          </a:p>
          <a:p>
            <a:pPr lvl="1"/>
            <a:r>
              <a:rPr lang="en-US" altLang="en-US" dirty="0"/>
              <a:t>Name = James</a:t>
            </a:r>
          </a:p>
          <a:p>
            <a:pPr lvl="1"/>
            <a:r>
              <a:rPr lang="en-US" altLang="en-US" dirty="0"/>
              <a:t>State = shacking hand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6EC551-598D-C53A-EC16-75066AEFB9BC}"/>
              </a:ext>
            </a:extLst>
          </p:cNvPr>
          <p:cNvCxnSpPr>
            <a:cxnSpLocks/>
          </p:cNvCxnSpPr>
          <p:nvPr/>
        </p:nvCxnSpPr>
        <p:spPr>
          <a:xfrm flipV="1">
            <a:off x="3581400" y="2479518"/>
            <a:ext cx="1981200" cy="94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D4BF5B-BCB9-8D41-2B38-525448F741D9}"/>
              </a:ext>
            </a:extLst>
          </p:cNvPr>
          <p:cNvCxnSpPr>
            <a:cxnSpLocks/>
            <a:endCxn id="87044" idx="1"/>
          </p:cNvCxnSpPr>
          <p:nvPr/>
        </p:nvCxnSpPr>
        <p:spPr>
          <a:xfrm>
            <a:off x="3581401" y="3467645"/>
            <a:ext cx="2197875" cy="103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238D-3B35-5688-2DF7-FD95538A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762000"/>
            <a:ext cx="8604504" cy="938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</a:rPr>
              <a:t>Difference between Class and Object</a:t>
            </a:r>
          </a:p>
        </p:txBody>
      </p:sp>
      <p:pic>
        <p:nvPicPr>
          <p:cNvPr id="25602" name="Content Placeholder 10" descr="Engineering drawing, icon&#10;&#10;Description automatically generated">
            <a:extLst>
              <a:ext uri="{FF2B5EF4-FFF2-40B4-BE49-F238E27FC236}">
                <a16:creationId xmlns:a16="http://schemas.microsoft.com/office/drawing/2014/main" id="{CF94B8C4-DB37-D257-AC93-F9CE9DBEFE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2217717"/>
            <a:ext cx="3225800" cy="3225800"/>
          </a:xfrm>
        </p:spPr>
      </p:pic>
      <p:pic>
        <p:nvPicPr>
          <p:cNvPr id="25603" name="Picture 14" descr="Diagram&#10;&#10;Description automatically generated">
            <a:extLst>
              <a:ext uri="{FF2B5EF4-FFF2-40B4-BE49-F238E27FC236}">
                <a16:creationId xmlns:a16="http://schemas.microsoft.com/office/drawing/2014/main" id="{5B39E7FD-67CB-7677-AEB2-6DDC7C5D1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17717"/>
            <a:ext cx="32258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1ECCFA8-6A85-7B87-B7ED-900FB0B23BE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Object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02C6C82-54C8-FB55-2572-15E3233DA5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Class dog1 = new Dog();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Class dog2 = new Dog(2,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red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Class dog3 = new Dog(1,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white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);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213E8CA-5501-6BB7-59D3-0701D0ADF38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Encapsulation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9E3F4CA-599C-4C96-590E-A474C1AE60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3557016"/>
            <a:ext cx="8305800" cy="2538984"/>
          </a:xfrm>
        </p:spPr>
        <p:txBody>
          <a:bodyPr vert="horz" lIns="45720" tIns="45720" rIns="45720" bIns="45720" rtlCol="0">
            <a:normAutofit fontScale="7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Encapsulation is the technique of making the fields in a class private and providing access to the fields via public methods.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prevents the code and data being randomly accessed by other code defined outside the class.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Binds the data and methods together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Hides the non-essential details of an object and shows only essential details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Promotes reuses of the objects</a:t>
            </a: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3BF063E5-207C-96F1-9B12-72C077234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14600"/>
            <a:ext cx="2286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Data</a:t>
            </a:r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FA85B713-13BE-515B-0B5B-2E2A48779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133600"/>
            <a:ext cx="2286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Methods</a:t>
            </a:r>
          </a:p>
        </p:txBody>
      </p:sp>
      <p:sp>
        <p:nvSpPr>
          <p:cNvPr id="32774" name="Rectangle 7">
            <a:extLst>
              <a:ext uri="{FF2B5EF4-FFF2-40B4-BE49-F238E27FC236}">
                <a16:creationId xmlns:a16="http://schemas.microsoft.com/office/drawing/2014/main" id="{C438E451-25BC-BAE8-CC5E-F2641208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023" y="2063616"/>
            <a:ext cx="5410200" cy="12129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2775" name="Rectangle 8">
            <a:extLst>
              <a:ext uri="{FF2B5EF4-FFF2-40B4-BE49-F238E27FC236}">
                <a16:creationId xmlns:a16="http://schemas.microsoft.com/office/drawing/2014/main" id="{066000D3-997F-98F1-8AF0-F99A9B456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172" y="2432185"/>
            <a:ext cx="2286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Data</a:t>
            </a:r>
          </a:p>
        </p:txBody>
      </p:sp>
      <p:sp>
        <p:nvSpPr>
          <p:cNvPr id="32776" name="Rectangle 9">
            <a:extLst>
              <a:ext uri="{FF2B5EF4-FFF2-40B4-BE49-F238E27FC236}">
                <a16:creationId xmlns:a16="http://schemas.microsoft.com/office/drawing/2014/main" id="{2E2F35C8-403E-5478-E306-BECE12A8D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968" y="2432185"/>
            <a:ext cx="2286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/>
              <a:t>Methods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6C9E-2956-C7E7-D325-74253084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F72F-0747-7765-3C7A-3F06D897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public class Employee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</a:t>
            </a:r>
            <a:r>
              <a:rPr lang="en-US" altLang="en-US" sz="1200" b="1" dirty="0">
                <a:latin typeface="Calibri" panose="020F0502020204030204" pitchFamily="34" charset="0"/>
              </a:rPr>
              <a:t>private</a:t>
            </a:r>
            <a:r>
              <a:rPr lang="en-US" altLang="en-US" sz="1200" dirty="0">
                <a:latin typeface="Calibri" panose="020F0502020204030204" pitchFamily="34" charset="0"/>
              </a:rPr>
              <a:t> String name;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</a:t>
            </a:r>
            <a:r>
              <a:rPr lang="en-US" altLang="en-US" sz="1200" b="1" dirty="0">
                <a:latin typeface="Calibri" panose="020F0502020204030204" pitchFamily="34" charset="0"/>
              </a:rPr>
              <a:t>public</a:t>
            </a:r>
            <a:r>
              <a:rPr lang="en-US" altLang="en-US" sz="1200" dirty="0">
                <a:latin typeface="Calibri" panose="020F0502020204030204" pitchFamily="34" charset="0"/>
              </a:rPr>
              <a:t> void </a:t>
            </a:r>
            <a:r>
              <a:rPr lang="en-US" altLang="en-US" sz="1200" dirty="0" err="1">
                <a:latin typeface="Calibri" panose="020F0502020204030204" pitchFamily="34" charset="0"/>
              </a:rPr>
              <a:t>setName</a:t>
            </a:r>
            <a:r>
              <a:rPr lang="en-US" altLang="en-US" sz="1200" dirty="0">
                <a:latin typeface="Calibri" panose="020F0502020204030204" pitchFamily="34" charset="0"/>
              </a:rPr>
              <a:t>(String name){ </a:t>
            </a:r>
            <a:r>
              <a:rPr lang="en-US" altLang="en-US" sz="1200" dirty="0" err="1">
                <a:latin typeface="Calibri" panose="020F0502020204030204" pitchFamily="34" charset="0"/>
              </a:rPr>
              <a:t>this.name</a:t>
            </a:r>
            <a:r>
              <a:rPr lang="en-US" altLang="en-US" sz="1200" dirty="0">
                <a:latin typeface="Calibri" panose="020F0502020204030204" pitchFamily="34" charset="0"/>
              </a:rPr>
              <a:t>=name;}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</a:t>
            </a:r>
            <a:r>
              <a:rPr lang="en-US" altLang="en-US" sz="1200" b="1" dirty="0">
                <a:latin typeface="Calibri" panose="020F0502020204030204" pitchFamily="34" charset="0"/>
              </a:rPr>
              <a:t>public</a:t>
            </a:r>
            <a:r>
              <a:rPr lang="en-US" altLang="en-US" sz="1200" dirty="0">
                <a:latin typeface="Calibri" panose="020F0502020204030204" pitchFamily="34" charset="0"/>
              </a:rPr>
              <a:t> String </a:t>
            </a:r>
            <a:r>
              <a:rPr lang="en-US" altLang="en-US" sz="1200" dirty="0" err="1">
                <a:latin typeface="Calibri" panose="020F0502020204030204" pitchFamily="34" charset="0"/>
              </a:rPr>
              <a:t>getName</a:t>
            </a:r>
            <a:r>
              <a:rPr lang="en-US" altLang="en-US" sz="1200" dirty="0">
                <a:latin typeface="Calibri" panose="020F0502020204030204" pitchFamily="34" charset="0"/>
              </a:rPr>
              <a:t>() {return name;}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public class </a:t>
            </a:r>
            <a:r>
              <a:rPr lang="en-US" altLang="en-US" sz="1200" dirty="0" err="1">
                <a:latin typeface="Calibri" panose="020F0502020204030204" pitchFamily="34" charset="0"/>
              </a:rPr>
              <a:t>Mainclass</a:t>
            </a:r>
            <a:r>
              <a:rPr lang="en-US" altLang="en-US" sz="1200" dirty="0">
                <a:latin typeface="Calibri" panose="020F0502020204030204" pitchFamily="34" charset="0"/>
              </a:rPr>
              <a:t>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main(String </a:t>
            </a:r>
            <a:r>
              <a:rPr lang="en-US" altLang="en-US" sz="1200" dirty="0" err="1">
                <a:latin typeface="Calibri" panose="020F0502020204030204" pitchFamily="34" charset="0"/>
              </a:rPr>
              <a:t>args</a:t>
            </a:r>
            <a:r>
              <a:rPr lang="en-US" altLang="en-US" sz="1200" dirty="0">
                <a:latin typeface="Calibri" panose="020F0502020204030204" pitchFamily="34" charset="0"/>
              </a:rPr>
              <a:t>[])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Employee e= new Employee 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</a:t>
            </a:r>
            <a:r>
              <a:rPr lang="en-US" altLang="en-US" sz="1200" dirty="0" err="1">
                <a:latin typeface="Calibri" panose="020F0502020204030204" pitchFamily="34" charset="0"/>
              </a:rPr>
              <a:t>e.name</a:t>
            </a:r>
            <a:r>
              <a:rPr lang="en-US" altLang="en-US" sz="1200" dirty="0">
                <a:latin typeface="Calibri" panose="020F0502020204030204" pitchFamily="34" charset="0"/>
              </a:rPr>
              <a:t>;//error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</a:t>
            </a:r>
            <a:r>
              <a:rPr lang="en-US" altLang="en-US" sz="1200" dirty="0" err="1">
                <a:latin typeface="Calibri" panose="020F0502020204030204" pitchFamily="34" charset="0"/>
              </a:rPr>
              <a:t>e.setName</a:t>
            </a:r>
            <a:r>
              <a:rPr lang="en-US" altLang="en-US" sz="1200" dirty="0">
                <a:latin typeface="Calibri" panose="020F0502020204030204" pitchFamily="34" charset="0"/>
              </a:rPr>
              <a:t>(“Mark”);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</a:t>
            </a:r>
            <a:r>
              <a:rPr lang="en-US" altLang="en-US" sz="1200" dirty="0" err="1">
                <a:latin typeface="Calibri" panose="020F0502020204030204" pitchFamily="34" charset="0"/>
              </a:rPr>
              <a:t>e.getName</a:t>
            </a:r>
            <a:r>
              <a:rPr lang="en-US" altLang="en-US" sz="1200" dirty="0">
                <a:latin typeface="Calibri" panose="020F0502020204030204" pitchFamily="34" charset="0"/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59EA98B-734A-E368-C8E2-A7E265C1FA1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Inheritance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6D60D50-B9BB-5BD4-0831-19CD0A6868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Inheritance in java is a mechanism in which one object acquires all the properties and behaviors of parent object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Way to create a new class from the existing class using extends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General class or Parent Class or Super Class or Base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Specialized Class or Child Class or Sub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Promotes reusing the 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Multiple inheritance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information is made manageable in a hierarchical order(parent-child relationship)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95B2-5B0A-8A6D-D791-6A4D0FDD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6539-6B8A-6992-6698-788955B4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class Subclass-name extends Superclass-name  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{  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  //methods and fields  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}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22036BC-DEB7-C7C0-4FBC-026E684A472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92096" y="585216"/>
            <a:ext cx="90617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</a:rPr>
              <a:t>Why Object-Oriented Programming?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CC01C76-0D67-9171-93D1-1B5CF5B3B0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The collection of individual units or objects interacts with each other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Each object has its data and sends and receives messages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Easy to understand the code and debug the 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Less maintenance costs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Reusability and extendibility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Modularity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>
                <a:latin typeface="Calibri" panose="020F0502020204030204" pitchFamily="34" charset="0"/>
              </a:rPr>
              <a:t>Eg</a:t>
            </a:r>
            <a:r>
              <a:rPr lang="en-US" dirty="0">
                <a:latin typeface="Calibri" panose="020F0502020204030204" pitchFamily="34" charset="0"/>
              </a:rPr>
              <a:t>: C++, Java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E230-E6F3-AA2B-E21C-0FF54273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Inheritance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B72FE-4C12-E589-386E-7863191F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Single  A-&gt;B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Multilevel A -&gt; B -&gt; 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Multiple* (A,B) -&gt; 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Hierarchical A-&gt;(B,C,D)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Hybrid* </a:t>
            </a:r>
            <a:r>
              <a:rPr lang="en-US" altLang="en-US" dirty="0">
                <a:latin typeface="Calibri" panose="020F0502020204030204" pitchFamily="34" charset="0"/>
              </a:rPr>
              <a:t>A-&gt;(B,C)-&gt;D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EF6E88E-BE54-6E47-8750-406C7AC02B3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Abstraction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30D9B5F-A37C-8FEE-44E0-1CD6E9DC1F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ability of a program to ignore the details of an object's Class(Hiding internal details and showing functionality)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Concentrates on the features that are essential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Abstraction lets you focus on what the object does instead of how it does it.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we use abstract class and interface to achieve abstraction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cannot create an instance of the abstract class.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D424-93F6-97DF-ACB8-122153B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Abstract</a:t>
            </a:r>
          </a:p>
        </p:txBody>
      </p:sp>
      <p:pic>
        <p:nvPicPr>
          <p:cNvPr id="30722" name="Content Placeholder 3" descr="present.jpg">
            <a:extLst>
              <a:ext uri="{FF2B5EF4-FFF2-40B4-BE49-F238E27FC236}">
                <a16:creationId xmlns:a16="http://schemas.microsoft.com/office/drawing/2014/main" id="{3E3760A5-FFB3-14D3-1F58-FCFF18837E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246365"/>
            <a:ext cx="2983768" cy="3707984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9D46-3AC2-68A1-59E8-66ED961A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FC9E-0520-1A10-0C05-BFFDCCA2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096" y="2067019"/>
            <a:ext cx="7290055" cy="4023360"/>
          </a:xfrm>
        </p:spPr>
        <p:txBody>
          <a:bodyPr vert="horz" lIns="45720" tIns="45720" rIns="45720" bIns="45720" rtlCol="0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public abstract class Enemy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public abstract void kill();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public class Animal extends Enemy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public abstract void kill()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….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public class </a:t>
            </a:r>
            <a:r>
              <a:rPr lang="en-US" altLang="en-US" sz="1200" dirty="0" err="1">
                <a:latin typeface="Calibri" panose="020F0502020204030204" pitchFamily="34" charset="0"/>
              </a:rPr>
              <a:t>Mainclass</a:t>
            </a:r>
            <a:r>
              <a:rPr lang="en-US" altLang="en-US" sz="1200" dirty="0">
                <a:latin typeface="Calibri" panose="020F0502020204030204" pitchFamily="34" charset="0"/>
              </a:rPr>
              <a:t>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main(String </a:t>
            </a:r>
            <a:r>
              <a:rPr lang="en-US" altLang="en-US" sz="1200" dirty="0" err="1">
                <a:latin typeface="Calibri" panose="020F0502020204030204" pitchFamily="34" charset="0"/>
              </a:rPr>
              <a:t>args</a:t>
            </a:r>
            <a:r>
              <a:rPr lang="en-US" altLang="en-US" sz="1200" dirty="0">
                <a:latin typeface="Calibri" panose="020F0502020204030204" pitchFamily="34" charset="0"/>
              </a:rPr>
              <a:t>[])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Animal animal = new Animal();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Enemy enemy = new Animal();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}</a:t>
            </a:r>
          </a:p>
          <a:p>
            <a:pPr>
              <a:lnSpc>
                <a:spcPct val="50000"/>
              </a:lnSpc>
              <a:buFont typeface="Courier New" panose="02070309020205020404" pitchFamily="49" charset="0"/>
              <a:buChar char="o"/>
            </a:pPr>
            <a:r>
              <a:rPr lang="en-US" altLang="en-US" sz="1200" dirty="0">
                <a:latin typeface="Calibri" panose="020F0502020204030204" pitchFamily="34" charset="0"/>
              </a:rPr>
              <a:t>Note: If there is any abstract method in a class, that class must be abstract.</a:t>
            </a:r>
          </a:p>
          <a:p>
            <a:pPr>
              <a:lnSpc>
                <a:spcPct val="50000"/>
              </a:lnSpc>
              <a:buFont typeface="Courier New" panose="02070309020205020404" pitchFamily="49" charset="0"/>
              <a:buChar char="o"/>
            </a:pPr>
            <a:endParaRPr lang="en-US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77887B3B-29EB-D86B-23DB-4DD49A13813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Interfaces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142B6028-3126-D1E3-4B14-1A87F9EF5A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An interface declares (describes) methods but does not supply bodies for them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interface </a:t>
            </a:r>
            <a:r>
              <a:rPr lang="en-US" dirty="0" err="1">
                <a:latin typeface="Calibri" panose="020F0502020204030204" pitchFamily="34" charset="0"/>
              </a:rPr>
              <a:t>NewOperations</a:t>
            </a:r>
            <a:r>
              <a:rPr lang="en-US" dirty="0">
                <a:latin typeface="Calibri" panose="020F0502020204030204" pitchFamily="34" charset="0"/>
              </a:rPr>
              <a:t> {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      public void mod();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All the methods are implicitly public and abstract</a:t>
            </a:r>
          </a:p>
          <a:p>
            <a:pPr lvl="1"/>
            <a:r>
              <a:rPr lang="en-US" dirty="0"/>
              <a:t>You can add these qualifiers if you like, but why bother?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You cannot instantiate an interface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An interface may also contain constants (final variables)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Class can extend only one class, but implements any number of interfaces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30D5-A76B-C097-4738-A6F6B1C5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Abstract vs Interface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9B7663-628C-D02E-F5B2-6325492A65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57400" y="1981201"/>
          <a:ext cx="8229600" cy="465279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93797521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190310925"/>
                    </a:ext>
                  </a:extLst>
                </a:gridCol>
              </a:tblGrid>
              <a:tr h="240512">
                <a:tc>
                  <a:txBody>
                    <a:bodyPr/>
                    <a:lstStyle/>
                    <a:p>
                      <a:r>
                        <a:rPr lang="en-US" sz="1200" b="1" dirty="0"/>
                        <a:t>Abstract class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Interface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491777395"/>
                  </a:ext>
                </a:extLst>
              </a:tr>
              <a:tr h="508712">
                <a:tc>
                  <a:txBody>
                    <a:bodyPr/>
                    <a:lstStyle/>
                    <a:p>
                      <a:r>
                        <a:rPr lang="en-US" sz="1200" dirty="0"/>
                        <a:t>Abstract class can </a:t>
                      </a:r>
                      <a:r>
                        <a:rPr lang="en-US" sz="1200" b="1" dirty="0"/>
                        <a:t>have abstract and non-abstract</a:t>
                      </a:r>
                      <a:r>
                        <a:rPr lang="en-US" sz="1200" dirty="0"/>
                        <a:t> methods.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Interface can have </a:t>
                      </a:r>
                      <a:r>
                        <a:rPr lang="en-US" sz="1200" b="1"/>
                        <a:t>only abstract</a:t>
                      </a:r>
                      <a:r>
                        <a:rPr lang="en-US" sz="1200"/>
                        <a:t> methods. Since Java 8, it can have </a:t>
                      </a:r>
                      <a:r>
                        <a:rPr lang="en-US" sz="1200" b="1"/>
                        <a:t>default and static methods</a:t>
                      </a:r>
                      <a:r>
                        <a:rPr lang="en-US" sz="1200"/>
                        <a:t> also.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112425697"/>
                  </a:ext>
                </a:extLst>
              </a:tr>
              <a:tr h="356098">
                <a:tc>
                  <a:txBody>
                    <a:bodyPr/>
                    <a:lstStyle/>
                    <a:p>
                      <a:r>
                        <a:rPr lang="en-US" sz="1200" dirty="0"/>
                        <a:t>Abstract class </a:t>
                      </a:r>
                      <a:r>
                        <a:rPr lang="en-US" sz="1200" b="1" dirty="0"/>
                        <a:t>doesn't support multiple inheritance</a:t>
                      </a:r>
                      <a:r>
                        <a:rPr lang="en-US" sz="1200" dirty="0"/>
                        <a:t>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Interface </a:t>
                      </a:r>
                      <a:r>
                        <a:rPr lang="en-US" sz="1200" b="1"/>
                        <a:t>supports multiple inheritance</a:t>
                      </a:r>
                      <a:r>
                        <a:rPr lang="en-US" sz="1200"/>
                        <a:t>.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3765811895"/>
                  </a:ext>
                </a:extLst>
              </a:tr>
              <a:tr h="430153">
                <a:tc>
                  <a:txBody>
                    <a:bodyPr/>
                    <a:lstStyle/>
                    <a:p>
                      <a:r>
                        <a:rPr lang="en-US" sz="1200" dirty="0"/>
                        <a:t>Abstract class </a:t>
                      </a:r>
                      <a:r>
                        <a:rPr lang="en-US" sz="1200" b="1" dirty="0"/>
                        <a:t>can have final, non-final, static and non-static variables</a:t>
                      </a:r>
                      <a:r>
                        <a:rPr lang="en-US" sz="1200" dirty="0"/>
                        <a:t>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Interface has </a:t>
                      </a:r>
                      <a:r>
                        <a:rPr lang="en-US" sz="1200" b="1"/>
                        <a:t>only static and final variables</a:t>
                      </a:r>
                      <a:r>
                        <a:rPr lang="en-US" sz="1200"/>
                        <a:t>.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1693407948"/>
                  </a:ext>
                </a:extLst>
              </a:tr>
              <a:tr h="430153">
                <a:tc>
                  <a:txBody>
                    <a:bodyPr/>
                    <a:lstStyle/>
                    <a:p>
                      <a:r>
                        <a:rPr lang="en-US" sz="1200" dirty="0"/>
                        <a:t>Abstract class </a:t>
                      </a:r>
                      <a:r>
                        <a:rPr lang="en-US" sz="1200" b="1" dirty="0"/>
                        <a:t>can provide the implementation of interface</a:t>
                      </a:r>
                      <a:r>
                        <a:rPr lang="en-US" sz="1200" dirty="0"/>
                        <a:t>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Interface </a:t>
                      </a:r>
                      <a:r>
                        <a:rPr lang="en-US" sz="1200" b="1"/>
                        <a:t>can't provide the implementation of abstract class</a:t>
                      </a:r>
                      <a:r>
                        <a:rPr lang="en-US" sz="1200"/>
                        <a:t>.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65621586"/>
                  </a:ext>
                </a:extLst>
              </a:tr>
              <a:tr h="430153">
                <a:tc>
                  <a:txBody>
                    <a:bodyPr/>
                    <a:lstStyle/>
                    <a:p>
                      <a:r>
                        <a:rPr lang="en-US" sz="1200" dirty="0"/>
                        <a:t>The </a:t>
                      </a:r>
                      <a:r>
                        <a:rPr lang="en-US" sz="1200" b="1" dirty="0"/>
                        <a:t>abstract keyword</a:t>
                      </a:r>
                      <a:r>
                        <a:rPr lang="en-US" sz="1200" dirty="0"/>
                        <a:t> is used to declare abstract class.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</a:t>
                      </a:r>
                      <a:r>
                        <a:rPr lang="en-US" sz="1200" b="1"/>
                        <a:t>interface keyword</a:t>
                      </a:r>
                      <a:r>
                        <a:rPr lang="en-US" sz="1200"/>
                        <a:t> is used to declare interface.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1726065217"/>
                  </a:ext>
                </a:extLst>
              </a:tr>
              <a:tr h="508712">
                <a:tc>
                  <a:txBody>
                    <a:bodyPr/>
                    <a:lstStyle/>
                    <a:p>
                      <a:r>
                        <a:rPr lang="en-US" sz="1200" dirty="0"/>
                        <a:t>An </a:t>
                      </a:r>
                      <a:r>
                        <a:rPr lang="en-US" sz="1200" b="1" dirty="0"/>
                        <a:t>abstract class</a:t>
                      </a:r>
                      <a:r>
                        <a:rPr lang="en-US" sz="1200" dirty="0"/>
                        <a:t> can extend another Java class and implement multiple Java interfaces.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</a:t>
                      </a:r>
                      <a:r>
                        <a:rPr lang="en-US" sz="1200" b="1"/>
                        <a:t>interface</a:t>
                      </a:r>
                      <a:r>
                        <a:rPr lang="en-US" sz="1200"/>
                        <a:t> can extend another Java interface only.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3234070317"/>
                  </a:ext>
                </a:extLst>
              </a:tr>
              <a:tr h="430153">
                <a:tc>
                  <a:txBody>
                    <a:bodyPr/>
                    <a:lstStyle/>
                    <a:p>
                      <a:r>
                        <a:rPr lang="en-US" sz="1200" dirty="0"/>
                        <a:t>An </a:t>
                      </a:r>
                      <a:r>
                        <a:rPr lang="en-US" sz="1200" b="1" dirty="0"/>
                        <a:t>abstract class</a:t>
                      </a:r>
                      <a:r>
                        <a:rPr lang="en-US" sz="1200" dirty="0"/>
                        <a:t> can be extended using keyword "extends".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</a:t>
                      </a:r>
                      <a:r>
                        <a:rPr lang="en-US" sz="1200" b="1"/>
                        <a:t>interface</a:t>
                      </a:r>
                      <a:r>
                        <a:rPr lang="en-US" sz="1200"/>
                        <a:t> can be implemented using keyword "implements".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1103225038"/>
                  </a:ext>
                </a:extLst>
              </a:tr>
              <a:tr h="508712">
                <a:tc>
                  <a:txBody>
                    <a:bodyPr/>
                    <a:lstStyle/>
                    <a:p>
                      <a:r>
                        <a:rPr lang="en-US" sz="1200" dirty="0"/>
                        <a:t>A Java </a:t>
                      </a:r>
                      <a:r>
                        <a:rPr lang="en-US" sz="1200" b="1" dirty="0"/>
                        <a:t>abstract class</a:t>
                      </a:r>
                      <a:r>
                        <a:rPr lang="en-US" sz="1200" dirty="0"/>
                        <a:t> can have class members like private, protected, etc.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Members of a Java interface are public by default. 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390570783"/>
                  </a:ext>
                </a:extLst>
              </a:tr>
              <a:tr h="809435">
                <a:tc>
                  <a:txBody>
                    <a:bodyPr/>
                    <a:lstStyle/>
                    <a:p>
                      <a:r>
                        <a:rPr lang="en-US" sz="1200" b="1" dirty="0"/>
                        <a:t>Example: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public abstract class Shape{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public abstract void draw();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}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Example: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public interface Drawable{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void draw();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}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2940545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03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36F7FBD-25B4-4565-D4DE-5C0D77A862E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Polymorphism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3350066-B7BD-7FC2-FA99-555532A250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Polymorphism means many (poly) shapes (morph)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perform a single action in different ways.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multiple methods with the same name in the same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Ex: draw() method could behave differently for lines, rectangles, Circles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Method overloading - </a:t>
            </a:r>
            <a:r>
              <a:rPr lang="en-US" altLang="en-US" dirty="0">
                <a:latin typeface="Calibri" panose="020F0502020204030204" pitchFamily="34" charset="0"/>
              </a:rPr>
              <a:t>Two or more methods with different signatures</a:t>
            </a: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Method overriding - </a:t>
            </a:r>
            <a:r>
              <a:rPr lang="en-US" altLang="en-US" dirty="0">
                <a:latin typeface="Calibri" panose="020F0502020204030204" pitchFamily="34" charset="0"/>
              </a:rPr>
              <a:t>Replacing an inherited method with another having the same signature</a:t>
            </a: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FEC78D48-35A0-5448-59E0-8128FB9D596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92096" y="585216"/>
            <a:ext cx="81473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Concepts of OOP Summary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E888ED5-1574-3C81-3099-649F648EB7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Class - Template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Object – Instance of the template/class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Abstraction - H</a:t>
            </a:r>
            <a:r>
              <a:rPr lang="en-US" dirty="0">
                <a:latin typeface="Calibri" panose="020F0502020204030204" pitchFamily="34" charset="0"/>
              </a:rPr>
              <a:t>iding the unnecessary details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Encapsulation - B</a:t>
            </a:r>
            <a:r>
              <a:rPr lang="en-US" dirty="0">
                <a:latin typeface="Calibri" panose="020F0502020204030204" pitchFamily="34" charset="0"/>
              </a:rPr>
              <a:t>undling of data with the methods 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Inheritance - C</a:t>
            </a:r>
            <a:r>
              <a:rPr lang="en-US" dirty="0">
                <a:latin typeface="Calibri" panose="020F0502020204030204" pitchFamily="34" charset="0"/>
              </a:rPr>
              <a:t>lass derives from another class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Polymorphism - A</a:t>
            </a:r>
            <a:r>
              <a:rPr lang="en-US" dirty="0">
                <a:latin typeface="Calibri" panose="020F0502020204030204" pitchFamily="34" charset="0"/>
              </a:rPr>
              <a:t>bility of an object to take on many forms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DD0ED25-80D1-F820-9DFD-A7041E86475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Concepts of OOP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46BFEC7-3676-185E-E932-7A25F830D6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Object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Abstraction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Encapsulation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Inheritance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Polymorphism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BFCEC29-B983-7D9E-F255-CD585DD1B69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Class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459DB68-4481-6AAE-964A-37E0129575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874838"/>
            <a:ext cx="8229600" cy="4525962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Blueprint that defines data (variables) and methods common to all objects of a certain kind.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Class is a generic item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8D357B9-7C7F-34CB-D702-BF945F8318A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 Class Example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A70CFB2-0707-A52B-EAB6-44BDF6D15A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084833"/>
            <a:ext cx="8229600" cy="4041331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>
                <a:latin typeface="Calibri" panose="020F0502020204030204" pitchFamily="34" charset="0"/>
              </a:rPr>
              <a:t>Here is an example class:</a:t>
            </a:r>
          </a:p>
          <a:p>
            <a:pPr lvl="1"/>
            <a:r>
              <a:rPr lang="en-US"/>
              <a:t>class Dog { ...description of a dog goes here... 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>
                <a:latin typeface="Calibri" panose="020F0502020204030204" pitchFamily="34" charset="0"/>
              </a:rPr>
              <a:t>Here are some objects of that class: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18435" name="Picture 4" descr="dog1">
            <a:extLst>
              <a:ext uri="{FF2B5EF4-FFF2-40B4-BE49-F238E27FC236}">
                <a16:creationId xmlns:a16="http://schemas.microsoft.com/office/drawing/2014/main" id="{242DCF77-96BF-29C2-32A0-E91800AC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701" y="37338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5" descr="dog2">
            <a:extLst>
              <a:ext uri="{FF2B5EF4-FFF2-40B4-BE49-F238E27FC236}">
                <a16:creationId xmlns:a16="http://schemas.microsoft.com/office/drawing/2014/main" id="{25BDCEA4-8FCF-7F98-4DAA-82307AAB2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32" y="3829050"/>
            <a:ext cx="1282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6" descr="dog3">
            <a:extLst>
              <a:ext uri="{FF2B5EF4-FFF2-40B4-BE49-F238E27FC236}">
                <a16:creationId xmlns:a16="http://schemas.microsoft.com/office/drawing/2014/main" id="{3D3671C8-44BF-F2CC-9EE2-10C2F104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663" y="3778580"/>
            <a:ext cx="711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7" descr="dog4">
            <a:extLst>
              <a:ext uri="{FF2B5EF4-FFF2-40B4-BE49-F238E27FC236}">
                <a16:creationId xmlns:a16="http://schemas.microsoft.com/office/drawing/2014/main" id="{B9F25A4A-42CC-F24C-AA60-4CA38CFFC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399" y="3619500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ACBDE238-986B-7C1E-7E21-D2E309E278C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92096" y="585216"/>
            <a:ext cx="82235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What does a class contain?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F94F376-84FF-708D-3166-0EE5DBABE7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 class describes:</a:t>
            </a:r>
          </a:p>
          <a:p>
            <a:pPr lvl="1"/>
            <a:r>
              <a:rPr lang="en-US" dirty="0"/>
              <a:t>Fields that hold the data for each object</a:t>
            </a:r>
          </a:p>
          <a:p>
            <a:pPr lvl="1"/>
            <a:r>
              <a:rPr lang="en-US" dirty="0"/>
              <a:t>Constructors that tell how to create a new object of this class</a:t>
            </a:r>
          </a:p>
          <a:p>
            <a:pPr lvl="1"/>
            <a:r>
              <a:rPr lang="en-US" dirty="0"/>
              <a:t>Methods that describe the actions the object can perform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In addition, a class can have data and methods of its own (not part of the objects)</a:t>
            </a:r>
          </a:p>
          <a:p>
            <a:pPr lvl="1"/>
            <a:r>
              <a:rPr lang="en-US" dirty="0"/>
              <a:t>For example, it can keep a count of the number of objects it has created</a:t>
            </a:r>
          </a:p>
          <a:p>
            <a:pPr lvl="1"/>
            <a:r>
              <a:rPr lang="en-US" dirty="0"/>
              <a:t>Such data and methods are called static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9418-DCBE-C40C-1B5F-1FC1F59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4568-79DF-A203-4DC9-249248EE0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Local variables: </a:t>
            </a:r>
          </a:p>
          <a:p>
            <a:pPr lvl="1"/>
            <a:r>
              <a:rPr lang="en-US" altLang="en-US" dirty="0"/>
              <a:t>Variables defined inside methods, constructors or blocks are called local variables. </a:t>
            </a:r>
          </a:p>
          <a:p>
            <a:pPr lvl="1"/>
            <a:r>
              <a:rPr lang="en-US" altLang="en-US" dirty="0"/>
              <a:t>The variable will be declared and initialized within the method and the variable will be destroyed when the method has completed.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Instance variables: </a:t>
            </a:r>
          </a:p>
          <a:p>
            <a:pPr lvl="1"/>
            <a:r>
              <a:rPr lang="en-US" altLang="en-US" dirty="0"/>
              <a:t>Instance variables are variables within a class but outside any method. </a:t>
            </a:r>
          </a:p>
          <a:p>
            <a:pPr lvl="1"/>
            <a:r>
              <a:rPr lang="en-US" altLang="en-US" dirty="0"/>
              <a:t>These variables are instantiated when the class is loaded.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Class variables: </a:t>
            </a:r>
          </a:p>
          <a:p>
            <a:pPr lvl="1"/>
            <a:r>
              <a:rPr lang="en-US" altLang="en-US" dirty="0"/>
              <a:t>Class variables are variables declared with in a class, outside any method, with the static keyword.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29CB-7EF4-B87A-5321-4977A39D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Function</a:t>
            </a:r>
          </a:p>
        </p:txBody>
      </p:sp>
      <p:pic>
        <p:nvPicPr>
          <p:cNvPr id="27650" name="Content Placeholder 3" descr="Screen Shot 2015-06-13 at 12.14.25 PM.png">
            <a:extLst>
              <a:ext uri="{FF2B5EF4-FFF2-40B4-BE49-F238E27FC236}">
                <a16:creationId xmlns:a16="http://schemas.microsoft.com/office/drawing/2014/main" id="{8B581DD1-37C5-8CEA-05A3-338B553EAA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62" r="-4662"/>
          <a:stretch>
            <a:fillRect/>
          </a:stretch>
        </p:blipFill>
        <p:spPr>
          <a:xfrm>
            <a:off x="2450973" y="2209801"/>
            <a:ext cx="7290055" cy="420387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C1D0-56F2-B104-4F55-F25EF763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23D0-98A4-356A-6686-3FFE6851E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Constructor is a special method used to assign values to instance variables and initialize the object using a new keyword.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Every class has a constructor(default).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we do not explicitly write a constructor for a class, the Java compiler builds a default constructor for that class.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Each time a new object is created, at least one constructor will be invoked.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constructor's name must be the same as its class name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constructor must have no explicit return type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1534</Words>
  <Application>Microsoft Macintosh PowerPoint</Application>
  <PresentationFormat>Widescreen</PresentationFormat>
  <Paragraphs>226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Tahoma</vt:lpstr>
      <vt:lpstr>Trebuchet MS</vt:lpstr>
      <vt:lpstr>Wingdings</vt:lpstr>
      <vt:lpstr>Wingdings 3</vt:lpstr>
      <vt:lpstr>Office Theme</vt:lpstr>
      <vt:lpstr>OOP Concepts</vt:lpstr>
      <vt:lpstr>Why Object-Oriented Programming?</vt:lpstr>
      <vt:lpstr>Concepts of OOP</vt:lpstr>
      <vt:lpstr>Class</vt:lpstr>
      <vt:lpstr>A Class Example</vt:lpstr>
      <vt:lpstr>What does a class contain?</vt:lpstr>
      <vt:lpstr>Cont..</vt:lpstr>
      <vt:lpstr>Function</vt:lpstr>
      <vt:lpstr>Constructor</vt:lpstr>
      <vt:lpstr>Creating a Class</vt:lpstr>
      <vt:lpstr>Java program structure</vt:lpstr>
      <vt:lpstr>Object</vt:lpstr>
      <vt:lpstr>Difference between Class and Object</vt:lpstr>
      <vt:lpstr>Difference between Class and Object</vt:lpstr>
      <vt:lpstr>Object</vt:lpstr>
      <vt:lpstr>Encapsulation</vt:lpstr>
      <vt:lpstr>Example</vt:lpstr>
      <vt:lpstr>Inheritance</vt:lpstr>
      <vt:lpstr>Syntax</vt:lpstr>
      <vt:lpstr>Inheritance Types</vt:lpstr>
      <vt:lpstr>Abstraction</vt:lpstr>
      <vt:lpstr>Abstract</vt:lpstr>
      <vt:lpstr>Example</vt:lpstr>
      <vt:lpstr>Interfaces</vt:lpstr>
      <vt:lpstr>Abstract vs Interface</vt:lpstr>
      <vt:lpstr>Polymorphism</vt:lpstr>
      <vt:lpstr>Concepts of OOP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chowdary duvvada</dc:creator>
  <cp:lastModifiedBy>vinay chowdary duvvada</cp:lastModifiedBy>
  <cp:revision>25</cp:revision>
  <dcterms:created xsi:type="dcterms:W3CDTF">2023-04-22T18:11:12Z</dcterms:created>
  <dcterms:modified xsi:type="dcterms:W3CDTF">2023-06-04T07:13:07Z</dcterms:modified>
</cp:coreProperties>
</file>