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24"/>
  </p:notesMasterIdLst>
  <p:sldIdLst>
    <p:sldId id="371" r:id="rId2"/>
    <p:sldId id="321" r:id="rId3"/>
    <p:sldId id="366" r:id="rId4"/>
    <p:sldId id="342" r:id="rId5"/>
    <p:sldId id="343" r:id="rId6"/>
    <p:sldId id="344" r:id="rId7"/>
    <p:sldId id="345" r:id="rId8"/>
    <p:sldId id="346" r:id="rId9"/>
    <p:sldId id="348" r:id="rId10"/>
    <p:sldId id="350" r:id="rId11"/>
    <p:sldId id="353" r:id="rId12"/>
    <p:sldId id="369" r:id="rId13"/>
    <p:sldId id="266" r:id="rId14"/>
    <p:sldId id="267" r:id="rId15"/>
    <p:sldId id="268" r:id="rId16"/>
    <p:sldId id="370" r:id="rId17"/>
    <p:sldId id="354" r:id="rId18"/>
    <p:sldId id="355" r:id="rId19"/>
    <p:sldId id="356" r:id="rId20"/>
    <p:sldId id="357" r:id="rId21"/>
    <p:sldId id="358" r:id="rId22"/>
    <p:sldId id="3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4"/>
    <p:restoredTop sz="94564"/>
  </p:normalViewPr>
  <p:slideViewPr>
    <p:cSldViewPr>
      <p:cViewPr varScale="1">
        <p:scale>
          <a:sx n="106" d="100"/>
          <a:sy n="106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87FFFA-CE9A-FF51-768B-5A2C2930F6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66164-A736-E44A-7855-3EC9A9A039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DFF485-6CFE-0F4B-B6DC-921E7058CACC}" type="datetimeFigureOut">
              <a:rPr lang="en-US" altLang="en-US"/>
              <a:pPr/>
              <a:t>9/18/22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DAF1B5-03CF-D061-B34A-046707865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6FD821C-2DF8-50C0-7168-656F2CFF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07D0-7977-4C2E-5984-B258C2ECE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3A899-46F8-3444-CC34-FBDC57FC7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5283A9-9FF7-7641-AE58-9F7162BE40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7AE1159C-0213-D330-FBBF-2A19B3CF1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84F2D9E8-29ED-5A3D-D3C8-565B41F8B5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1));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2));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3));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4));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5));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5C5477A8-D5F8-5845-F70C-EF172FA39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F8C4D9B-7FE2-1F42-BB32-C9030B4E59A1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0887-F0AE-F04F-9DAE-12CDDFE8EA2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0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7938-59D0-8A4B-B386-D95F8CBF58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2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CBA5-E11D-AB47-A30F-7547C03911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0420-4F70-4D46-988C-65FF2CBABA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2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1116-B3E8-544C-8FA0-8D36A1BFFA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2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90F-A218-2149-96C1-E24E06B120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749-44B4-B54C-8845-050FED1AFD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0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EBE-30F0-B740-8C57-A4185CCE2F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714-D8F0-7943-AA2A-59BC7BD100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48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AC0E-0C8D-384A-BB2B-60C40D44A7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5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CB05-50CA-ED4E-9585-7CB728095DB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D34A0A-9B28-C246-BCD7-EDC0524057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PROGRAMMING BASICS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6BCBD-A4A7-3D46-8818-4CBCBA91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477000"/>
            <a:ext cx="2343294" cy="268024"/>
          </a:xfrm>
        </p:spPr>
        <p:txBody>
          <a:bodyPr/>
          <a:lstStyle/>
          <a:p>
            <a:pPr>
              <a:defRPr/>
            </a:pPr>
            <a:r>
              <a:rPr lang="en-US" sz="1200"/>
              <a:t>yetanothermasterylearning</a:t>
            </a:r>
            <a:endParaRPr lang="en-US" sz="1200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5E79B40-3EDA-4D58-AA66-05C5DCFA73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Declaring variables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54B1DA22-3DB3-261B-AA34-B46CCC657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You declare variables like this: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Initialize the variables like this: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E56D30-C878-5B8F-0231-3B64E0B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E065C17-0A4B-DCA2-FE9B-F107BE23D7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Arithmetic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50CFC5D-2FC4-40AF-A068-2B4740516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Basic arithmetic operations are</a:t>
            </a:r>
          </a:p>
          <a:p>
            <a:pPr lvl="1"/>
            <a:r>
              <a:rPr lang="en-US" dirty="0"/>
              <a:t>+  for addition</a:t>
            </a:r>
          </a:p>
          <a:p>
            <a:pPr lvl="1"/>
            <a:r>
              <a:rPr lang="en-US" dirty="0"/>
              <a:t>-  for subtraction</a:t>
            </a:r>
          </a:p>
          <a:p>
            <a:pPr lvl="1"/>
            <a:r>
              <a:rPr lang="en-US" dirty="0"/>
              <a:t>*  for multiplication</a:t>
            </a:r>
          </a:p>
          <a:p>
            <a:pPr lvl="2"/>
            <a:r>
              <a:rPr lang="en-US" dirty="0"/>
              <a:t>   (Old computers did not have the  </a:t>
            </a:r>
            <a:r>
              <a:rPr lang="en-US" dirty="0">
                <a:sym typeface="Symbol" charset="0"/>
              </a:rPr>
              <a:t></a:t>
            </a:r>
            <a:r>
              <a:rPr lang="en-US" dirty="0"/>
              <a:t>  character)</a:t>
            </a:r>
          </a:p>
          <a:p>
            <a:pPr lvl="1"/>
            <a:r>
              <a:rPr lang="en-US" dirty="0"/>
              <a:t>/  for division</a:t>
            </a:r>
          </a:p>
          <a:p>
            <a:pPr lvl="1"/>
            <a:r>
              <a:rPr lang="en-US" dirty="0"/>
              <a:t>% for remainder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EEC280-0130-2DDD-8887-A8EBE1EF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6CBC7920-2303-600D-522D-DEB6A25A96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Unary prefix operators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ABCA64A-0F8F-94F4-6504-DA5C44F11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Unary prefix operators have the next highest precedence:</a:t>
            </a:r>
          </a:p>
          <a:p>
            <a:pPr lvl="1"/>
            <a:r>
              <a:rPr lang="en-US" dirty="0"/>
              <a:t>++expr		=&gt; </a:t>
            </a:r>
            <a:r>
              <a:rPr lang="en-US" dirty="0" err="1"/>
              <a:t>Preincrement</a:t>
            </a:r>
            <a:r>
              <a:rPr lang="en-US" dirty="0"/>
              <a:t> 		</a:t>
            </a:r>
            <a:r>
              <a:rPr lang="en-US" dirty="0" err="1"/>
              <a:t>i</a:t>
            </a:r>
            <a:r>
              <a:rPr lang="en-US" dirty="0"/>
              <a:t>++. ++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--expr		=&gt; </a:t>
            </a:r>
            <a:r>
              <a:rPr lang="en-US" dirty="0" err="1"/>
              <a:t>Predecrement</a:t>
            </a:r>
            <a:r>
              <a:rPr lang="en-US" dirty="0"/>
              <a:t>		j--, --j</a:t>
            </a:r>
          </a:p>
          <a:p>
            <a:pPr lvl="1"/>
            <a:r>
              <a:rPr lang="en-US" dirty="0"/>
              <a:t>+  -         	=&gt; Unary plus and unary minus </a:t>
            </a:r>
          </a:p>
          <a:p>
            <a:pPr lvl="1"/>
            <a:r>
              <a:rPr lang="en-US" dirty="0"/>
              <a:t>var1 +=  var2 is same as var1 = var1 + var2</a:t>
            </a:r>
          </a:p>
          <a:p>
            <a:pPr lvl="1"/>
            <a:r>
              <a:rPr lang="en-US" dirty="0"/>
              <a:t>!          		=&gt; Logical negation (not)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46D53F-AF1B-F6F0-2889-ACFB80DE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CC56EB7-848D-02EF-93B0-F63E636BA2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increment operator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E12F16-88A9-17E0-F1EB-B24FE884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++ adds 1 to a variable</a:t>
            </a:r>
          </a:p>
          <a:p>
            <a:pPr lvl="1"/>
            <a:r>
              <a:rPr lang="en-US" altLang="en-US" dirty="0"/>
              <a:t>It can be used as a statement by itself, or within an expression</a:t>
            </a:r>
          </a:p>
          <a:p>
            <a:pPr lvl="1"/>
            <a:r>
              <a:rPr lang="en-US" altLang="en-US" dirty="0"/>
              <a:t>It can be put before or after a variable</a:t>
            </a:r>
          </a:p>
          <a:p>
            <a:pPr lvl="1"/>
            <a:r>
              <a:rPr lang="en-US" altLang="en-US" dirty="0" err="1"/>
              <a:t>Preincrement</a:t>
            </a:r>
            <a:r>
              <a:rPr lang="en-US" altLang="en-US" dirty="0"/>
              <a:t> (++</a:t>
            </a:r>
            <a:r>
              <a:rPr lang="en-US" altLang="en-US" dirty="0" err="1"/>
              <a:t>iter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Postincrement</a:t>
            </a:r>
            <a:r>
              <a:rPr lang="en-US" altLang="en-US" dirty="0"/>
              <a:t> (</a:t>
            </a:r>
            <a:r>
              <a:rPr lang="en-US" altLang="en-US" dirty="0" err="1"/>
              <a:t>eg</a:t>
            </a:r>
            <a:r>
              <a:rPr lang="en-US" altLang="en-US" dirty="0"/>
              <a:t>: </a:t>
            </a:r>
            <a:r>
              <a:rPr lang="en-US" altLang="en-US" dirty="0" err="1"/>
              <a:t>iter</a:t>
            </a:r>
            <a:r>
              <a:rPr lang="en-US" altLang="en-US" dirty="0"/>
              <a:t>++)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9CA06-5F18-E755-3F42-C133C074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719CEBE3-B6EB-4C02-7C45-08FC0F3758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increment operator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4CDA2E0-62F1-4A70-C375-58EA1DF9C3C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a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a++;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a is now 6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b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++b;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b is now 6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c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d = ++c;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c is 6, d is 6</a:t>
            </a:r>
          </a:p>
          <a:p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1F187ECA-6588-1C27-EFEF-5D335D424AE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e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f = e++;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e is 6, f is 5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x = 10;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y = 100;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z = ++x + y++;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x is 11, y is 101, z is 111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endParaRPr lang="en-US" altLang="en-US" sz="2000" dirty="0">
              <a:latin typeface="Trebuchet MS" panose="020B0703020202090204" pitchFamily="34" charset="0"/>
            </a:endParaRPr>
          </a:p>
          <a:p>
            <a:endParaRPr lang="en-US" altLang="en-US" sz="2000" dirty="0"/>
          </a:p>
        </p:txBody>
      </p:sp>
      <p:sp>
        <p:nvSpPr>
          <p:cNvPr id="24583" name="AutoShape 7">
            <a:extLst>
              <a:ext uri="{FF2B5EF4-FFF2-40B4-BE49-F238E27FC236}">
                <a16:creationId xmlns:a16="http://schemas.microsoft.com/office/drawing/2014/main" id="{3EDDE47C-9ABF-C0C4-52E9-4B4CC9F1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893" y="5815584"/>
            <a:ext cx="3884613" cy="914400"/>
          </a:xfrm>
          <a:prstGeom prst="wedgeRectCallout">
            <a:avLst>
              <a:gd name="adj1" fmla="val 55315"/>
              <a:gd name="adj2" fmla="val -17170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400">
                <a:latin typeface="Times" pitchFamily="2" charset="0"/>
              </a:rPr>
              <a:t>Confusing code is bad code, so this is very poor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0797A9-0267-B971-0A61-8A128415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A60F5AF-5AF2-C825-7267-6287836343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decrement operator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355D574-4DD4-1569-E701-02317E64A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-- subtracts 1 from a variable</a:t>
            </a:r>
          </a:p>
          <a:p>
            <a:pPr lvl="1"/>
            <a:r>
              <a:rPr lang="en-US" altLang="en-US" dirty="0"/>
              <a:t>It can be used as a statement by itself, or within an expression</a:t>
            </a:r>
          </a:p>
          <a:p>
            <a:pPr lvl="1"/>
            <a:r>
              <a:rPr lang="en-US" altLang="en-US" dirty="0"/>
              <a:t>It can be put before or after a variable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aa = 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--;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aa = --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A75A1C-5BFF-010D-2E05-61BA74AF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1B5ADA9F-B9F3-4309-9E6B-64061A5A82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More operators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0013BD8-157D-0AF9-DBAE-A5646D3A8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Relational operators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     Less than 			(var1 &lt;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&lt;=   Less than or equal to  		(var1 &lt;=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&gt;      Greater than 		(var1 &gt;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&gt;=   Greater than or equal to		(var1 &gt;= var2)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Equality and inequality</a:t>
            </a:r>
          </a:p>
          <a:p>
            <a:pPr lvl="1"/>
            <a:r>
              <a:rPr lang="en-US" dirty="0"/>
              <a:t>==  Test if equal			(var1 == var2)</a:t>
            </a:r>
          </a:p>
          <a:p>
            <a:pPr lvl="1"/>
            <a:r>
              <a:rPr lang="en-US" dirty="0"/>
              <a:t>!=    Test if not equal		(var1 != var2)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Logical Operations</a:t>
            </a:r>
          </a:p>
          <a:p>
            <a:pPr lvl="1"/>
            <a:r>
              <a:rPr lang="en-US" dirty="0"/>
              <a:t>&amp;&amp; ((var1 == var2) &amp;&amp; (var3  != var4))</a:t>
            </a:r>
          </a:p>
          <a:p>
            <a:pPr lvl="1"/>
            <a:r>
              <a:rPr lang="en-US" dirty="0"/>
              <a:t>| | ((var1 == var2) ||  (var3 != var4))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8073DB-D928-7E4D-3E35-8986DF18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3A7C3CDF-199B-C84B-0AA0-147BAB6C82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Order of precedence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47307E23-E123-85C5-EA60-C84E848D0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with higher precedence are done before operations with lower precedence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Multiplication and division have higher precedence than addition and subtraction:</a:t>
            </a:r>
          </a:p>
          <a:p>
            <a:pPr lvl="1"/>
            <a:r>
              <a:rPr lang="en-US" dirty="0"/>
              <a:t>2 + 3 * 4   is 14, not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of equal precedence are done left to right:</a:t>
            </a:r>
          </a:p>
          <a:p>
            <a:pPr lvl="1"/>
            <a:r>
              <a:rPr lang="en-US" dirty="0"/>
              <a:t>10 - 5 - 1  is 4, not 6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F70272-B31B-28C5-0999-5F322B08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34CAF2E6-2477-2940-E705-AEAAE05550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Parentheses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0A68A33-96A2-49F2-AD23-F22591F52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inside parentheses are done first</a:t>
            </a:r>
          </a:p>
          <a:p>
            <a:pPr lvl="1"/>
            <a:r>
              <a:rPr lang="en-US" dirty="0"/>
              <a:t>  (2 + 3) * 4   is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Parentheses are done from the inside out</a:t>
            </a:r>
          </a:p>
          <a:p>
            <a:pPr lvl="1"/>
            <a:r>
              <a:rPr lang="en-US" dirty="0"/>
              <a:t>  24 / (3 * (10 - 6)) is 24 / (3 * 4) is 24 / 12 is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Parentheses can be used where not needed</a:t>
            </a:r>
          </a:p>
          <a:p>
            <a:pPr lvl="1"/>
            <a:r>
              <a:rPr lang="en-US" dirty="0"/>
              <a:t>  2 + (3 * 4) is the same as  2 + 3 * 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[ ] and { } cannot be used as parentheses!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1D78BB-2DB9-226D-D1E8-FC8B2A34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E27ED4E8-A053-658D-E83D-B864588957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Assignment statements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C0B5101F-9C4B-6F96-B1EF-078C672FC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assignment statement has the form:</a:t>
            </a:r>
          </a:p>
          <a:p>
            <a:pPr lvl="1"/>
            <a:r>
              <a:rPr lang="en-US" altLang="en-US" dirty="0"/>
              <a:t> variable = expression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altLang="en-US" dirty="0"/>
              <a:t>  price = 0.69;</a:t>
            </a:r>
          </a:p>
          <a:p>
            <a:pPr lvl="2"/>
            <a:r>
              <a:rPr lang="en-US" altLang="en-US" dirty="0"/>
              <a:t>(The expression can be as simple as a single literal or variable)</a:t>
            </a:r>
          </a:p>
          <a:p>
            <a:pPr lvl="1"/>
            <a:r>
              <a:rPr lang="en-US" altLang="en-US" dirty="0"/>
              <a:t>  area = pi * radius * radius;</a:t>
            </a:r>
          </a:p>
          <a:p>
            <a:pPr lvl="1"/>
            <a:r>
              <a:rPr lang="en-US" altLang="en-US" dirty="0"/>
              <a:t>  </a:t>
            </a:r>
            <a:r>
              <a:rPr lang="en-US" altLang="en-US" dirty="0" err="1"/>
              <a:t>classSize</a:t>
            </a:r>
            <a:r>
              <a:rPr lang="en-US" altLang="en-US" dirty="0"/>
              <a:t> = </a:t>
            </a:r>
            <a:r>
              <a:rPr lang="en-US" altLang="en-US" dirty="0" err="1"/>
              <a:t>classSize</a:t>
            </a:r>
            <a:r>
              <a:rPr lang="en-US" altLang="en-US" dirty="0"/>
              <a:t> + 1;</a:t>
            </a:r>
          </a:p>
          <a:p>
            <a:pPr lvl="2"/>
            <a:r>
              <a:rPr lang="en-US" altLang="en-US" dirty="0"/>
              <a:t>This means </a:t>
            </a:r>
            <a:r>
              <a:rPr lang="ja-JP" altLang="en-US"/>
              <a:t>“</a:t>
            </a:r>
            <a:r>
              <a:rPr lang="en-US" altLang="ja-JP" dirty="0"/>
              <a:t>add one to the value in </a:t>
            </a:r>
            <a:r>
              <a:rPr lang="en-US" altLang="ja-JP" dirty="0" err="1"/>
              <a:t>classSize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02CADB-D475-3193-B266-C20056D3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667000"/>
            <a:ext cx="8077200" cy="3352800"/>
          </a:xfrm>
        </p:spPr>
        <p:txBody>
          <a:bodyPr/>
          <a:lstStyle/>
          <a:p>
            <a:r>
              <a:rPr lang="en-US" altLang="en-US" dirty="0"/>
              <a:t>Data types</a:t>
            </a:r>
          </a:p>
          <a:p>
            <a:r>
              <a:rPr lang="en-US" altLang="en-US" dirty="0"/>
              <a:t>Variables</a:t>
            </a:r>
          </a:p>
          <a:p>
            <a:r>
              <a:rPr lang="en-US" altLang="en-US" dirty="0"/>
              <a:t>Operators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93EF8-EFA6-B6D2-54D9-D996B75E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F0CDC91C-6B6B-4E66-DE2C-835A9F3A627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Printing out results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A7F5674-6D33-A0CD-437C-A0943AADB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 Java,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print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really means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display in a window on the screen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endParaRPr lang="en-US" altLang="ja-JP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/>
              <a:t>Printing on actual paper is much harder!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There are two commands for printing:</a:t>
            </a:r>
          </a:p>
          <a:p>
            <a:pPr lvl="1"/>
            <a:r>
              <a:rPr lang="en-US" altLang="en-US" dirty="0" err="1"/>
              <a:t>System.out.print</a:t>
            </a:r>
            <a:r>
              <a:rPr lang="en-US" altLang="en-US" dirty="0"/>
              <a:t>(x);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C78D8A-210F-C73A-1493-535D9CA9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E16CB106-B912-F6C7-4F6B-A6337D482D0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Printing out results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CAA8506B-2692-8A9F-A349-2D7D28A057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altLang="en-US" dirty="0" err="1"/>
              <a:t>System.out.print</a:t>
            </a:r>
            <a:r>
              <a:rPr lang="en-US" altLang="en-US" dirty="0"/>
              <a:t>("The sum of x and y is ");</a:t>
            </a:r>
          </a:p>
          <a:p>
            <a:pPr lvl="1"/>
            <a:r>
              <a:rPr lang="en-US" altLang="en-US" dirty="0" err="1"/>
              <a:t>System.out.println</a:t>
            </a:r>
            <a:r>
              <a:rPr lang="en-US" altLang="en-US" dirty="0"/>
              <a:t>(x + y);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you print from an IDE , an output window(console) opens automatically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250365-D8CF-4F55-35E1-C422ADDA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669A37EE-7901-E034-2E95-9EB163FDA69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Java program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0920187F-1E43-27D0-34BF-C83117721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TwoPlusTwo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public static void main(String </a:t>
            </a:r>
            <a:r>
              <a:rPr lang="en-US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[]) {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(2 + 2);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*Please note, save this file as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TwoPlusTwo.java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DD0F4-AC51-55A1-571B-BE784F06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B0483B0-613F-BF09-143B-4D4D4D8022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C160CDA-A118-6F83-CAA3-E0D483913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Primitives are the 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data values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eight types of primitives: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-- used for true and false values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char -- used for single characters (letters, etc.)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byte, short, int, long -- four different kinds of integer (whole number) values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float, double -- two different kinds of decimal numbers (numbers with a decimal point)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555F90-2C9D-EE98-A1EE-06286C4D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6B52AAB-F118-C217-6291-81F8C657BD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DF18BB5-0F2E-8DF8-7842-D527BD98D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most important </a:t>
            </a:r>
            <a:r>
              <a:rPr lang="en-US" altLang="en-US" b="1" dirty="0">
                <a:latin typeface="Calibri" panose="020F0502020204030204" pitchFamily="34" charset="0"/>
              </a:rPr>
              <a:t>integer</a:t>
            </a:r>
            <a:r>
              <a:rPr lang="en-US" altLang="en-US" dirty="0">
                <a:latin typeface="Calibri" panose="020F0502020204030204" pitchFamily="34" charset="0"/>
              </a:rPr>
              <a:t> type is int</a:t>
            </a:r>
          </a:p>
          <a:p>
            <a:pPr lvl="1"/>
            <a:r>
              <a:rPr lang="en-US" altLang="en-US" dirty="0"/>
              <a:t>An int is a </a:t>
            </a:r>
            <a:r>
              <a:rPr lang="ja-JP" altLang="en-US"/>
              <a:t>“</a:t>
            </a:r>
            <a:r>
              <a:rPr lang="en-US" altLang="ja-JP" dirty="0"/>
              <a:t>whole</a:t>
            </a:r>
            <a:r>
              <a:rPr lang="ja-JP" altLang="en-US"/>
              <a:t>”</a:t>
            </a:r>
            <a:r>
              <a:rPr lang="en-US" altLang="ja-JP" dirty="0"/>
              <a:t> number (no decimal point)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Numbers occupy memory in the computer</a:t>
            </a:r>
          </a:p>
          <a:p>
            <a:pPr lvl="1"/>
            <a:r>
              <a:rPr lang="en-US" altLang="en-US" dirty="0"/>
              <a:t>Larger numeric types require more memory</a:t>
            </a:r>
          </a:p>
          <a:p>
            <a:pPr lvl="2"/>
            <a:r>
              <a:rPr lang="en-US" altLang="en-US" dirty="0"/>
              <a:t>byte: 1 byte     short: 2 bytes     int: 4 bytes    long: 8 bytes</a:t>
            </a:r>
          </a:p>
          <a:p>
            <a:pPr lvl="1"/>
            <a:r>
              <a:rPr lang="en-US" altLang="en-US" dirty="0"/>
              <a:t>An int can be between about two billion (two thousand million) and negative two billion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</a:t>
            </a:r>
            <a:r>
              <a:rPr lang="en-US" altLang="en-US" b="1" dirty="0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in preference to other integer types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33635-1783-BF31-6335-ECB5F973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F50CC7-942F-35CA-50A0-6A3CA43E6CC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Byte, SHORT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4248924-D06C-6D40-58E6-AFDE71AC9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byte</a:t>
            </a:r>
            <a:r>
              <a:rPr lang="en-US" altLang="en-US" dirty="0">
                <a:latin typeface="Calibri" panose="020F0502020204030204" pitchFamily="34" charset="0"/>
              </a:rPr>
              <a:t> can be between -128 and 127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short</a:t>
            </a:r>
            <a:r>
              <a:rPr lang="en-US" altLang="en-US" dirty="0">
                <a:latin typeface="Calibri" panose="020F0502020204030204" pitchFamily="34" charset="0"/>
              </a:rPr>
              <a:t> can be -32768 to 32767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byte or short only when</a:t>
            </a:r>
          </a:p>
          <a:p>
            <a:pPr lvl="1"/>
            <a:r>
              <a:rPr lang="en-US" altLang="en-US" dirty="0"/>
              <a:t>You know the numbers are all small</a:t>
            </a:r>
          </a:p>
          <a:p>
            <a:pPr lvl="1"/>
            <a:r>
              <a:rPr lang="en-US" altLang="en-US" dirty="0"/>
              <a:t>There are millions of numbers to remember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2F7160-E537-DF06-C21F-22D1D858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6ED462E-AFCD-C366-F7B0-769DCD236E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long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FDBF581-AAD2-0828-28D8-4937C3789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</a:rPr>
              <a:t> Long</a:t>
            </a:r>
            <a:r>
              <a:rPr lang="en-US" altLang="en-US" dirty="0">
                <a:latin typeface="Calibri" panose="020F0502020204030204" pitchFamily="34" charset="0"/>
              </a:rPr>
              <a:t> integers are for when two billion </a:t>
            </a:r>
            <a:r>
              <a:rPr lang="en-US" altLang="en-US" dirty="0" err="1">
                <a:latin typeface="Calibri" panose="020F0502020204030204" pitchFamily="34" charset="0"/>
              </a:rPr>
              <a:t>isn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large enough for your needs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long can be about 19 digits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long occupies twice as much space as an 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Arithmetic on long values is slower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long only when you need big numbers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B7A6F4-68E5-9523-BBA2-B662E4BB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F6938535-A4FA-1CF7-26BD-648D733BFF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double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610CFBB-3F2C-7B61-A471-0DC499489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double</a:t>
            </a:r>
            <a:r>
              <a:rPr lang="en-US" altLang="en-US" dirty="0">
                <a:latin typeface="Calibri" panose="020F0502020204030204" pitchFamily="34" charset="0"/>
              </a:rPr>
              <a:t> represents a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real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number</a:t>
            </a:r>
          </a:p>
          <a:p>
            <a:pPr lvl="1"/>
            <a:r>
              <a:rPr lang="en-US" altLang="en-US" dirty="0"/>
              <a:t>Also sometimes called </a:t>
            </a:r>
            <a:r>
              <a:rPr lang="ja-JP" altLang="en-US"/>
              <a:t>“</a:t>
            </a:r>
            <a:r>
              <a:rPr lang="en-US" altLang="ja-JP" dirty="0"/>
              <a:t>floating point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These are numbers with a decimal point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double has about 15 digits of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you just write a real number, such as 1.37, Java assumes it is a double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double in preference to float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C5DFD0-8935-7A0E-B7A4-B9B677C4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3D49567-A32A-13EB-69BD-5C9C851B9FD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float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D67686E-1BE1-9B19-13B3-1128DEFBD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</a:rPr>
              <a:t>Float</a:t>
            </a:r>
            <a:r>
              <a:rPr lang="en-US" altLang="en-US" dirty="0">
                <a:latin typeface="Calibri" panose="020F0502020204030204" pitchFamily="34" charset="0"/>
              </a:rPr>
              <a:t> is the other kind of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real,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or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floating point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number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float has about 8 digits of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Arithmetic with float is not faster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float only to save space when there are millions of numbers involved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C3FC72-A5F5-3398-D971-1A842F2D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831B61D-58C3-B218-4023-E2ACC5861A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Variables</a:t>
            </a:r>
            <a:endParaRPr lang="en-US" altLang="en-US" dirty="0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6EC4E77-B869-C753-93BB-9C4213718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84832"/>
            <a:ext cx="7600951" cy="422452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Variable in Java is a data container that saves the data values during Java program execution.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Before you use a variable, you must also define it (tell Java what value it has)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variable name is combined with two words, the second word will start with an uppercase letter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value of a variable may change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E.g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10;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2000.37;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myAge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30;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speedometerReading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23456.4f;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5E147D-4991-C568-9F5F-05270867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1477</TotalTime>
  <Words>1303</Words>
  <Application>Microsoft Macintosh PowerPoint</Application>
  <PresentationFormat>On-screen Show (4:3)</PresentationFormat>
  <Paragraphs>174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Courier New</vt:lpstr>
      <vt:lpstr>Tahoma</vt:lpstr>
      <vt:lpstr>Times</vt:lpstr>
      <vt:lpstr>Trebuchet MS</vt:lpstr>
      <vt:lpstr>Tw Cen MT</vt:lpstr>
      <vt:lpstr>Tw Cen MT Condensed</vt:lpstr>
      <vt:lpstr>Wingdings 3</vt:lpstr>
      <vt:lpstr>Integral</vt:lpstr>
      <vt:lpstr>PROGRAMMING BASICS</vt:lpstr>
      <vt:lpstr>Agenda</vt:lpstr>
      <vt:lpstr>Data Types</vt:lpstr>
      <vt:lpstr>int</vt:lpstr>
      <vt:lpstr>Byte, SHORT</vt:lpstr>
      <vt:lpstr>long</vt:lpstr>
      <vt:lpstr>double</vt:lpstr>
      <vt:lpstr>float</vt:lpstr>
      <vt:lpstr>Variables</vt:lpstr>
      <vt:lpstr>Declaring variables</vt:lpstr>
      <vt:lpstr>Arithmetic</vt:lpstr>
      <vt:lpstr>Unary prefix operators</vt:lpstr>
      <vt:lpstr>The increment operator</vt:lpstr>
      <vt:lpstr>increment operator</vt:lpstr>
      <vt:lpstr>The decrement operator</vt:lpstr>
      <vt:lpstr>More operators</vt:lpstr>
      <vt:lpstr>Order of precedence</vt:lpstr>
      <vt:lpstr>Parentheses</vt:lpstr>
      <vt:lpstr>Assignment statements</vt:lpstr>
      <vt:lpstr>Printing out results</vt:lpstr>
      <vt:lpstr>Printing out results</vt:lpstr>
      <vt:lpstr>A Java program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121</cp:revision>
  <dcterms:created xsi:type="dcterms:W3CDTF">2006-07-02T01:21:38Z</dcterms:created>
  <dcterms:modified xsi:type="dcterms:W3CDTF">2022-09-19T05:09:34Z</dcterms:modified>
</cp:coreProperties>
</file>