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371" r:id="rId4"/>
    <p:sldId id="321" r:id="rId5"/>
    <p:sldId id="392" r:id="rId6"/>
    <p:sldId id="395" r:id="rId7"/>
    <p:sldId id="396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0"/>
    <p:restoredTop sz="94845"/>
  </p:normalViewPr>
  <p:slideViewPr>
    <p:cSldViewPr snapToGrid="0">
      <p:cViewPr varScale="1">
        <p:scale>
          <a:sx n="111" d="100"/>
          <a:sy n="111" d="100"/>
        </p:scale>
        <p:origin x="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6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3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0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1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svg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2.svg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4.svg"/><Relationship Id="rId11" Type="http://schemas.openxmlformats.org/officeDocument/2006/relationships/image" Target="../media/image1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DAA1-1D21-7B5A-CB1C-A9C8DA534462}"/>
              </a:ext>
            </a:extLst>
          </p:cNvPr>
          <p:cNvSpPr txBox="1"/>
          <p:nvPr/>
        </p:nvSpPr>
        <p:spPr>
          <a:xfrm>
            <a:off x="6999316" y="6367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590801"/>
            <a:ext cx="8305800" cy="3681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a Version Control System?</a:t>
            </a:r>
            <a:endParaRPr lang="en-US" altLang="en-US" dirty="0"/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Why do we need a version control system?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are the different version control systems?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Git?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a Version Control System?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1205345" y="1981200"/>
            <a:ext cx="551411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The Version control systems (VCS) are software tools that help manage changes to a set of files or a collection of code. </a:t>
            </a:r>
          </a:p>
          <a:p>
            <a:r>
              <a:rPr lang="en-US" dirty="0"/>
              <a:t>They track the history of modifications made to files, compare changes.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185D582-40A4-C992-1746-381627E5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6347" y="2158060"/>
            <a:ext cx="1891306" cy="18913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92D23-FFE5-1205-53E6-9B0C1D5DCD68}"/>
              </a:ext>
            </a:extLst>
          </p:cNvPr>
          <p:cNvSpPr txBox="1"/>
          <p:nvPr/>
        </p:nvSpPr>
        <p:spPr>
          <a:xfrm>
            <a:off x="7383990" y="4083054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1.0</a:t>
            </a:r>
          </a:p>
        </p:txBody>
      </p: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43BE5478-BD85-9473-9B85-03BD5D391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4649" y="2438050"/>
            <a:ext cx="1891306" cy="18913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597AE2-D725-56A1-AA93-1B1910FC0CF7}"/>
              </a:ext>
            </a:extLst>
          </p:cNvPr>
          <p:cNvSpPr txBox="1"/>
          <p:nvPr/>
        </p:nvSpPr>
        <p:spPr>
          <a:xfrm>
            <a:off x="8812292" y="4363044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1.1</a:t>
            </a:r>
          </a:p>
        </p:txBody>
      </p:sp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6432710A-A020-2B59-DFFF-FD380DB71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4218" y="2803100"/>
            <a:ext cx="1891306" cy="18913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9B10E2-3536-1069-FE61-0C121DCE9B47}"/>
              </a:ext>
            </a:extLst>
          </p:cNvPr>
          <p:cNvSpPr txBox="1"/>
          <p:nvPr/>
        </p:nvSpPr>
        <p:spPr>
          <a:xfrm>
            <a:off x="10261861" y="4728094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2.0</a:t>
            </a:r>
          </a:p>
        </p:txBody>
      </p:sp>
      <p:pic>
        <p:nvPicPr>
          <p:cNvPr id="15" name="Graphic 14" descr="Arrow: Rotate right with solid fill">
            <a:extLst>
              <a:ext uri="{FF2B5EF4-FFF2-40B4-BE49-F238E27FC236}">
                <a16:creationId xmlns:a16="http://schemas.microsoft.com/office/drawing/2014/main" id="{492C1184-0AA9-C035-0821-C1D0962E2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8226">
            <a:off x="7951706" y="1789695"/>
            <a:ext cx="914400" cy="914400"/>
          </a:xfrm>
          <a:prstGeom prst="rect">
            <a:avLst/>
          </a:prstGeom>
        </p:spPr>
      </p:pic>
      <p:pic>
        <p:nvPicPr>
          <p:cNvPr id="17" name="Graphic 16" descr="Arrow: Rotate right with solid fill">
            <a:extLst>
              <a:ext uri="{FF2B5EF4-FFF2-40B4-BE49-F238E27FC236}">
                <a16:creationId xmlns:a16="http://schemas.microsoft.com/office/drawing/2014/main" id="{1BB3156E-5B47-E87F-6FE8-0132216E3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8226">
            <a:off x="9529344" y="2160497"/>
            <a:ext cx="914400" cy="914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Why do we need a Version Control System?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1205345" y="1981200"/>
            <a:ext cx="551411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Version control systems allow us to keep track of changes made to files and projects over time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dirty="0"/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185D582-40A4-C992-1746-381627E5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7908" y="2180949"/>
            <a:ext cx="1470998" cy="1470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92D23-FFE5-1205-53E6-9B0C1D5DCD68}"/>
              </a:ext>
            </a:extLst>
          </p:cNvPr>
          <p:cNvSpPr txBox="1"/>
          <p:nvPr/>
        </p:nvSpPr>
        <p:spPr>
          <a:xfrm>
            <a:off x="7287408" y="3600197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1.0</a:t>
            </a:r>
          </a:p>
        </p:txBody>
      </p: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43BE5478-BD85-9473-9B85-03BD5D391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8906" y="2498531"/>
            <a:ext cx="1470998" cy="1470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597AE2-D725-56A1-AA93-1B1910FC0CF7}"/>
              </a:ext>
            </a:extLst>
          </p:cNvPr>
          <p:cNvSpPr txBox="1"/>
          <p:nvPr/>
        </p:nvSpPr>
        <p:spPr>
          <a:xfrm>
            <a:off x="8665940" y="3943999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1.1</a:t>
            </a:r>
          </a:p>
        </p:txBody>
      </p:sp>
      <p:pic>
        <p:nvPicPr>
          <p:cNvPr id="15" name="Graphic 14" descr="Arrow: Rotate right with solid fill">
            <a:extLst>
              <a:ext uri="{FF2B5EF4-FFF2-40B4-BE49-F238E27FC236}">
                <a16:creationId xmlns:a16="http://schemas.microsoft.com/office/drawing/2014/main" id="{492C1184-0AA9-C035-0821-C1D0962E2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8226">
            <a:off x="7951706" y="1789695"/>
            <a:ext cx="914400" cy="914400"/>
          </a:xfrm>
          <a:prstGeom prst="rect">
            <a:avLst/>
          </a:prstGeom>
        </p:spPr>
      </p:pic>
      <p:pic>
        <p:nvPicPr>
          <p:cNvPr id="4" name="Graphic 3" descr="Arrow: Slight curve with solid fill">
            <a:extLst>
              <a:ext uri="{FF2B5EF4-FFF2-40B4-BE49-F238E27FC236}">
                <a16:creationId xmlns:a16="http://schemas.microsoft.com/office/drawing/2014/main" id="{033FA943-BC41-1FEF-1F58-9EBB74B14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43453" y="3287192"/>
            <a:ext cx="914400" cy="914400"/>
          </a:xfrm>
          <a:prstGeom prst="rect">
            <a:avLst/>
          </a:prstGeom>
        </p:spPr>
      </p:pic>
      <p:pic>
        <p:nvPicPr>
          <p:cNvPr id="7" name="Graphic 6" descr="Cloud Computing with solid fill">
            <a:extLst>
              <a:ext uri="{FF2B5EF4-FFF2-40B4-BE49-F238E27FC236}">
                <a16:creationId xmlns:a16="http://schemas.microsoft.com/office/drawing/2014/main" id="{1A15CE65-FA8D-AE5C-C765-02555AC216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57853" y="2978688"/>
            <a:ext cx="1368613" cy="1368613"/>
          </a:xfrm>
          <a:prstGeom prst="rect">
            <a:avLst/>
          </a:prstGeom>
        </p:spPr>
      </p:pic>
      <p:pic>
        <p:nvPicPr>
          <p:cNvPr id="20" name="Graphic 19" descr="Thumbs Down with solid fill">
            <a:extLst>
              <a:ext uri="{FF2B5EF4-FFF2-40B4-BE49-F238E27FC236}">
                <a16:creationId xmlns:a16="http://schemas.microsoft.com/office/drawing/2014/main" id="{5B6ABC51-2847-AE8E-B94A-E41790B97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84157" y="2138248"/>
            <a:ext cx="914400" cy="914400"/>
          </a:xfrm>
          <a:prstGeom prst="rect">
            <a:avLst/>
          </a:prstGeom>
        </p:spPr>
      </p:pic>
      <p:pic>
        <p:nvPicPr>
          <p:cNvPr id="23" name="Graphic 22" descr="Arrow: Rotate right with solid fill">
            <a:extLst>
              <a:ext uri="{FF2B5EF4-FFF2-40B4-BE49-F238E27FC236}">
                <a16:creationId xmlns:a16="http://schemas.microsoft.com/office/drawing/2014/main" id="{2595CFA4-3C8D-D6A1-459F-DE1AB031C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857522" y="3784863"/>
            <a:ext cx="914400" cy="914400"/>
          </a:xfrm>
          <a:prstGeom prst="rect">
            <a:avLst/>
          </a:prstGeom>
        </p:spPr>
      </p:pic>
      <p:sp>
        <p:nvSpPr>
          <p:cNvPr id="28" name="U-Turn Arrow 27">
            <a:extLst>
              <a:ext uri="{FF2B5EF4-FFF2-40B4-BE49-F238E27FC236}">
                <a16:creationId xmlns:a16="http://schemas.microsoft.com/office/drawing/2014/main" id="{87C0F7A7-D892-8BCE-1BDF-EAFB112F840F}"/>
              </a:ext>
            </a:extLst>
          </p:cNvPr>
          <p:cNvSpPr/>
          <p:nvPr/>
        </p:nvSpPr>
        <p:spPr>
          <a:xfrm rot="10800000" flipH="1">
            <a:off x="7663520" y="4262552"/>
            <a:ext cx="3690280" cy="569628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76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are the different version control systems?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5" y="1690688"/>
            <a:ext cx="5225936" cy="480218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Centralized Version Control Systems (CVCS): </a:t>
            </a:r>
          </a:p>
          <a:p>
            <a:pPr marL="0" indent="0">
              <a:buNone/>
            </a:pPr>
            <a:r>
              <a:rPr lang="en-US" dirty="0"/>
              <a:t>A central server that stores the entire codebase and version history. </a:t>
            </a:r>
          </a:p>
          <a:p>
            <a:r>
              <a:rPr lang="en-US" dirty="0"/>
              <a:t>Concurrent Versions System (CVS), Apache Subversion (SVN).</a:t>
            </a:r>
          </a:p>
          <a:p>
            <a:endParaRPr lang="en-US" dirty="0"/>
          </a:p>
          <a:p>
            <a:r>
              <a:rPr lang="en-US" dirty="0"/>
              <a:t>Distributed Version Control Systems (DVCS):</a:t>
            </a:r>
          </a:p>
          <a:p>
            <a:pPr marL="0" indent="0">
              <a:buNone/>
            </a:pPr>
            <a:r>
              <a:rPr lang="en-US" dirty="0"/>
              <a:t>Each developer has a complete copy of the codebase, including its full history, on their local machine.</a:t>
            </a:r>
          </a:p>
          <a:p>
            <a:r>
              <a:rPr lang="en-US" dirty="0"/>
              <a:t>Git, Mercurial.</a:t>
            </a:r>
          </a:p>
        </p:txBody>
      </p:sp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3E823AA8-F76E-2616-1895-C6C85FDF5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0640" y="2477306"/>
            <a:ext cx="951694" cy="951694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B8E0EDC3-F20F-58F8-59D7-568ED11BB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6974" y="5073603"/>
            <a:ext cx="914400" cy="914400"/>
          </a:xfrm>
          <a:prstGeom prst="rect">
            <a:avLst/>
          </a:prstGeom>
        </p:spPr>
      </p:pic>
      <p:pic>
        <p:nvPicPr>
          <p:cNvPr id="14" name="Graphic 13" descr="Programmer male outline">
            <a:extLst>
              <a:ext uri="{FF2B5EF4-FFF2-40B4-BE49-F238E27FC236}">
                <a16:creationId xmlns:a16="http://schemas.microsoft.com/office/drawing/2014/main" id="{9DB51579-F7E9-3CC5-D8CB-AD1D838E9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3519" y="1606549"/>
            <a:ext cx="526099" cy="526099"/>
          </a:xfrm>
          <a:prstGeom prst="rect">
            <a:avLst/>
          </a:prstGeom>
        </p:spPr>
      </p:pic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593ED26B-6235-F125-7BEF-67C886097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3744" y="2429571"/>
            <a:ext cx="526097" cy="526097"/>
          </a:xfrm>
          <a:prstGeom prst="rect">
            <a:avLst/>
          </a:prstGeom>
        </p:spPr>
      </p:pic>
      <p:pic>
        <p:nvPicPr>
          <p:cNvPr id="19" name="Graphic 18" descr="Programmer female with solid fill">
            <a:extLst>
              <a:ext uri="{FF2B5EF4-FFF2-40B4-BE49-F238E27FC236}">
                <a16:creationId xmlns:a16="http://schemas.microsoft.com/office/drawing/2014/main" id="{CA003627-155D-C1F3-488E-CEBB9162B4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3868" y="3224079"/>
            <a:ext cx="526098" cy="526098"/>
          </a:xfrm>
          <a:prstGeom prst="rect">
            <a:avLst/>
          </a:prstGeom>
        </p:spPr>
      </p:pic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7F4A24BA-E2CF-C809-D934-366F3D13B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09565" y="1520980"/>
            <a:ext cx="526099" cy="526099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11395C25-7919-67EA-C55D-B5CAE3B81C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906511">
            <a:off x="8197428" y="1795033"/>
            <a:ext cx="840305" cy="526100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C92A0E67-A689-E8E5-2E19-1B8CA38B78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169661">
            <a:off x="8232294" y="1991549"/>
            <a:ext cx="840305" cy="526100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FE5B7AE2-E559-5BDB-1043-B5544E879B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8231343" y="2602071"/>
            <a:ext cx="1683131" cy="5261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007B55CB-B664-FEAA-83D5-80E59C38DB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92303" y="2464911"/>
            <a:ext cx="1683131" cy="526100"/>
          </a:xfrm>
          <a:prstGeom prst="rect">
            <a:avLst/>
          </a:prstGeom>
        </p:spPr>
      </p:pic>
      <p:pic>
        <p:nvPicPr>
          <p:cNvPr id="32" name="Graphic 31" descr="Arrow Right with solid fill">
            <a:extLst>
              <a:ext uri="{FF2B5EF4-FFF2-40B4-BE49-F238E27FC236}">
                <a16:creationId xmlns:a16="http://schemas.microsoft.com/office/drawing/2014/main" id="{3FB83409-E7A8-A3B5-F503-84109DD8E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902614">
            <a:off x="8174244" y="3247662"/>
            <a:ext cx="840305" cy="526100"/>
          </a:xfrm>
          <a:prstGeom prst="rect">
            <a:avLst/>
          </a:prstGeom>
        </p:spPr>
      </p:pic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2D4FF922-D123-ED3D-9FFF-A2A1A526F1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39683">
            <a:off x="8321024" y="3110134"/>
            <a:ext cx="840305" cy="526100"/>
          </a:xfrm>
          <a:prstGeom prst="rect">
            <a:avLst/>
          </a:prstGeom>
        </p:spPr>
      </p:pic>
      <p:pic>
        <p:nvPicPr>
          <p:cNvPr id="35" name="Graphic 34" descr="Paper with solid fill">
            <a:extLst>
              <a:ext uri="{FF2B5EF4-FFF2-40B4-BE49-F238E27FC236}">
                <a16:creationId xmlns:a16="http://schemas.microsoft.com/office/drawing/2014/main" id="{EE421181-F223-F401-474D-070DE37CD9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96917" y="1877370"/>
            <a:ext cx="526099" cy="526099"/>
          </a:xfrm>
          <a:prstGeom prst="rect">
            <a:avLst/>
          </a:prstGeom>
        </p:spPr>
      </p:pic>
      <p:pic>
        <p:nvPicPr>
          <p:cNvPr id="37" name="Graphic 36" descr="Document outline">
            <a:extLst>
              <a:ext uri="{FF2B5EF4-FFF2-40B4-BE49-F238E27FC236}">
                <a16:creationId xmlns:a16="http://schemas.microsoft.com/office/drawing/2014/main" id="{049DD689-026D-EBD4-5E4A-AACF8E6C5C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53297" y="1891109"/>
            <a:ext cx="526099" cy="526099"/>
          </a:xfrm>
          <a:prstGeom prst="rect">
            <a:avLst/>
          </a:prstGeom>
        </p:spPr>
      </p:pic>
      <p:pic>
        <p:nvPicPr>
          <p:cNvPr id="38" name="Graphic 37" descr="Programmer male outline">
            <a:extLst>
              <a:ext uri="{FF2B5EF4-FFF2-40B4-BE49-F238E27FC236}">
                <a16:creationId xmlns:a16="http://schemas.microsoft.com/office/drawing/2014/main" id="{FDEC3891-9574-6251-8ABF-7E53D964F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6230" y="4279290"/>
            <a:ext cx="526099" cy="526099"/>
          </a:xfrm>
          <a:prstGeom prst="rect">
            <a:avLst/>
          </a:prstGeom>
        </p:spPr>
      </p:pic>
      <p:pic>
        <p:nvPicPr>
          <p:cNvPr id="39" name="Graphic 38" descr="Programmer male with solid fill">
            <a:extLst>
              <a:ext uri="{FF2B5EF4-FFF2-40B4-BE49-F238E27FC236}">
                <a16:creationId xmlns:a16="http://schemas.microsoft.com/office/drawing/2014/main" id="{AA85E5CD-30D7-F6D4-CD55-681D81D17D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8375" y="5193752"/>
            <a:ext cx="526097" cy="526097"/>
          </a:xfrm>
          <a:prstGeom prst="rect">
            <a:avLst/>
          </a:prstGeom>
        </p:spPr>
      </p:pic>
      <p:pic>
        <p:nvPicPr>
          <p:cNvPr id="40" name="Graphic 39" descr="Programmer female with solid fill">
            <a:extLst>
              <a:ext uri="{FF2B5EF4-FFF2-40B4-BE49-F238E27FC236}">
                <a16:creationId xmlns:a16="http://schemas.microsoft.com/office/drawing/2014/main" id="{08C0017E-5616-40A9-74D6-3BC4B02BA6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96230" y="6168354"/>
            <a:ext cx="526098" cy="526098"/>
          </a:xfrm>
          <a:prstGeom prst="rect">
            <a:avLst/>
          </a:prstGeom>
        </p:spPr>
      </p:pic>
      <p:pic>
        <p:nvPicPr>
          <p:cNvPr id="42" name="Graphic 41" descr="Arrow Right with solid fill">
            <a:extLst>
              <a:ext uri="{FF2B5EF4-FFF2-40B4-BE49-F238E27FC236}">
                <a16:creationId xmlns:a16="http://schemas.microsoft.com/office/drawing/2014/main" id="{A0A25351-262B-64DD-99B2-E57FCE5A8B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906511">
            <a:off x="8280139" y="4467774"/>
            <a:ext cx="840305" cy="526100"/>
          </a:xfrm>
          <a:prstGeom prst="rect">
            <a:avLst/>
          </a:prstGeom>
        </p:spPr>
      </p:pic>
      <p:pic>
        <p:nvPicPr>
          <p:cNvPr id="43" name="Graphic 42" descr="Arrow Right with solid fill">
            <a:extLst>
              <a:ext uri="{FF2B5EF4-FFF2-40B4-BE49-F238E27FC236}">
                <a16:creationId xmlns:a16="http://schemas.microsoft.com/office/drawing/2014/main" id="{D1131ADB-AE29-5F91-095F-E132114599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169661">
            <a:off x="8315005" y="4633810"/>
            <a:ext cx="840305" cy="526100"/>
          </a:xfrm>
          <a:prstGeom prst="rect">
            <a:avLst/>
          </a:prstGeom>
        </p:spPr>
      </p:pic>
      <p:pic>
        <p:nvPicPr>
          <p:cNvPr id="44" name="Graphic 43" descr="Arrow Right with solid fill">
            <a:extLst>
              <a:ext uri="{FF2B5EF4-FFF2-40B4-BE49-F238E27FC236}">
                <a16:creationId xmlns:a16="http://schemas.microsoft.com/office/drawing/2014/main" id="{C91EEC82-5782-92BE-B0F0-82924C2088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8314054" y="5396732"/>
            <a:ext cx="1683131" cy="526100"/>
          </a:xfrm>
          <a:prstGeom prst="rect">
            <a:avLst/>
          </a:prstGeom>
        </p:spPr>
      </p:pic>
      <p:pic>
        <p:nvPicPr>
          <p:cNvPr id="45" name="Graphic 44" descr="Arrow Right with solid fill">
            <a:extLst>
              <a:ext uri="{FF2B5EF4-FFF2-40B4-BE49-F238E27FC236}">
                <a16:creationId xmlns:a16="http://schemas.microsoft.com/office/drawing/2014/main" id="{5EF381B3-9D40-3A2E-26C6-399975C103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66454" y="5244332"/>
            <a:ext cx="1683131" cy="526100"/>
          </a:xfrm>
          <a:prstGeom prst="rect">
            <a:avLst/>
          </a:prstGeom>
        </p:spPr>
      </p:pic>
      <p:pic>
        <p:nvPicPr>
          <p:cNvPr id="46" name="Graphic 45" descr="Arrow Right with solid fill">
            <a:extLst>
              <a:ext uri="{FF2B5EF4-FFF2-40B4-BE49-F238E27FC236}">
                <a16:creationId xmlns:a16="http://schemas.microsoft.com/office/drawing/2014/main" id="{4EBA2B8D-E67B-F942-6F30-AFD5B28750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39683">
            <a:off x="8390328" y="5950803"/>
            <a:ext cx="840305" cy="526100"/>
          </a:xfrm>
          <a:prstGeom prst="rect">
            <a:avLst/>
          </a:prstGeom>
        </p:spPr>
      </p:pic>
      <p:pic>
        <p:nvPicPr>
          <p:cNvPr id="51" name="Graphic 50" descr="Paper with solid fill">
            <a:extLst>
              <a:ext uri="{FF2B5EF4-FFF2-40B4-BE49-F238E27FC236}">
                <a16:creationId xmlns:a16="http://schemas.microsoft.com/office/drawing/2014/main" id="{C456E1F7-8B66-1AB8-15FE-2C939765B8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49317" y="4574850"/>
            <a:ext cx="526099" cy="526099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A0671A58-FFC1-983D-0B59-15A3574599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05697" y="4588589"/>
            <a:ext cx="526099" cy="526099"/>
          </a:xfrm>
          <a:prstGeom prst="rect">
            <a:avLst/>
          </a:prstGeom>
        </p:spPr>
      </p:pic>
      <p:pic>
        <p:nvPicPr>
          <p:cNvPr id="53" name="Graphic 52" descr="Document with solid fill">
            <a:extLst>
              <a:ext uri="{FF2B5EF4-FFF2-40B4-BE49-F238E27FC236}">
                <a16:creationId xmlns:a16="http://schemas.microsoft.com/office/drawing/2014/main" id="{A36B27B3-1946-1FFE-BF4D-EC186E9F68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32186" y="4588589"/>
            <a:ext cx="526099" cy="526099"/>
          </a:xfrm>
          <a:prstGeom prst="rect">
            <a:avLst/>
          </a:prstGeom>
        </p:spPr>
      </p:pic>
      <p:pic>
        <p:nvPicPr>
          <p:cNvPr id="54" name="Graphic 53" descr="Paper with solid fill">
            <a:extLst>
              <a:ext uri="{FF2B5EF4-FFF2-40B4-BE49-F238E27FC236}">
                <a16:creationId xmlns:a16="http://schemas.microsoft.com/office/drawing/2014/main" id="{9E3A9AA6-5E87-CB4D-6D19-C7B08BF469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22644" y="4091862"/>
            <a:ext cx="526099" cy="526099"/>
          </a:xfrm>
          <a:prstGeom prst="rect">
            <a:avLst/>
          </a:prstGeom>
        </p:spPr>
      </p:pic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4611BFE4-084E-9813-12C3-68E45323FB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79024" y="4105601"/>
            <a:ext cx="526099" cy="526099"/>
          </a:xfrm>
          <a:prstGeom prst="rect">
            <a:avLst/>
          </a:prstGeom>
        </p:spPr>
      </p:pic>
      <p:pic>
        <p:nvPicPr>
          <p:cNvPr id="56" name="Graphic 55" descr="Document with solid fill">
            <a:extLst>
              <a:ext uri="{FF2B5EF4-FFF2-40B4-BE49-F238E27FC236}">
                <a16:creationId xmlns:a16="http://schemas.microsoft.com/office/drawing/2014/main" id="{04D7B922-0686-CD27-C215-6582A113FF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05513" y="4105601"/>
            <a:ext cx="526099" cy="526099"/>
          </a:xfrm>
          <a:prstGeom prst="rect">
            <a:avLst/>
          </a:prstGeom>
        </p:spPr>
      </p:pic>
      <p:pic>
        <p:nvPicPr>
          <p:cNvPr id="57" name="Graphic 56" descr="Paper with solid fill">
            <a:extLst>
              <a:ext uri="{FF2B5EF4-FFF2-40B4-BE49-F238E27FC236}">
                <a16:creationId xmlns:a16="http://schemas.microsoft.com/office/drawing/2014/main" id="{2E507BC9-6874-3D66-DFF1-066EA391D6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88861" y="5190391"/>
            <a:ext cx="526099" cy="526099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A33CF466-37ED-17D9-0976-4CCE4157E5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45241" y="5204130"/>
            <a:ext cx="526099" cy="526099"/>
          </a:xfrm>
          <a:prstGeom prst="rect">
            <a:avLst/>
          </a:prstGeom>
        </p:spPr>
      </p:pic>
      <p:pic>
        <p:nvPicPr>
          <p:cNvPr id="59" name="Graphic 58" descr="Document with solid fill">
            <a:extLst>
              <a:ext uri="{FF2B5EF4-FFF2-40B4-BE49-F238E27FC236}">
                <a16:creationId xmlns:a16="http://schemas.microsoft.com/office/drawing/2014/main" id="{73E21536-F496-9C85-F0F6-1452EED6B6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71730" y="5204130"/>
            <a:ext cx="526099" cy="526099"/>
          </a:xfrm>
          <a:prstGeom prst="rect">
            <a:avLst/>
          </a:prstGeom>
        </p:spPr>
      </p:pic>
      <p:pic>
        <p:nvPicPr>
          <p:cNvPr id="60" name="Graphic 59" descr="Paper with solid fill">
            <a:extLst>
              <a:ext uri="{FF2B5EF4-FFF2-40B4-BE49-F238E27FC236}">
                <a16:creationId xmlns:a16="http://schemas.microsoft.com/office/drawing/2014/main" id="{4FF33E26-1D98-B97A-8DBA-BDFD194800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22644" y="6245254"/>
            <a:ext cx="526099" cy="526099"/>
          </a:xfrm>
          <a:prstGeom prst="rect">
            <a:avLst/>
          </a:prstGeom>
        </p:spPr>
      </p:pic>
      <p:pic>
        <p:nvPicPr>
          <p:cNvPr id="61" name="Graphic 60" descr="Document outline">
            <a:extLst>
              <a:ext uri="{FF2B5EF4-FFF2-40B4-BE49-F238E27FC236}">
                <a16:creationId xmlns:a16="http://schemas.microsoft.com/office/drawing/2014/main" id="{9D41F617-0B8C-919B-AF7A-0FB59C22D1C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79024" y="6258993"/>
            <a:ext cx="526099" cy="526099"/>
          </a:xfrm>
          <a:prstGeom prst="rect">
            <a:avLst/>
          </a:prstGeom>
        </p:spPr>
      </p:pic>
      <p:pic>
        <p:nvPicPr>
          <p:cNvPr id="62" name="Graphic 61" descr="Document with solid fill">
            <a:extLst>
              <a:ext uri="{FF2B5EF4-FFF2-40B4-BE49-F238E27FC236}">
                <a16:creationId xmlns:a16="http://schemas.microsoft.com/office/drawing/2014/main" id="{A95C893F-3EE4-3E44-138D-BA155A2012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05513" y="6258993"/>
            <a:ext cx="526099" cy="526099"/>
          </a:xfrm>
          <a:prstGeom prst="rect">
            <a:avLst/>
          </a:prstGeom>
        </p:spPr>
      </p:pic>
      <p:pic>
        <p:nvPicPr>
          <p:cNvPr id="63" name="Graphic 62" descr="Arrow Right with solid fill">
            <a:extLst>
              <a:ext uri="{FF2B5EF4-FFF2-40B4-BE49-F238E27FC236}">
                <a16:creationId xmlns:a16="http://schemas.microsoft.com/office/drawing/2014/main" id="{3CA95FDA-4638-E65D-6203-71A8D247F6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2033777">
            <a:off x="8301694" y="6076185"/>
            <a:ext cx="840305" cy="5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69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Git?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5" y="1690689"/>
            <a:ext cx="10361816" cy="275939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is a Distributed Version Control System. Git was originally authored by Linus Torvalds. </a:t>
            </a:r>
          </a:p>
          <a:p>
            <a:r>
              <a:rPr lang="en-US" dirty="0"/>
              <a:t>It become the most widely used version control system due to its distributed nature, speed, and powerful features.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F4245D95-1A82-10CB-E424-01C45181D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829" y="578343"/>
            <a:ext cx="741564" cy="7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2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238</Words>
  <Application>Microsoft Macintosh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Söhne</vt:lpstr>
      <vt:lpstr>Office Theme</vt:lpstr>
      <vt:lpstr>1_Office Theme</vt:lpstr>
      <vt:lpstr>2_Office Theme</vt:lpstr>
      <vt:lpstr>Introduction</vt:lpstr>
      <vt:lpstr>Agenda</vt:lpstr>
      <vt:lpstr>What is a Version Control System?</vt:lpstr>
      <vt:lpstr>Why do we need a Version Control System?</vt:lpstr>
      <vt:lpstr>What are the different version control systems?</vt:lpstr>
      <vt:lpstr>What is Git?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61</cp:revision>
  <dcterms:created xsi:type="dcterms:W3CDTF">2023-04-22T18:11:12Z</dcterms:created>
  <dcterms:modified xsi:type="dcterms:W3CDTF">2023-07-16T18:14:03Z</dcterms:modified>
</cp:coreProperties>
</file>