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7" r:id="rId6"/>
    <p:sldId id="398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830"/>
  </p:normalViewPr>
  <p:slideViewPr>
    <p:cSldViewPr snapToGrid="0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15.svg"/><Relationship Id="rId4" Type="http://schemas.openxmlformats.org/officeDocument/2006/relationships/image" Target="../media/image2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7029" y="1992087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What is GitHub?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39428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is a Distributed Version Control System. Linus Torvalds initially authored Git. </a:t>
            </a:r>
          </a:p>
          <a:p>
            <a:r>
              <a:rPr lang="en-US" dirty="0"/>
              <a:t>Git keeps track of the changes they make to code.</a:t>
            </a:r>
          </a:p>
          <a:p>
            <a:r>
              <a:rPr lang="en-US" dirty="0"/>
              <a:t>Git’s Distributed nature makes it easy for programmers to work together on the same code. They can share their changes with others and even combine them into one code.</a:t>
            </a:r>
          </a:p>
          <a:p>
            <a:r>
              <a:rPr lang="en-US" dirty="0"/>
              <a:t>GitHub, GitLab, </a:t>
            </a:r>
            <a:r>
              <a:rPr lang="en-US" dirty="0" err="1"/>
              <a:t>BitBucket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code hosting platforms for git version control.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F4245D95-1A82-10CB-E424-01C45181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88" y="714977"/>
            <a:ext cx="516640" cy="5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Layman's terms example?</a:t>
            </a:r>
            <a:endParaRPr lang="en-US" altLang="en-US" dirty="0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7A663B8-30E5-1472-0E98-1CA19628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306" y="2673351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D2194475-523D-65F7-F344-58220DC9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44" y="2876551"/>
            <a:ext cx="508000" cy="508000"/>
          </a:xfrm>
          <a:prstGeom prst="rect">
            <a:avLst/>
          </a:prstGeom>
        </p:spPr>
      </p:pic>
      <p:pic>
        <p:nvPicPr>
          <p:cNvPr id="17" name="Graphic 16" descr="Images with solid fill">
            <a:extLst>
              <a:ext uri="{FF2B5EF4-FFF2-40B4-BE49-F238E27FC236}">
                <a16:creationId xmlns:a16="http://schemas.microsoft.com/office/drawing/2014/main" id="{563D75CE-10F6-6B18-D54E-CD8072CC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00" y="2876551"/>
            <a:ext cx="508000" cy="508000"/>
          </a:xfrm>
          <a:prstGeom prst="rect">
            <a:avLst/>
          </a:prstGeom>
        </p:spPr>
      </p:pic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9B78B438-465A-0E99-9C2B-64D447B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300" y="1593851"/>
            <a:ext cx="1536700" cy="1536700"/>
          </a:xfrm>
          <a:prstGeom prst="rect">
            <a:avLst/>
          </a:prstGeom>
        </p:spPr>
      </p:pic>
      <p:pic>
        <p:nvPicPr>
          <p:cNvPr id="27" name="Graphic 26" descr="Aperture with solid fill">
            <a:extLst>
              <a:ext uri="{FF2B5EF4-FFF2-40B4-BE49-F238E27FC236}">
                <a16:creationId xmlns:a16="http://schemas.microsoft.com/office/drawing/2014/main" id="{21F857B8-A890-F42F-E628-C7375B900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8625" y="2511425"/>
            <a:ext cx="347662" cy="365126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893F26D2-65C5-B61F-173D-7B5F4B7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3625" y="2577308"/>
            <a:ext cx="914400" cy="914400"/>
          </a:xfrm>
          <a:prstGeom prst="rect">
            <a:avLst/>
          </a:prstGeom>
        </p:spPr>
      </p:pic>
      <p:pic>
        <p:nvPicPr>
          <p:cNvPr id="35" name="Graphic 34" descr="Arrow: Slight curve with solid fill">
            <a:extLst>
              <a:ext uri="{FF2B5EF4-FFF2-40B4-BE49-F238E27FC236}">
                <a16:creationId xmlns:a16="http://schemas.microsoft.com/office/drawing/2014/main" id="{0BF8A0D7-149F-39F4-ADA0-710488974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3838" y="2890045"/>
            <a:ext cx="2684463" cy="557212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246F2129-3438-60BF-617D-7925BDB6A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746690" y="2400730"/>
            <a:ext cx="2361713" cy="671545"/>
          </a:xfrm>
          <a:prstGeom prst="rect">
            <a:avLst/>
          </a:prstGeom>
        </p:spPr>
      </p:pic>
      <p:pic>
        <p:nvPicPr>
          <p:cNvPr id="45" name="Graphic 44" descr="Arrow: Slight curve with solid fill">
            <a:extLst>
              <a:ext uri="{FF2B5EF4-FFF2-40B4-BE49-F238E27FC236}">
                <a16:creationId xmlns:a16="http://schemas.microsoft.com/office/drawing/2014/main" id="{690D725E-9844-8C18-7925-D06E027A6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5576" y="5463382"/>
            <a:ext cx="2684463" cy="557212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C474EF48-BE5E-FCD4-C505-059A89D6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678428" y="4974067"/>
            <a:ext cx="2361713" cy="671545"/>
          </a:xfrm>
          <a:prstGeom prst="rect">
            <a:avLst/>
          </a:prstGeom>
        </p:spPr>
      </p:pic>
      <p:pic>
        <p:nvPicPr>
          <p:cNvPr id="49" name="Graphic 48" descr="Programmer male with solid fill">
            <a:extLst>
              <a:ext uri="{FF2B5EF4-FFF2-40B4-BE49-F238E27FC236}">
                <a16:creationId xmlns:a16="http://schemas.microsoft.com/office/drawing/2014/main" id="{47492D02-C8B3-882D-5064-F7570D3E9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6977" y="5607845"/>
            <a:ext cx="657228" cy="714375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2CA4BF3-D710-FFF3-1E60-2C20AF742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7872" y="5801764"/>
            <a:ext cx="326536" cy="326536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43E9528-149B-C53C-0003-6224727F82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0143" y="5801764"/>
            <a:ext cx="380123" cy="326536"/>
          </a:xfrm>
          <a:prstGeom prst="rect">
            <a:avLst/>
          </a:prstGeom>
        </p:spPr>
      </p:pic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DA608698-9CE2-9DFB-22F1-9652CD7EC4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18303" y="4308476"/>
            <a:ext cx="914400" cy="914400"/>
          </a:xfrm>
          <a:prstGeom prst="rect">
            <a:avLst/>
          </a:prstGeom>
        </p:spPr>
      </p:pic>
      <p:pic>
        <p:nvPicPr>
          <p:cNvPr id="63" name="Graphic 62" descr="Folder outline">
            <a:extLst>
              <a:ext uri="{FF2B5EF4-FFF2-40B4-BE49-F238E27FC236}">
                <a16:creationId xmlns:a16="http://schemas.microsoft.com/office/drawing/2014/main" id="{B9F316FD-67A2-CB68-B0AE-20D9078456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8554" y="5590382"/>
            <a:ext cx="842304" cy="714376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F156FF2B-5C98-7E15-9303-25C8B3D622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55387" y="5362027"/>
            <a:ext cx="326536" cy="326536"/>
          </a:xfrm>
          <a:prstGeom prst="rect">
            <a:avLst/>
          </a:prstGeom>
        </p:spPr>
      </p:pic>
      <p:pic>
        <p:nvPicPr>
          <p:cNvPr id="65" name="Graphic 64" descr="Paper with solid fill">
            <a:extLst>
              <a:ext uri="{FF2B5EF4-FFF2-40B4-BE49-F238E27FC236}">
                <a16:creationId xmlns:a16="http://schemas.microsoft.com/office/drawing/2014/main" id="{79BFE754-50C5-EC4D-C138-5A65ABB3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7658" y="5362027"/>
            <a:ext cx="380123" cy="326536"/>
          </a:xfrm>
          <a:prstGeom prst="rect">
            <a:avLst/>
          </a:prstGeom>
        </p:spPr>
      </p:pic>
      <p:pic>
        <p:nvPicPr>
          <p:cNvPr id="66" name="Graphic 65" descr="Folder outline">
            <a:extLst>
              <a:ext uri="{FF2B5EF4-FFF2-40B4-BE49-F238E27FC236}">
                <a16:creationId xmlns:a16="http://schemas.microsoft.com/office/drawing/2014/main" id="{2E4D5B40-BAA3-D941-48B3-71767AA9D1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56069" y="5150645"/>
            <a:ext cx="842304" cy="714376"/>
          </a:xfrm>
          <a:prstGeom prst="rect">
            <a:avLst/>
          </a:prstGeom>
        </p:spPr>
      </p:pic>
      <p:pic>
        <p:nvPicPr>
          <p:cNvPr id="68" name="Graphic 67" descr="Programmer female outline">
            <a:extLst>
              <a:ext uri="{FF2B5EF4-FFF2-40B4-BE49-F238E27FC236}">
                <a16:creationId xmlns:a16="http://schemas.microsoft.com/office/drawing/2014/main" id="{3506A663-00DE-DA33-4E21-112D12C6E7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58786" y="5307014"/>
            <a:ext cx="627855" cy="627855"/>
          </a:xfrm>
          <a:prstGeom prst="rect">
            <a:avLst/>
          </a:prstGeom>
        </p:spPr>
      </p:pic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82C58449-39B9-2403-1FE6-B4552226F9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8625" y="5964484"/>
            <a:ext cx="326536" cy="326536"/>
          </a:xfrm>
          <a:prstGeom prst="rect">
            <a:avLst/>
          </a:prstGeom>
        </p:spPr>
      </p:pic>
      <p:pic>
        <p:nvPicPr>
          <p:cNvPr id="70" name="Graphic 69" descr="Paper with solid fill">
            <a:extLst>
              <a:ext uri="{FF2B5EF4-FFF2-40B4-BE49-F238E27FC236}">
                <a16:creationId xmlns:a16="http://schemas.microsoft.com/office/drawing/2014/main" id="{008FBE15-79DB-F4C7-0851-6F872241D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30896" y="5964484"/>
            <a:ext cx="380123" cy="326536"/>
          </a:xfrm>
          <a:prstGeom prst="rect">
            <a:avLst/>
          </a:prstGeom>
        </p:spPr>
      </p:pic>
      <p:pic>
        <p:nvPicPr>
          <p:cNvPr id="71" name="Graphic 70" descr="Folder outline">
            <a:extLst>
              <a:ext uri="{FF2B5EF4-FFF2-40B4-BE49-F238E27FC236}">
                <a16:creationId xmlns:a16="http://schemas.microsoft.com/office/drawing/2014/main" id="{450628F8-81D0-8511-2160-3FA3C3CC4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67616" y="5741988"/>
            <a:ext cx="842304" cy="714376"/>
          </a:xfrm>
          <a:prstGeom prst="rect">
            <a:avLst/>
          </a:prstGeom>
        </p:spPr>
      </p:pic>
      <p:pic>
        <p:nvPicPr>
          <p:cNvPr id="72" name="Graphic 71" descr="Images with solid fill">
            <a:extLst>
              <a:ext uri="{FF2B5EF4-FFF2-40B4-BE49-F238E27FC236}">
                <a16:creationId xmlns:a16="http://schemas.microsoft.com/office/drawing/2014/main" id="{09E249D2-B138-95C3-911D-C74823B2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025" y="3206204"/>
            <a:ext cx="5080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79829-62DD-2D4F-FA26-52A606E74DC0}"/>
              </a:ext>
            </a:extLst>
          </p:cNvPr>
          <p:cNvSpPr txBox="1"/>
          <p:nvPr/>
        </p:nvSpPr>
        <p:spPr>
          <a:xfrm>
            <a:off x="4995784" y="3313910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drive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25559-D4A0-BF79-DBBA-63415FC31306}"/>
              </a:ext>
            </a:extLst>
          </p:cNvPr>
          <p:cNvSpPr txBox="1"/>
          <p:nvPr/>
        </p:nvSpPr>
        <p:spPr>
          <a:xfrm>
            <a:off x="5264508" y="57798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86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Repository: It's like a folder containing a project's files and metadata like the file's version history</a:t>
            </a:r>
          </a:p>
          <a:p>
            <a:r>
              <a:rPr lang="en-US" dirty="0"/>
              <a:t>Local: Repository stored in your computer or any computer</a:t>
            </a:r>
          </a:p>
          <a:p>
            <a:r>
              <a:rPr lang="en-US" dirty="0"/>
              <a:t>Remote: Repository stored in an internet server like GitHub, GitLab, or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4" y="1690688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Commit: A point for file changes, like a milestone marker on the road.</a:t>
            </a:r>
          </a:p>
          <a:p>
            <a:r>
              <a:rPr lang="en-US" dirty="0"/>
              <a:t>Push and Pull operation:</a:t>
            </a:r>
          </a:p>
          <a:p>
            <a:pPr lvl="1"/>
            <a:r>
              <a:rPr lang="en-US" dirty="0"/>
              <a:t>Push is an operation to move the commit changes from the local to the remote repository</a:t>
            </a:r>
          </a:p>
          <a:p>
            <a:pPr lvl="1"/>
            <a:r>
              <a:rPr lang="en-US" dirty="0"/>
              <a:t>Pull is an operation to update commit changes from the remote to the local repository</a:t>
            </a:r>
          </a:p>
        </p:txBody>
      </p:sp>
      <p:pic>
        <p:nvPicPr>
          <p:cNvPr id="4" name="Graphic 3" descr="Box trolley with solid fill">
            <a:extLst>
              <a:ext uri="{FF2B5EF4-FFF2-40B4-BE49-F238E27FC236}">
                <a16:creationId xmlns:a16="http://schemas.microsoft.com/office/drawing/2014/main" id="{64FCCF62-D5C8-5452-D51A-74CEC89B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5913" y="4373201"/>
            <a:ext cx="663432" cy="663432"/>
          </a:xfrm>
          <a:prstGeom prst="rect">
            <a:avLst/>
          </a:prstGeom>
        </p:spPr>
      </p:pic>
      <p:grpSp>
        <p:nvGrpSpPr>
          <p:cNvPr id="10" name="Graphic 6" descr="Man changing baby with solid fill">
            <a:extLst>
              <a:ext uri="{FF2B5EF4-FFF2-40B4-BE49-F238E27FC236}">
                <a16:creationId xmlns:a16="http://schemas.microsoft.com/office/drawing/2014/main" id="{32CE3F93-CFC2-79AB-2E7A-384C8B2C5C42}"/>
              </a:ext>
            </a:extLst>
          </p:cNvPr>
          <p:cNvGrpSpPr/>
          <p:nvPr/>
        </p:nvGrpSpPr>
        <p:grpSpPr>
          <a:xfrm>
            <a:off x="5703420" y="4222446"/>
            <a:ext cx="332822" cy="813897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A2E67B4-CEA8-F154-6E02-B82A3EB929F0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EC3364-7394-282D-564C-88DB6F6E19FA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B1FCFEC2-72F0-2E4F-667F-C2C41666F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2034" y="4795770"/>
            <a:ext cx="914400" cy="914400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B6BD08A2-B9DE-2D36-29A9-10639B697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6357" y="4870937"/>
            <a:ext cx="700826" cy="700826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4D75DCC-7D78-6A73-A14F-D9A580D937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869816" y="5077618"/>
            <a:ext cx="2260236" cy="659688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22E5DA0E-67B0-2A92-BFD5-639C0DA92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0036" y="4822871"/>
            <a:ext cx="2397131" cy="659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524B7-CAC7-92BE-9DA3-F11AF430D335}"/>
              </a:ext>
            </a:extLst>
          </p:cNvPr>
          <p:cNvSpPr txBox="1"/>
          <p:nvPr/>
        </p:nvSpPr>
        <p:spPr>
          <a:xfrm>
            <a:off x="6493868" y="441474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E8C61-EEF1-FD66-D0A7-251B9B11E245}"/>
              </a:ext>
            </a:extLst>
          </p:cNvPr>
          <p:cNvSpPr txBox="1"/>
          <p:nvPr/>
        </p:nvSpPr>
        <p:spPr>
          <a:xfrm>
            <a:off x="5106833" y="5777121"/>
            <a:ext cx="45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88EA3-E30B-DFE7-2E49-CC62B2ABEA33}"/>
              </a:ext>
            </a:extLst>
          </p:cNvPr>
          <p:cNvSpPr txBox="1"/>
          <p:nvPr/>
        </p:nvSpPr>
        <p:spPr>
          <a:xfrm>
            <a:off x="3709059" y="5624600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6A621-C26F-0327-F112-9C0DDDE0AFF6}"/>
              </a:ext>
            </a:extLst>
          </p:cNvPr>
          <p:cNvSpPr txBox="1"/>
          <p:nvPr/>
        </p:nvSpPr>
        <p:spPr>
          <a:xfrm>
            <a:off x="7493433" y="5566149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Repository</a:t>
            </a:r>
          </a:p>
        </p:txBody>
      </p:sp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647655C1-089E-BB7C-AE10-560AD293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534762" y="5662403"/>
            <a:ext cx="617572" cy="663432"/>
          </a:xfrm>
          <a:prstGeom prst="rect">
            <a:avLst/>
          </a:prstGeom>
        </p:spPr>
      </p:pic>
      <p:grpSp>
        <p:nvGrpSpPr>
          <p:cNvPr id="11" name="Graphic 6" descr="Man changing baby with solid fill">
            <a:extLst>
              <a:ext uri="{FF2B5EF4-FFF2-40B4-BE49-F238E27FC236}">
                <a16:creationId xmlns:a16="http://schemas.microsoft.com/office/drawing/2014/main" id="{B218B51C-32B6-AFF9-BBAB-4908AA0C1192}"/>
              </a:ext>
            </a:extLst>
          </p:cNvPr>
          <p:cNvGrpSpPr/>
          <p:nvPr/>
        </p:nvGrpSpPr>
        <p:grpSpPr>
          <a:xfrm flipH="1">
            <a:off x="6023347" y="5537240"/>
            <a:ext cx="268978" cy="755446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173204D-44AE-9E00-E0AF-0BC9BCCB3366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98796A0-4654-A32A-CDF0-C3499DCB2056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62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216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Git Introduction</vt:lpstr>
      <vt:lpstr>Agenda</vt:lpstr>
      <vt:lpstr>What is Git?</vt:lpstr>
      <vt:lpstr>Layman's terms example?</vt:lpstr>
      <vt:lpstr>Git Terminology</vt:lpstr>
      <vt:lpstr>Git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84</cp:revision>
  <dcterms:created xsi:type="dcterms:W3CDTF">2023-04-22T18:11:12Z</dcterms:created>
  <dcterms:modified xsi:type="dcterms:W3CDTF">2023-09-03T19:17:26Z</dcterms:modified>
</cp:coreProperties>
</file>