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1"/>
  </p:notesMasterIdLst>
  <p:sldIdLst>
    <p:sldId id="371" r:id="rId4"/>
    <p:sldId id="321" r:id="rId5"/>
    <p:sldId id="397" r:id="rId6"/>
    <p:sldId id="398" r:id="rId7"/>
    <p:sldId id="399" r:id="rId8"/>
    <p:sldId id="400" r:id="rId9"/>
    <p:sldId id="4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5"/>
    <p:restoredTop sz="94830"/>
  </p:normalViewPr>
  <p:slideViewPr>
    <p:cSldViewPr snapToGrid="0">
      <p:cViewPr varScale="1">
        <p:scale>
          <a:sx n="87" d="100"/>
          <a:sy n="87" d="100"/>
        </p:scale>
        <p:origin x="2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own the pictures in the presentation. Ownership goes to the original creators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83A9-9FF7-7641-AE58-9F7162BE401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1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75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4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58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4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53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7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6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3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9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3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0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1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75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4.svg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26" Type="http://schemas.openxmlformats.org/officeDocument/2006/relationships/image" Target="../media/image36.svg"/><Relationship Id="rId3" Type="http://schemas.openxmlformats.org/officeDocument/2006/relationships/image" Target="../media/image1.png"/><Relationship Id="rId21" Type="http://schemas.openxmlformats.org/officeDocument/2006/relationships/image" Target="../media/image31.png"/><Relationship Id="rId7" Type="http://schemas.openxmlformats.org/officeDocument/2006/relationships/image" Target="../media/image19.png"/><Relationship Id="rId12" Type="http://schemas.openxmlformats.org/officeDocument/2006/relationships/image" Target="../media/image14.sv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8.svg"/><Relationship Id="rId11" Type="http://schemas.openxmlformats.org/officeDocument/2006/relationships/image" Target="../media/image13.png"/><Relationship Id="rId24" Type="http://schemas.openxmlformats.org/officeDocument/2006/relationships/image" Target="../media/image34.sv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svg"/><Relationship Id="rId10" Type="http://schemas.openxmlformats.org/officeDocument/2006/relationships/image" Target="../media/image22.svg"/><Relationship Id="rId19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21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Relationship Id="rId27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44D9-3562-18B5-7BAC-7F23D532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Branch 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5DAA1-1D21-7B5A-CB1C-A9C8DA534462}"/>
              </a:ext>
            </a:extLst>
          </p:cNvPr>
          <p:cNvSpPr txBox="1"/>
          <p:nvPr/>
        </p:nvSpPr>
        <p:spPr>
          <a:xfrm>
            <a:off x="6999316" y="6367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212C03-E91E-1D7A-E72A-7AF641A13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Agenda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E89286-71C3-D21C-9941-01A2237F7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590801"/>
            <a:ext cx="8305800" cy="3681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is Git?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Example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Git terminology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 with solid fill">
            <a:extLst>
              <a:ext uri="{FF2B5EF4-FFF2-40B4-BE49-F238E27FC236}">
                <a16:creationId xmlns:a16="http://schemas.microsoft.com/office/drawing/2014/main" id="{26F76A56-48C5-73E7-8518-0136A3D46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5289" y="3976703"/>
            <a:ext cx="500433" cy="500433"/>
          </a:xfrm>
          <a:prstGeom prst="rect">
            <a:avLst/>
          </a:prstGeom>
        </p:spPr>
      </p:pic>
      <p:pic>
        <p:nvPicPr>
          <p:cNvPr id="9" name="Graphic 8" descr="Balloons with solid fill">
            <a:extLst>
              <a:ext uri="{FF2B5EF4-FFF2-40B4-BE49-F238E27FC236}">
                <a16:creationId xmlns:a16="http://schemas.microsoft.com/office/drawing/2014/main" id="{47145649-20F1-1EA4-FAFC-F29F0BD85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0889" y="3769720"/>
            <a:ext cx="914400" cy="914400"/>
          </a:xfrm>
          <a:prstGeom prst="rect">
            <a:avLst/>
          </a:prstGeom>
        </p:spPr>
      </p:pic>
      <p:pic>
        <p:nvPicPr>
          <p:cNvPr id="11" name="Graphic 10" descr="Bunting outline">
            <a:extLst>
              <a:ext uri="{FF2B5EF4-FFF2-40B4-BE49-F238E27FC236}">
                <a16:creationId xmlns:a16="http://schemas.microsoft.com/office/drawing/2014/main" id="{D93387F5-CFEF-BDB1-6B1B-86E0DCC4D8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4479" y="2855320"/>
            <a:ext cx="914400" cy="914400"/>
          </a:xfrm>
          <a:prstGeom prst="rect">
            <a:avLst/>
          </a:prstGeom>
        </p:spPr>
      </p:pic>
      <p:pic>
        <p:nvPicPr>
          <p:cNvPr id="13" name="Graphic 12" descr="Cake outline">
            <a:extLst>
              <a:ext uri="{FF2B5EF4-FFF2-40B4-BE49-F238E27FC236}">
                <a16:creationId xmlns:a16="http://schemas.microsoft.com/office/drawing/2014/main" id="{AEB4BFB8-46DA-1B48-8B54-E27A83FA44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44636" y="1664138"/>
            <a:ext cx="660941" cy="660941"/>
          </a:xfrm>
          <a:prstGeom prst="rect">
            <a:avLst/>
          </a:prstGeom>
        </p:spPr>
      </p:pic>
      <p:pic>
        <p:nvPicPr>
          <p:cNvPr id="17" name="Graphic 16" descr="Ice cream with solid fill">
            <a:extLst>
              <a:ext uri="{FF2B5EF4-FFF2-40B4-BE49-F238E27FC236}">
                <a16:creationId xmlns:a16="http://schemas.microsoft.com/office/drawing/2014/main" id="{5DBF6EDD-0877-E4AE-C7EF-AA73C0E15B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94060" y="5018957"/>
            <a:ext cx="660942" cy="660942"/>
          </a:xfrm>
          <a:prstGeom prst="rect">
            <a:avLst/>
          </a:prstGeom>
        </p:spPr>
      </p:pic>
      <p:sp>
        <p:nvSpPr>
          <p:cNvPr id="36" name="Right Arrow 35">
            <a:extLst>
              <a:ext uri="{FF2B5EF4-FFF2-40B4-BE49-F238E27FC236}">
                <a16:creationId xmlns:a16="http://schemas.microsoft.com/office/drawing/2014/main" id="{35B82272-7B25-7E15-CD0D-BFCD74268EC7}"/>
              </a:ext>
            </a:extLst>
          </p:cNvPr>
          <p:cNvSpPr/>
          <p:nvPr/>
        </p:nvSpPr>
        <p:spPr>
          <a:xfrm rot="19562003">
            <a:off x="1467363" y="2895903"/>
            <a:ext cx="2785007" cy="25256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Whole pizza outline">
            <a:extLst>
              <a:ext uri="{FF2B5EF4-FFF2-40B4-BE49-F238E27FC236}">
                <a16:creationId xmlns:a16="http://schemas.microsoft.com/office/drawing/2014/main" id="{A31F7832-E4B4-1C89-9FE6-9EE6ADD028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16826" y="4980991"/>
            <a:ext cx="698908" cy="698908"/>
          </a:xfrm>
          <a:prstGeom prst="rect">
            <a:avLst/>
          </a:prstGeom>
        </p:spPr>
      </p:pic>
      <p:sp>
        <p:nvSpPr>
          <p:cNvPr id="37" name="Right Arrow 36">
            <a:extLst>
              <a:ext uri="{FF2B5EF4-FFF2-40B4-BE49-F238E27FC236}">
                <a16:creationId xmlns:a16="http://schemas.microsoft.com/office/drawing/2014/main" id="{5864C871-003D-2F71-98E1-77630562413E}"/>
              </a:ext>
            </a:extLst>
          </p:cNvPr>
          <p:cNvSpPr/>
          <p:nvPr/>
        </p:nvSpPr>
        <p:spPr>
          <a:xfrm rot="1652772">
            <a:off x="5218629" y="2803811"/>
            <a:ext cx="2951441" cy="3193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Man outline">
            <a:extLst>
              <a:ext uri="{FF2B5EF4-FFF2-40B4-BE49-F238E27FC236}">
                <a16:creationId xmlns:a16="http://schemas.microsoft.com/office/drawing/2014/main" id="{DD53B94B-3437-AFCC-E1D0-03CDB2915B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79390" y="5679899"/>
            <a:ext cx="505710" cy="505710"/>
          </a:xfrm>
          <a:prstGeom prst="rect">
            <a:avLst/>
          </a:prstGeom>
        </p:spPr>
      </p:pic>
      <p:pic>
        <p:nvPicPr>
          <p:cNvPr id="41" name="Graphic 40" descr="Man with solid fill">
            <a:extLst>
              <a:ext uri="{FF2B5EF4-FFF2-40B4-BE49-F238E27FC236}">
                <a16:creationId xmlns:a16="http://schemas.microsoft.com/office/drawing/2014/main" id="{53812CB3-2FFF-EEAC-DB82-A24472DD1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5517" y="2440882"/>
            <a:ext cx="500433" cy="500433"/>
          </a:xfrm>
          <a:prstGeom prst="rect">
            <a:avLst/>
          </a:prstGeom>
        </p:spPr>
      </p:pic>
      <p:pic>
        <p:nvPicPr>
          <p:cNvPr id="26" name="Graphic 25" descr="House outline">
            <a:extLst>
              <a:ext uri="{FF2B5EF4-FFF2-40B4-BE49-F238E27FC236}">
                <a16:creationId xmlns:a16="http://schemas.microsoft.com/office/drawing/2014/main" id="{718BBAFE-B76C-64FC-97DE-DBD1F5641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6424" y="3398961"/>
            <a:ext cx="914400" cy="914400"/>
          </a:xfrm>
          <a:prstGeom prst="rect">
            <a:avLst/>
          </a:prstGeom>
        </p:spPr>
      </p:pic>
      <p:sp>
        <p:nvSpPr>
          <p:cNvPr id="42" name="Right Arrow 41">
            <a:extLst>
              <a:ext uri="{FF2B5EF4-FFF2-40B4-BE49-F238E27FC236}">
                <a16:creationId xmlns:a16="http://schemas.microsoft.com/office/drawing/2014/main" id="{148ECFA6-ED50-0325-0A57-68835389FBE0}"/>
              </a:ext>
            </a:extLst>
          </p:cNvPr>
          <p:cNvSpPr/>
          <p:nvPr/>
        </p:nvSpPr>
        <p:spPr>
          <a:xfrm rot="1793535">
            <a:off x="1521263" y="4558470"/>
            <a:ext cx="2653180" cy="251302"/>
          </a:xfrm>
          <a:prstGeom prst="rightArrow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70822FED-314D-BF1E-086F-355ED9AC3C30}"/>
              </a:ext>
            </a:extLst>
          </p:cNvPr>
          <p:cNvSpPr/>
          <p:nvPr/>
        </p:nvSpPr>
        <p:spPr>
          <a:xfrm rot="20195222">
            <a:off x="5291730" y="4546981"/>
            <a:ext cx="2847636" cy="27427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1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Layman's terms example?</a:t>
            </a:r>
            <a:endParaRPr lang="en-US" altLang="en-US" dirty="0"/>
          </a:p>
        </p:txBody>
      </p:sp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67A663B8-30E5-1472-0E98-1CA196289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5306" y="2673351"/>
            <a:ext cx="914400" cy="914400"/>
          </a:xfrm>
          <a:prstGeom prst="rect">
            <a:avLst/>
          </a:prstGeom>
        </p:spPr>
      </p:pic>
      <p:pic>
        <p:nvPicPr>
          <p:cNvPr id="15" name="Graphic 14" descr="Images with solid fill">
            <a:extLst>
              <a:ext uri="{FF2B5EF4-FFF2-40B4-BE49-F238E27FC236}">
                <a16:creationId xmlns:a16="http://schemas.microsoft.com/office/drawing/2014/main" id="{D2194475-523D-65F7-F344-58220DC98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9544" y="2876551"/>
            <a:ext cx="508000" cy="508000"/>
          </a:xfrm>
          <a:prstGeom prst="rect">
            <a:avLst/>
          </a:prstGeom>
        </p:spPr>
      </p:pic>
      <p:pic>
        <p:nvPicPr>
          <p:cNvPr id="17" name="Graphic 16" descr="Images with solid fill">
            <a:extLst>
              <a:ext uri="{FF2B5EF4-FFF2-40B4-BE49-F238E27FC236}">
                <a16:creationId xmlns:a16="http://schemas.microsoft.com/office/drawing/2014/main" id="{563D75CE-10F6-6B18-D54E-CD8072CCC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8200" y="2876551"/>
            <a:ext cx="508000" cy="508000"/>
          </a:xfrm>
          <a:prstGeom prst="rect">
            <a:avLst/>
          </a:prstGeom>
        </p:spPr>
      </p:pic>
      <p:pic>
        <p:nvPicPr>
          <p:cNvPr id="19" name="Graphic 18" descr="Cloud Computing outline">
            <a:extLst>
              <a:ext uri="{FF2B5EF4-FFF2-40B4-BE49-F238E27FC236}">
                <a16:creationId xmlns:a16="http://schemas.microsoft.com/office/drawing/2014/main" id="{9B78B438-465A-0E99-9C2B-64D447B37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7300" y="1593851"/>
            <a:ext cx="1536700" cy="1536700"/>
          </a:xfrm>
          <a:prstGeom prst="rect">
            <a:avLst/>
          </a:prstGeom>
        </p:spPr>
      </p:pic>
      <p:pic>
        <p:nvPicPr>
          <p:cNvPr id="27" name="Graphic 26" descr="Aperture with solid fill">
            <a:extLst>
              <a:ext uri="{FF2B5EF4-FFF2-40B4-BE49-F238E27FC236}">
                <a16:creationId xmlns:a16="http://schemas.microsoft.com/office/drawing/2014/main" id="{21F857B8-A890-F42F-E628-C7375B9003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68625" y="2511425"/>
            <a:ext cx="347662" cy="365126"/>
          </a:xfrm>
          <a:prstGeom prst="rect">
            <a:avLst/>
          </a:prstGeom>
        </p:spPr>
      </p:pic>
      <p:pic>
        <p:nvPicPr>
          <p:cNvPr id="29" name="Graphic 28" descr="Man outline">
            <a:extLst>
              <a:ext uri="{FF2B5EF4-FFF2-40B4-BE49-F238E27FC236}">
                <a16:creationId xmlns:a16="http://schemas.microsoft.com/office/drawing/2014/main" id="{893F26D2-65C5-B61F-173D-7B5F4B7B5C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33625" y="2577308"/>
            <a:ext cx="914400" cy="914400"/>
          </a:xfrm>
          <a:prstGeom prst="rect">
            <a:avLst/>
          </a:prstGeom>
        </p:spPr>
      </p:pic>
      <p:pic>
        <p:nvPicPr>
          <p:cNvPr id="35" name="Graphic 34" descr="Arrow: Slight curve with solid fill">
            <a:extLst>
              <a:ext uri="{FF2B5EF4-FFF2-40B4-BE49-F238E27FC236}">
                <a16:creationId xmlns:a16="http://schemas.microsoft.com/office/drawing/2014/main" id="{0BF8A0D7-149F-39F4-ADA0-710488974F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73838" y="2890045"/>
            <a:ext cx="2684463" cy="557212"/>
          </a:xfrm>
          <a:prstGeom prst="rect">
            <a:avLst/>
          </a:prstGeom>
        </p:spPr>
      </p:pic>
      <p:pic>
        <p:nvPicPr>
          <p:cNvPr id="38" name="Graphic 37" descr="Arrow Right with solid fill">
            <a:extLst>
              <a:ext uri="{FF2B5EF4-FFF2-40B4-BE49-F238E27FC236}">
                <a16:creationId xmlns:a16="http://schemas.microsoft.com/office/drawing/2014/main" id="{246F2129-3438-60BF-617D-7925BDB6AF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492087">
            <a:off x="2746690" y="2400730"/>
            <a:ext cx="2361713" cy="671545"/>
          </a:xfrm>
          <a:prstGeom prst="rect">
            <a:avLst/>
          </a:prstGeom>
        </p:spPr>
      </p:pic>
      <p:pic>
        <p:nvPicPr>
          <p:cNvPr id="45" name="Graphic 44" descr="Arrow: Slight curve with solid fill">
            <a:extLst>
              <a:ext uri="{FF2B5EF4-FFF2-40B4-BE49-F238E27FC236}">
                <a16:creationId xmlns:a16="http://schemas.microsoft.com/office/drawing/2014/main" id="{690D725E-9844-8C18-7925-D06E027A6B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05576" y="5463382"/>
            <a:ext cx="2684463" cy="557212"/>
          </a:xfrm>
          <a:prstGeom prst="rect">
            <a:avLst/>
          </a:prstGeom>
        </p:spPr>
      </p:pic>
      <p:pic>
        <p:nvPicPr>
          <p:cNvPr id="46" name="Graphic 45" descr="Arrow Right with solid fill">
            <a:extLst>
              <a:ext uri="{FF2B5EF4-FFF2-40B4-BE49-F238E27FC236}">
                <a16:creationId xmlns:a16="http://schemas.microsoft.com/office/drawing/2014/main" id="{C474EF48-BE5E-FCD4-C505-059A89D69C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492087">
            <a:off x="2678428" y="4974067"/>
            <a:ext cx="2361713" cy="671545"/>
          </a:xfrm>
          <a:prstGeom prst="rect">
            <a:avLst/>
          </a:prstGeom>
        </p:spPr>
      </p:pic>
      <p:pic>
        <p:nvPicPr>
          <p:cNvPr id="49" name="Graphic 48" descr="Programmer male with solid fill">
            <a:extLst>
              <a:ext uri="{FF2B5EF4-FFF2-40B4-BE49-F238E27FC236}">
                <a16:creationId xmlns:a16="http://schemas.microsoft.com/office/drawing/2014/main" id="{47492D02-C8B3-882D-5064-F7570D3E9C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96977" y="5607845"/>
            <a:ext cx="657228" cy="714375"/>
          </a:xfrm>
          <a:prstGeom prst="rect">
            <a:avLst/>
          </a:prstGeom>
        </p:spPr>
      </p:pic>
      <p:pic>
        <p:nvPicPr>
          <p:cNvPr id="53" name="Graphic 52" descr="Document with solid fill">
            <a:extLst>
              <a:ext uri="{FF2B5EF4-FFF2-40B4-BE49-F238E27FC236}">
                <a16:creationId xmlns:a16="http://schemas.microsoft.com/office/drawing/2014/main" id="{42CA4BF3-D710-FFF3-1E60-2C20AF742C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57872" y="5801764"/>
            <a:ext cx="326536" cy="326536"/>
          </a:xfrm>
          <a:prstGeom prst="rect">
            <a:avLst/>
          </a:prstGeom>
        </p:spPr>
      </p:pic>
      <p:pic>
        <p:nvPicPr>
          <p:cNvPr id="57" name="Graphic 56" descr="Paper with solid fill">
            <a:extLst>
              <a:ext uri="{FF2B5EF4-FFF2-40B4-BE49-F238E27FC236}">
                <a16:creationId xmlns:a16="http://schemas.microsoft.com/office/drawing/2014/main" id="{243E9528-149B-C53C-0003-6224727F82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120143" y="5801764"/>
            <a:ext cx="380123" cy="326536"/>
          </a:xfrm>
          <a:prstGeom prst="rect">
            <a:avLst/>
          </a:prstGeom>
        </p:spPr>
      </p:pic>
      <p:pic>
        <p:nvPicPr>
          <p:cNvPr id="59" name="Graphic 58" descr="Server with solid fill">
            <a:extLst>
              <a:ext uri="{FF2B5EF4-FFF2-40B4-BE49-F238E27FC236}">
                <a16:creationId xmlns:a16="http://schemas.microsoft.com/office/drawing/2014/main" id="{DA608698-9CE2-9DFB-22F1-9652CD7EC4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218303" y="4308476"/>
            <a:ext cx="914400" cy="914400"/>
          </a:xfrm>
          <a:prstGeom prst="rect">
            <a:avLst/>
          </a:prstGeom>
        </p:spPr>
      </p:pic>
      <p:pic>
        <p:nvPicPr>
          <p:cNvPr id="63" name="Graphic 62" descr="Folder outline">
            <a:extLst>
              <a:ext uri="{FF2B5EF4-FFF2-40B4-BE49-F238E27FC236}">
                <a16:creationId xmlns:a16="http://schemas.microsoft.com/office/drawing/2014/main" id="{B9F316FD-67A2-CB68-B0AE-20D90784561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758554" y="5590382"/>
            <a:ext cx="842304" cy="714376"/>
          </a:xfrm>
          <a:prstGeom prst="rect">
            <a:avLst/>
          </a:prstGeom>
        </p:spPr>
      </p:pic>
      <p:pic>
        <p:nvPicPr>
          <p:cNvPr id="64" name="Graphic 63" descr="Document with solid fill">
            <a:extLst>
              <a:ext uri="{FF2B5EF4-FFF2-40B4-BE49-F238E27FC236}">
                <a16:creationId xmlns:a16="http://schemas.microsoft.com/office/drawing/2014/main" id="{F156FF2B-5C98-7E15-9303-25C8B3D622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55387" y="5362027"/>
            <a:ext cx="326536" cy="326536"/>
          </a:xfrm>
          <a:prstGeom prst="rect">
            <a:avLst/>
          </a:prstGeom>
        </p:spPr>
      </p:pic>
      <p:pic>
        <p:nvPicPr>
          <p:cNvPr id="65" name="Graphic 64" descr="Paper with solid fill">
            <a:extLst>
              <a:ext uri="{FF2B5EF4-FFF2-40B4-BE49-F238E27FC236}">
                <a16:creationId xmlns:a16="http://schemas.microsoft.com/office/drawing/2014/main" id="{79BFE754-50C5-EC4D-C138-5A65ABB3126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017658" y="5362027"/>
            <a:ext cx="380123" cy="326536"/>
          </a:xfrm>
          <a:prstGeom prst="rect">
            <a:avLst/>
          </a:prstGeom>
        </p:spPr>
      </p:pic>
      <p:pic>
        <p:nvPicPr>
          <p:cNvPr id="66" name="Graphic 65" descr="Folder outline">
            <a:extLst>
              <a:ext uri="{FF2B5EF4-FFF2-40B4-BE49-F238E27FC236}">
                <a16:creationId xmlns:a16="http://schemas.microsoft.com/office/drawing/2014/main" id="{2E4D5B40-BAA3-D941-48B3-71767AA9D14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656069" y="5150645"/>
            <a:ext cx="842304" cy="714376"/>
          </a:xfrm>
          <a:prstGeom prst="rect">
            <a:avLst/>
          </a:prstGeom>
        </p:spPr>
      </p:pic>
      <p:pic>
        <p:nvPicPr>
          <p:cNvPr id="68" name="Graphic 67" descr="Programmer female outline">
            <a:extLst>
              <a:ext uri="{FF2B5EF4-FFF2-40B4-BE49-F238E27FC236}">
                <a16:creationId xmlns:a16="http://schemas.microsoft.com/office/drawing/2014/main" id="{3506A663-00DE-DA33-4E21-112D12C6E78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358786" y="5307014"/>
            <a:ext cx="627855" cy="627855"/>
          </a:xfrm>
          <a:prstGeom prst="rect">
            <a:avLst/>
          </a:prstGeom>
        </p:spPr>
      </p:pic>
      <p:pic>
        <p:nvPicPr>
          <p:cNvPr id="69" name="Graphic 68" descr="Document with solid fill">
            <a:extLst>
              <a:ext uri="{FF2B5EF4-FFF2-40B4-BE49-F238E27FC236}">
                <a16:creationId xmlns:a16="http://schemas.microsoft.com/office/drawing/2014/main" id="{82C58449-39B9-2403-1FE6-B4552226F99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68625" y="5964484"/>
            <a:ext cx="326536" cy="326536"/>
          </a:xfrm>
          <a:prstGeom prst="rect">
            <a:avLst/>
          </a:prstGeom>
        </p:spPr>
      </p:pic>
      <p:pic>
        <p:nvPicPr>
          <p:cNvPr id="70" name="Graphic 69" descr="Paper with solid fill">
            <a:extLst>
              <a:ext uri="{FF2B5EF4-FFF2-40B4-BE49-F238E27FC236}">
                <a16:creationId xmlns:a16="http://schemas.microsoft.com/office/drawing/2014/main" id="{008FBE15-79DB-F4C7-0851-6F872241D6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130896" y="5964484"/>
            <a:ext cx="380123" cy="326536"/>
          </a:xfrm>
          <a:prstGeom prst="rect">
            <a:avLst/>
          </a:prstGeom>
        </p:spPr>
      </p:pic>
      <p:pic>
        <p:nvPicPr>
          <p:cNvPr id="71" name="Graphic 70" descr="Folder outline">
            <a:extLst>
              <a:ext uri="{FF2B5EF4-FFF2-40B4-BE49-F238E27FC236}">
                <a16:creationId xmlns:a16="http://schemas.microsoft.com/office/drawing/2014/main" id="{450628F8-81D0-8511-2160-3FA3C3CC427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767616" y="5741988"/>
            <a:ext cx="842304" cy="714376"/>
          </a:xfrm>
          <a:prstGeom prst="rect">
            <a:avLst/>
          </a:prstGeom>
        </p:spPr>
      </p:pic>
      <p:pic>
        <p:nvPicPr>
          <p:cNvPr id="72" name="Graphic 71" descr="Images with solid fill">
            <a:extLst>
              <a:ext uri="{FF2B5EF4-FFF2-40B4-BE49-F238E27FC236}">
                <a16:creationId xmlns:a16="http://schemas.microsoft.com/office/drawing/2014/main" id="{09E249D2-B138-95C3-911D-C74823B22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94025" y="3206204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5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Git Terminology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79284" y="1730376"/>
            <a:ext cx="10463415" cy="460851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Repository: It's like a folder containing a project's files and metadata like the file's version history</a:t>
            </a:r>
          </a:p>
          <a:p>
            <a:r>
              <a:rPr lang="en-US" dirty="0"/>
              <a:t>Local: Repository stored in your computer or any computer</a:t>
            </a:r>
          </a:p>
          <a:p>
            <a:r>
              <a:rPr lang="en-US" dirty="0"/>
              <a:t>Remote: Repository stored in an internet server like GitHub, GitLab, or </a:t>
            </a:r>
            <a:r>
              <a:rPr lang="en-US" dirty="0" err="1"/>
              <a:t>BitBucket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746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Branch Merge</a:t>
            </a:r>
            <a:endParaRPr lang="en-US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72D516-5F49-B0DE-21B0-F88C420A39AF}"/>
              </a:ext>
            </a:extLst>
          </p:cNvPr>
          <p:cNvSpPr/>
          <p:nvPr/>
        </p:nvSpPr>
        <p:spPr>
          <a:xfrm>
            <a:off x="1545262" y="2551822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11279D-A009-1732-152A-A5CB53DC791D}"/>
              </a:ext>
            </a:extLst>
          </p:cNvPr>
          <p:cNvSpPr/>
          <p:nvPr/>
        </p:nvSpPr>
        <p:spPr>
          <a:xfrm>
            <a:off x="7826783" y="2551822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226EED-D28E-71A8-B7FE-2BE8257BC1DB}"/>
              </a:ext>
            </a:extLst>
          </p:cNvPr>
          <p:cNvSpPr/>
          <p:nvPr/>
        </p:nvSpPr>
        <p:spPr>
          <a:xfrm>
            <a:off x="4277731" y="2551822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E005C8-4079-5420-B6BC-F2F704F0673D}"/>
              </a:ext>
            </a:extLst>
          </p:cNvPr>
          <p:cNvSpPr/>
          <p:nvPr/>
        </p:nvSpPr>
        <p:spPr>
          <a:xfrm>
            <a:off x="5402821" y="5099185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5C32B1-2D60-0B3A-9536-A43E37F103B6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2503205" y="3030794"/>
            <a:ext cx="1774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8A4B58-ECF5-C584-1686-5980907A97F6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5235674" y="3030794"/>
            <a:ext cx="259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57145D26-BAB6-CE98-1297-E9AECA31009C}"/>
              </a:ext>
            </a:extLst>
          </p:cNvPr>
          <p:cNvCxnSpPr>
            <a:stCxn id="6" idx="4"/>
            <a:endCxn id="9" idx="2"/>
          </p:cNvCxnSpPr>
          <p:nvPr/>
        </p:nvCxnSpPr>
        <p:spPr>
          <a:xfrm rot="16200000" flipH="1">
            <a:off x="4045566" y="4220902"/>
            <a:ext cx="2068392" cy="646118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E80F51-AE57-C39C-2D39-8377C44232E6}"/>
              </a:ext>
            </a:extLst>
          </p:cNvPr>
          <p:cNvSpPr txBox="1"/>
          <p:nvPr/>
        </p:nvSpPr>
        <p:spPr>
          <a:xfrm>
            <a:off x="3855822" y="2153265"/>
            <a:ext cx="155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branch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8CB7F9-DBF9-6176-D774-F41E6A9E0F30}"/>
              </a:ext>
            </a:extLst>
          </p:cNvPr>
          <p:cNvSpPr txBox="1"/>
          <p:nvPr/>
        </p:nvSpPr>
        <p:spPr>
          <a:xfrm>
            <a:off x="3173192" y="5248858"/>
            <a:ext cx="1583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firstbranch</a:t>
            </a:r>
            <a:endParaRPr lang="en-US" dirty="0"/>
          </a:p>
          <a:p>
            <a:pPr algn="ctr"/>
            <a:r>
              <a:rPr lang="en-US" dirty="0"/>
              <a:t>(active branch)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BAB657-5F3A-05EB-7E7F-DE35E6343C35}"/>
              </a:ext>
            </a:extLst>
          </p:cNvPr>
          <p:cNvSpPr txBox="1"/>
          <p:nvPr/>
        </p:nvSpPr>
        <p:spPr>
          <a:xfrm>
            <a:off x="4947882" y="6119327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Commit: 2740d79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4335D56-6759-FB59-1341-CD9D0691817F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 flipV="1">
            <a:off x="6360764" y="3030794"/>
            <a:ext cx="1466019" cy="254736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28D454-E699-0ED5-550C-DD474893DD07}"/>
              </a:ext>
            </a:extLst>
          </p:cNvPr>
          <p:cNvSpPr txBox="1"/>
          <p:nvPr/>
        </p:nvSpPr>
        <p:spPr>
          <a:xfrm>
            <a:off x="7216514" y="4194645"/>
            <a:ext cx="217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Git merge </a:t>
            </a:r>
            <a:r>
              <a:rPr lang="en-US" dirty="0" err="1"/>
              <a:t>firstbranch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90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Branch vs Head</a:t>
            </a:r>
            <a:endParaRPr lang="en-US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72D516-5F49-B0DE-21B0-F88C420A39AF}"/>
              </a:ext>
            </a:extLst>
          </p:cNvPr>
          <p:cNvSpPr/>
          <p:nvPr/>
        </p:nvSpPr>
        <p:spPr>
          <a:xfrm>
            <a:off x="2475970" y="2540937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11279D-A009-1732-152A-A5CB53DC791D}"/>
              </a:ext>
            </a:extLst>
          </p:cNvPr>
          <p:cNvSpPr/>
          <p:nvPr/>
        </p:nvSpPr>
        <p:spPr>
          <a:xfrm>
            <a:off x="6079493" y="2540936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226EED-D28E-71A8-B7FE-2BE8257BC1DB}"/>
              </a:ext>
            </a:extLst>
          </p:cNvPr>
          <p:cNvSpPr/>
          <p:nvPr/>
        </p:nvSpPr>
        <p:spPr>
          <a:xfrm>
            <a:off x="4277731" y="2551822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885304-7B4B-9030-50A8-1FCBB6546999}"/>
              </a:ext>
            </a:extLst>
          </p:cNvPr>
          <p:cNvSpPr/>
          <p:nvPr/>
        </p:nvSpPr>
        <p:spPr>
          <a:xfrm>
            <a:off x="7051480" y="4420761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E005C8-4079-5420-B6BC-F2F704F0673D}"/>
              </a:ext>
            </a:extLst>
          </p:cNvPr>
          <p:cNvSpPr/>
          <p:nvPr/>
        </p:nvSpPr>
        <p:spPr>
          <a:xfrm>
            <a:off x="5402821" y="4420761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5C32B1-2D60-0B3A-9536-A43E37F103B6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3433913" y="3019909"/>
            <a:ext cx="843818" cy="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8A4B58-ECF5-C584-1686-5980907A97F6}"/>
              </a:ext>
            </a:extLst>
          </p:cNvPr>
          <p:cNvCxnSpPr>
            <a:stCxn id="6" idx="6"/>
            <a:endCxn id="4" idx="2"/>
          </p:cNvCxnSpPr>
          <p:nvPr/>
        </p:nvCxnSpPr>
        <p:spPr>
          <a:xfrm flipV="1">
            <a:off x="5235674" y="3019908"/>
            <a:ext cx="843819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57145D26-BAB6-CE98-1297-E9AECA31009C}"/>
              </a:ext>
            </a:extLst>
          </p:cNvPr>
          <p:cNvCxnSpPr>
            <a:stCxn id="6" idx="4"/>
            <a:endCxn id="9" idx="2"/>
          </p:cNvCxnSpPr>
          <p:nvPr/>
        </p:nvCxnSpPr>
        <p:spPr>
          <a:xfrm rot="16200000" flipH="1">
            <a:off x="4384778" y="3881690"/>
            <a:ext cx="1389968" cy="6461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C34FBD-18D6-C6C7-C9D1-89E79D64457D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6360764" y="4899733"/>
            <a:ext cx="690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E80F51-AE57-C39C-2D39-8377C44232E6}"/>
              </a:ext>
            </a:extLst>
          </p:cNvPr>
          <p:cNvSpPr txBox="1"/>
          <p:nvPr/>
        </p:nvSpPr>
        <p:spPr>
          <a:xfrm>
            <a:off x="3855822" y="2153265"/>
            <a:ext cx="155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branch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8CB7F9-DBF9-6176-D774-F41E6A9E0F30}"/>
              </a:ext>
            </a:extLst>
          </p:cNvPr>
          <p:cNvSpPr txBox="1"/>
          <p:nvPr/>
        </p:nvSpPr>
        <p:spPr>
          <a:xfrm>
            <a:off x="5881792" y="5437701"/>
            <a:ext cx="1583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Branch one</a:t>
            </a:r>
          </a:p>
          <a:p>
            <a:pPr algn="ctr"/>
            <a:r>
              <a:rPr lang="en-US" dirty="0"/>
              <a:t>(active branch)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19B159-2F3B-882A-E17B-FD5D435244AD}"/>
              </a:ext>
            </a:extLst>
          </p:cNvPr>
          <p:cNvSpPr txBox="1"/>
          <p:nvPr/>
        </p:nvSpPr>
        <p:spPr>
          <a:xfrm>
            <a:off x="8009423" y="5248858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101744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111</Words>
  <Application>Microsoft Macintosh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1_Office Theme</vt:lpstr>
      <vt:lpstr>2_Office Theme</vt:lpstr>
      <vt:lpstr>Branch concept</vt:lpstr>
      <vt:lpstr>Agenda</vt:lpstr>
      <vt:lpstr>PowerPoint Presentation</vt:lpstr>
      <vt:lpstr>Layman's terms example?</vt:lpstr>
      <vt:lpstr>Git Terminology</vt:lpstr>
      <vt:lpstr>Branch Merge</vt:lpstr>
      <vt:lpstr>Branch vs 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chowdary duvvada</cp:lastModifiedBy>
  <cp:revision>91</cp:revision>
  <dcterms:created xsi:type="dcterms:W3CDTF">2023-04-22T18:11:12Z</dcterms:created>
  <dcterms:modified xsi:type="dcterms:W3CDTF">2023-09-04T22:13:32Z</dcterms:modified>
</cp:coreProperties>
</file>