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371" r:id="rId4"/>
    <p:sldId id="321" r:id="rId5"/>
    <p:sldId id="397" r:id="rId6"/>
    <p:sldId id="398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1"/>
    <p:restoredTop sz="94830"/>
  </p:normalViewPr>
  <p:slideViewPr>
    <p:cSldViewPr snapToGrid="0">
      <p:cViewPr varScale="1">
        <p:scale>
          <a:sx n="94" d="100"/>
          <a:sy n="94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4.svg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14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8.svg"/><Relationship Id="rId11" Type="http://schemas.openxmlformats.org/officeDocument/2006/relationships/image" Target="../media/image13.png"/><Relationship Id="rId24" Type="http://schemas.openxmlformats.org/officeDocument/2006/relationships/image" Target="../media/image34.sv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9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26.svg"/><Relationship Id="rId4" Type="http://schemas.openxmlformats.org/officeDocument/2006/relationships/image" Target="../media/image4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90801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Git?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26F76A56-48C5-73E7-8518-0136A3D46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289" y="3976703"/>
            <a:ext cx="500433" cy="500433"/>
          </a:xfrm>
          <a:prstGeom prst="rect">
            <a:avLst/>
          </a:prstGeom>
        </p:spPr>
      </p:pic>
      <p:pic>
        <p:nvPicPr>
          <p:cNvPr id="9" name="Graphic 8" descr="Balloons with solid fill">
            <a:extLst>
              <a:ext uri="{FF2B5EF4-FFF2-40B4-BE49-F238E27FC236}">
                <a16:creationId xmlns:a16="http://schemas.microsoft.com/office/drawing/2014/main" id="{47145649-20F1-1EA4-FAFC-F29F0BD85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0889" y="3769720"/>
            <a:ext cx="914400" cy="914400"/>
          </a:xfrm>
          <a:prstGeom prst="rect">
            <a:avLst/>
          </a:prstGeom>
        </p:spPr>
      </p:pic>
      <p:pic>
        <p:nvPicPr>
          <p:cNvPr id="11" name="Graphic 10" descr="Bunting outline">
            <a:extLst>
              <a:ext uri="{FF2B5EF4-FFF2-40B4-BE49-F238E27FC236}">
                <a16:creationId xmlns:a16="http://schemas.microsoft.com/office/drawing/2014/main" id="{D93387F5-CFEF-BDB1-6B1B-86E0DCC4D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4479" y="2855320"/>
            <a:ext cx="914400" cy="914400"/>
          </a:xfrm>
          <a:prstGeom prst="rect">
            <a:avLst/>
          </a:prstGeom>
        </p:spPr>
      </p:pic>
      <p:pic>
        <p:nvPicPr>
          <p:cNvPr id="13" name="Graphic 12" descr="Cake outline">
            <a:extLst>
              <a:ext uri="{FF2B5EF4-FFF2-40B4-BE49-F238E27FC236}">
                <a16:creationId xmlns:a16="http://schemas.microsoft.com/office/drawing/2014/main" id="{AEB4BFB8-46DA-1B48-8B54-E27A83FA44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4636" y="1664138"/>
            <a:ext cx="660941" cy="660941"/>
          </a:xfrm>
          <a:prstGeom prst="rect">
            <a:avLst/>
          </a:prstGeom>
        </p:spPr>
      </p:pic>
      <p:pic>
        <p:nvPicPr>
          <p:cNvPr id="17" name="Graphic 16" descr="Ice cream with solid fill">
            <a:extLst>
              <a:ext uri="{FF2B5EF4-FFF2-40B4-BE49-F238E27FC236}">
                <a16:creationId xmlns:a16="http://schemas.microsoft.com/office/drawing/2014/main" id="{5DBF6EDD-0877-E4AE-C7EF-AA73C0E15B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4060" y="5018957"/>
            <a:ext cx="660942" cy="660942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35B82272-7B25-7E15-CD0D-BFCD74268EC7}"/>
              </a:ext>
            </a:extLst>
          </p:cNvPr>
          <p:cNvSpPr/>
          <p:nvPr/>
        </p:nvSpPr>
        <p:spPr>
          <a:xfrm rot="19562003">
            <a:off x="1467363" y="2895903"/>
            <a:ext cx="2785007" cy="2525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Whole pizza outline">
            <a:extLst>
              <a:ext uri="{FF2B5EF4-FFF2-40B4-BE49-F238E27FC236}">
                <a16:creationId xmlns:a16="http://schemas.microsoft.com/office/drawing/2014/main" id="{A31F7832-E4B4-1C89-9FE6-9EE6ADD02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16826" y="4980991"/>
            <a:ext cx="698908" cy="698908"/>
          </a:xfrm>
          <a:prstGeom prst="rect">
            <a:avLst/>
          </a:prstGeom>
        </p:spPr>
      </p:pic>
      <p:sp>
        <p:nvSpPr>
          <p:cNvPr id="37" name="Right Arrow 36">
            <a:extLst>
              <a:ext uri="{FF2B5EF4-FFF2-40B4-BE49-F238E27FC236}">
                <a16:creationId xmlns:a16="http://schemas.microsoft.com/office/drawing/2014/main" id="{5864C871-003D-2F71-98E1-77630562413E}"/>
              </a:ext>
            </a:extLst>
          </p:cNvPr>
          <p:cNvSpPr/>
          <p:nvPr/>
        </p:nvSpPr>
        <p:spPr>
          <a:xfrm rot="1652772">
            <a:off x="5218629" y="2803811"/>
            <a:ext cx="2951441" cy="3193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DD53B94B-3437-AFCC-E1D0-03CDB2915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79390" y="5679899"/>
            <a:ext cx="505710" cy="50571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53812CB3-2FFF-EEAC-DB82-A24472DD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5517" y="2440882"/>
            <a:ext cx="500433" cy="500433"/>
          </a:xfrm>
          <a:prstGeom prst="rect">
            <a:avLst/>
          </a:prstGeom>
        </p:spPr>
      </p:pic>
      <p:pic>
        <p:nvPicPr>
          <p:cNvPr id="26" name="Graphic 25" descr="House outline">
            <a:extLst>
              <a:ext uri="{FF2B5EF4-FFF2-40B4-BE49-F238E27FC236}">
                <a16:creationId xmlns:a16="http://schemas.microsoft.com/office/drawing/2014/main" id="{718BBAFE-B76C-64FC-97DE-DBD1F5641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6424" y="3398961"/>
            <a:ext cx="914400" cy="914400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148ECFA6-ED50-0325-0A57-68835389FBE0}"/>
              </a:ext>
            </a:extLst>
          </p:cNvPr>
          <p:cNvSpPr/>
          <p:nvPr/>
        </p:nvSpPr>
        <p:spPr>
          <a:xfrm rot="1793535">
            <a:off x="1521263" y="4558470"/>
            <a:ext cx="2653180" cy="251302"/>
          </a:xfrm>
          <a:prstGeom prst="rightArrow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70822FED-314D-BF1E-086F-355ED9AC3C30}"/>
              </a:ext>
            </a:extLst>
          </p:cNvPr>
          <p:cNvSpPr/>
          <p:nvPr/>
        </p:nvSpPr>
        <p:spPr>
          <a:xfrm rot="20195222">
            <a:off x="5291730" y="4546981"/>
            <a:ext cx="2847636" cy="2742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Layman's terms example?</a:t>
            </a:r>
            <a:endParaRPr lang="en-US" altLang="en-US" dirty="0"/>
          </a:p>
        </p:txBody>
      </p:sp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67A663B8-30E5-1472-0E98-1CA19628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306" y="2673351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D2194475-523D-65F7-F344-58220DC98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9544" y="2876551"/>
            <a:ext cx="508000" cy="508000"/>
          </a:xfrm>
          <a:prstGeom prst="rect">
            <a:avLst/>
          </a:prstGeom>
        </p:spPr>
      </p:pic>
      <p:pic>
        <p:nvPicPr>
          <p:cNvPr id="17" name="Graphic 16" descr="Images with solid fill">
            <a:extLst>
              <a:ext uri="{FF2B5EF4-FFF2-40B4-BE49-F238E27FC236}">
                <a16:creationId xmlns:a16="http://schemas.microsoft.com/office/drawing/2014/main" id="{563D75CE-10F6-6B18-D54E-CD8072CCC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8200" y="2876551"/>
            <a:ext cx="508000" cy="508000"/>
          </a:xfrm>
          <a:prstGeom prst="rect">
            <a:avLst/>
          </a:prstGeom>
        </p:spPr>
      </p:pic>
      <p:pic>
        <p:nvPicPr>
          <p:cNvPr id="19" name="Graphic 18" descr="Cloud Computing outline">
            <a:extLst>
              <a:ext uri="{FF2B5EF4-FFF2-40B4-BE49-F238E27FC236}">
                <a16:creationId xmlns:a16="http://schemas.microsoft.com/office/drawing/2014/main" id="{9B78B438-465A-0E99-9C2B-64D447B37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7300" y="1593851"/>
            <a:ext cx="1536700" cy="1536700"/>
          </a:xfrm>
          <a:prstGeom prst="rect">
            <a:avLst/>
          </a:prstGeom>
        </p:spPr>
      </p:pic>
      <p:pic>
        <p:nvPicPr>
          <p:cNvPr id="27" name="Graphic 26" descr="Aperture with solid fill">
            <a:extLst>
              <a:ext uri="{FF2B5EF4-FFF2-40B4-BE49-F238E27FC236}">
                <a16:creationId xmlns:a16="http://schemas.microsoft.com/office/drawing/2014/main" id="{21F857B8-A890-F42F-E628-C7375B900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8625" y="2511425"/>
            <a:ext cx="347662" cy="365126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893F26D2-65C5-B61F-173D-7B5F4B7B5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3625" y="2577308"/>
            <a:ext cx="914400" cy="914400"/>
          </a:xfrm>
          <a:prstGeom prst="rect">
            <a:avLst/>
          </a:prstGeom>
        </p:spPr>
      </p:pic>
      <p:pic>
        <p:nvPicPr>
          <p:cNvPr id="35" name="Graphic 34" descr="Arrow: Slight curve with solid fill">
            <a:extLst>
              <a:ext uri="{FF2B5EF4-FFF2-40B4-BE49-F238E27FC236}">
                <a16:creationId xmlns:a16="http://schemas.microsoft.com/office/drawing/2014/main" id="{0BF8A0D7-149F-39F4-ADA0-710488974F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3838" y="2890045"/>
            <a:ext cx="2684463" cy="557212"/>
          </a:xfrm>
          <a:prstGeom prst="rect">
            <a:avLst/>
          </a:prstGeom>
        </p:spPr>
      </p:pic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246F2129-3438-60BF-617D-7925BDB6AF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746690" y="2400730"/>
            <a:ext cx="2361713" cy="671545"/>
          </a:xfrm>
          <a:prstGeom prst="rect">
            <a:avLst/>
          </a:prstGeom>
        </p:spPr>
      </p:pic>
      <p:pic>
        <p:nvPicPr>
          <p:cNvPr id="45" name="Graphic 44" descr="Arrow: Slight curve with solid fill">
            <a:extLst>
              <a:ext uri="{FF2B5EF4-FFF2-40B4-BE49-F238E27FC236}">
                <a16:creationId xmlns:a16="http://schemas.microsoft.com/office/drawing/2014/main" id="{690D725E-9844-8C18-7925-D06E027A6B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5576" y="5463382"/>
            <a:ext cx="2684463" cy="557212"/>
          </a:xfrm>
          <a:prstGeom prst="rect">
            <a:avLst/>
          </a:prstGeom>
        </p:spPr>
      </p:pic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C474EF48-BE5E-FCD4-C505-059A89D6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492087">
            <a:off x="2678428" y="4974067"/>
            <a:ext cx="2361713" cy="671545"/>
          </a:xfrm>
          <a:prstGeom prst="rect">
            <a:avLst/>
          </a:prstGeom>
        </p:spPr>
      </p:pic>
      <p:pic>
        <p:nvPicPr>
          <p:cNvPr id="49" name="Graphic 48" descr="Programmer male with solid fill">
            <a:extLst>
              <a:ext uri="{FF2B5EF4-FFF2-40B4-BE49-F238E27FC236}">
                <a16:creationId xmlns:a16="http://schemas.microsoft.com/office/drawing/2014/main" id="{47492D02-C8B3-882D-5064-F7570D3E9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6977" y="5607845"/>
            <a:ext cx="657228" cy="714375"/>
          </a:xfrm>
          <a:prstGeom prst="rect">
            <a:avLst/>
          </a:prstGeom>
        </p:spPr>
      </p:pic>
      <p:pic>
        <p:nvPicPr>
          <p:cNvPr id="53" name="Graphic 52" descr="Document with solid fill">
            <a:extLst>
              <a:ext uri="{FF2B5EF4-FFF2-40B4-BE49-F238E27FC236}">
                <a16:creationId xmlns:a16="http://schemas.microsoft.com/office/drawing/2014/main" id="{42CA4BF3-D710-FFF3-1E60-2C20AF742C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57872" y="5801764"/>
            <a:ext cx="326536" cy="326536"/>
          </a:xfrm>
          <a:prstGeom prst="rect">
            <a:avLst/>
          </a:prstGeom>
        </p:spPr>
      </p:pic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243E9528-149B-C53C-0003-6224727F82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20143" y="5801764"/>
            <a:ext cx="380123" cy="326536"/>
          </a:xfrm>
          <a:prstGeom prst="rect">
            <a:avLst/>
          </a:prstGeom>
        </p:spPr>
      </p:pic>
      <p:pic>
        <p:nvPicPr>
          <p:cNvPr id="59" name="Graphic 58" descr="Server with solid fill">
            <a:extLst>
              <a:ext uri="{FF2B5EF4-FFF2-40B4-BE49-F238E27FC236}">
                <a16:creationId xmlns:a16="http://schemas.microsoft.com/office/drawing/2014/main" id="{DA608698-9CE2-9DFB-22F1-9652CD7EC4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18303" y="4308476"/>
            <a:ext cx="914400" cy="914400"/>
          </a:xfrm>
          <a:prstGeom prst="rect">
            <a:avLst/>
          </a:prstGeom>
        </p:spPr>
      </p:pic>
      <p:pic>
        <p:nvPicPr>
          <p:cNvPr id="63" name="Graphic 62" descr="Folder outline">
            <a:extLst>
              <a:ext uri="{FF2B5EF4-FFF2-40B4-BE49-F238E27FC236}">
                <a16:creationId xmlns:a16="http://schemas.microsoft.com/office/drawing/2014/main" id="{B9F316FD-67A2-CB68-B0AE-20D90784561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58554" y="5590382"/>
            <a:ext cx="842304" cy="714376"/>
          </a:xfrm>
          <a:prstGeom prst="rect">
            <a:avLst/>
          </a:prstGeom>
        </p:spPr>
      </p:pic>
      <p:pic>
        <p:nvPicPr>
          <p:cNvPr id="64" name="Graphic 63" descr="Document with solid fill">
            <a:extLst>
              <a:ext uri="{FF2B5EF4-FFF2-40B4-BE49-F238E27FC236}">
                <a16:creationId xmlns:a16="http://schemas.microsoft.com/office/drawing/2014/main" id="{F156FF2B-5C98-7E15-9303-25C8B3D622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55387" y="5362027"/>
            <a:ext cx="326536" cy="326536"/>
          </a:xfrm>
          <a:prstGeom prst="rect">
            <a:avLst/>
          </a:prstGeom>
        </p:spPr>
      </p:pic>
      <p:pic>
        <p:nvPicPr>
          <p:cNvPr id="65" name="Graphic 64" descr="Paper with solid fill">
            <a:extLst>
              <a:ext uri="{FF2B5EF4-FFF2-40B4-BE49-F238E27FC236}">
                <a16:creationId xmlns:a16="http://schemas.microsoft.com/office/drawing/2014/main" id="{79BFE754-50C5-EC4D-C138-5A65ABB312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17658" y="5362027"/>
            <a:ext cx="380123" cy="326536"/>
          </a:xfrm>
          <a:prstGeom prst="rect">
            <a:avLst/>
          </a:prstGeom>
        </p:spPr>
      </p:pic>
      <p:pic>
        <p:nvPicPr>
          <p:cNvPr id="66" name="Graphic 65" descr="Folder outline">
            <a:extLst>
              <a:ext uri="{FF2B5EF4-FFF2-40B4-BE49-F238E27FC236}">
                <a16:creationId xmlns:a16="http://schemas.microsoft.com/office/drawing/2014/main" id="{2E4D5B40-BAA3-D941-48B3-71767AA9D1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56069" y="5150645"/>
            <a:ext cx="842304" cy="714376"/>
          </a:xfrm>
          <a:prstGeom prst="rect">
            <a:avLst/>
          </a:prstGeom>
        </p:spPr>
      </p:pic>
      <p:pic>
        <p:nvPicPr>
          <p:cNvPr id="68" name="Graphic 67" descr="Programmer female outline">
            <a:extLst>
              <a:ext uri="{FF2B5EF4-FFF2-40B4-BE49-F238E27FC236}">
                <a16:creationId xmlns:a16="http://schemas.microsoft.com/office/drawing/2014/main" id="{3506A663-00DE-DA33-4E21-112D12C6E7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58786" y="5307014"/>
            <a:ext cx="627855" cy="627855"/>
          </a:xfrm>
          <a:prstGeom prst="rect">
            <a:avLst/>
          </a:prstGeom>
        </p:spPr>
      </p:pic>
      <p:pic>
        <p:nvPicPr>
          <p:cNvPr id="69" name="Graphic 68" descr="Document with solid fill">
            <a:extLst>
              <a:ext uri="{FF2B5EF4-FFF2-40B4-BE49-F238E27FC236}">
                <a16:creationId xmlns:a16="http://schemas.microsoft.com/office/drawing/2014/main" id="{82C58449-39B9-2403-1FE6-B4552226F9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68625" y="5964484"/>
            <a:ext cx="326536" cy="326536"/>
          </a:xfrm>
          <a:prstGeom prst="rect">
            <a:avLst/>
          </a:prstGeom>
        </p:spPr>
      </p:pic>
      <p:pic>
        <p:nvPicPr>
          <p:cNvPr id="70" name="Graphic 69" descr="Paper with solid fill">
            <a:extLst>
              <a:ext uri="{FF2B5EF4-FFF2-40B4-BE49-F238E27FC236}">
                <a16:creationId xmlns:a16="http://schemas.microsoft.com/office/drawing/2014/main" id="{008FBE15-79DB-F4C7-0851-6F872241D6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130896" y="5964484"/>
            <a:ext cx="380123" cy="326536"/>
          </a:xfrm>
          <a:prstGeom prst="rect">
            <a:avLst/>
          </a:prstGeom>
        </p:spPr>
      </p:pic>
      <p:pic>
        <p:nvPicPr>
          <p:cNvPr id="71" name="Graphic 70" descr="Folder outline">
            <a:extLst>
              <a:ext uri="{FF2B5EF4-FFF2-40B4-BE49-F238E27FC236}">
                <a16:creationId xmlns:a16="http://schemas.microsoft.com/office/drawing/2014/main" id="{450628F8-81D0-8511-2160-3FA3C3CC42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67616" y="5741988"/>
            <a:ext cx="842304" cy="714376"/>
          </a:xfrm>
          <a:prstGeom prst="rect">
            <a:avLst/>
          </a:prstGeom>
        </p:spPr>
      </p:pic>
      <p:pic>
        <p:nvPicPr>
          <p:cNvPr id="72" name="Graphic 71" descr="Images with solid fill">
            <a:extLst>
              <a:ext uri="{FF2B5EF4-FFF2-40B4-BE49-F238E27FC236}">
                <a16:creationId xmlns:a16="http://schemas.microsoft.com/office/drawing/2014/main" id="{09E249D2-B138-95C3-911D-C74823B22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4025" y="3206204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79284" y="1730376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Repository: It's like a folder containing a project's files and metadata like the file's version history</a:t>
            </a:r>
          </a:p>
          <a:p>
            <a:r>
              <a:rPr lang="en-US" dirty="0"/>
              <a:t>Local: Repository stored in your computer or any computer</a:t>
            </a:r>
          </a:p>
          <a:p>
            <a:r>
              <a:rPr lang="en-US" dirty="0"/>
              <a:t>Remote: Repository stored in an internet server like GitHub, GitLab, or </a:t>
            </a:r>
            <a:r>
              <a:rPr lang="en-US" dirty="0" err="1"/>
              <a:t>BitBucket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74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Terminology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4" y="1690688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Commit: A point for file changes, like a milestone marker on the road.</a:t>
            </a:r>
          </a:p>
          <a:p>
            <a:r>
              <a:rPr lang="en-US" dirty="0"/>
              <a:t>Push and Pull operation:</a:t>
            </a:r>
          </a:p>
          <a:p>
            <a:pPr lvl="1"/>
            <a:r>
              <a:rPr lang="en-US" dirty="0"/>
              <a:t>Push is an operation to move the commit changes from the local to the remote repository</a:t>
            </a:r>
          </a:p>
          <a:p>
            <a:pPr lvl="1"/>
            <a:r>
              <a:rPr lang="en-US" dirty="0"/>
              <a:t>Pull is an operation to update commit changes from the remote to the local repository</a:t>
            </a:r>
          </a:p>
        </p:txBody>
      </p:sp>
      <p:pic>
        <p:nvPicPr>
          <p:cNvPr id="4" name="Graphic 3" descr="Box trolley with solid fill">
            <a:extLst>
              <a:ext uri="{FF2B5EF4-FFF2-40B4-BE49-F238E27FC236}">
                <a16:creationId xmlns:a16="http://schemas.microsoft.com/office/drawing/2014/main" id="{64FCCF62-D5C8-5452-D51A-74CEC89BE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5913" y="4308675"/>
            <a:ext cx="760616" cy="760616"/>
          </a:xfrm>
          <a:prstGeom prst="rect">
            <a:avLst/>
          </a:prstGeom>
        </p:spPr>
      </p:pic>
      <p:grpSp>
        <p:nvGrpSpPr>
          <p:cNvPr id="10" name="Graphic 6" descr="Man changing baby with solid fill">
            <a:extLst>
              <a:ext uri="{FF2B5EF4-FFF2-40B4-BE49-F238E27FC236}">
                <a16:creationId xmlns:a16="http://schemas.microsoft.com/office/drawing/2014/main" id="{32CE3F93-CFC2-79AB-2E7A-384C8B2C5C42}"/>
              </a:ext>
            </a:extLst>
          </p:cNvPr>
          <p:cNvGrpSpPr/>
          <p:nvPr/>
        </p:nvGrpSpPr>
        <p:grpSpPr>
          <a:xfrm>
            <a:off x="5665764" y="4121944"/>
            <a:ext cx="370478" cy="914400"/>
            <a:chOff x="2532279" y="4932362"/>
            <a:chExt cx="448270" cy="676275"/>
          </a:xfrm>
          <a:solidFill>
            <a:srgbClr val="000000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A2E67B4-CEA8-F154-6E02-B82A3EB929F0}"/>
                </a:ext>
              </a:extLst>
            </p:cNvPr>
            <p:cNvSpPr/>
            <p:nvPr/>
          </p:nvSpPr>
          <p:spPr>
            <a:xfrm>
              <a:off x="2828149" y="493236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DEC3364-7394-282D-564C-88DB6F6E19FA}"/>
                </a:ext>
              </a:extLst>
            </p:cNvPr>
            <p:cNvSpPr/>
            <p:nvPr/>
          </p:nvSpPr>
          <p:spPr>
            <a:xfrm>
              <a:off x="2532279" y="5008766"/>
              <a:ext cx="447786" cy="599871"/>
            </a:xfrm>
            <a:custGeom>
              <a:avLst/>
              <a:gdLst>
                <a:gd name="connsiteX0" fmla="*/ 410170 w 447786"/>
                <a:gd name="connsiteY0" fmla="*/ 237921 h 599871"/>
                <a:gd name="connsiteX1" fmla="*/ 444460 w 447786"/>
                <a:gd name="connsiteY1" fmla="*/ 216014 h 599871"/>
                <a:gd name="connsiteX2" fmla="*/ 425410 w 447786"/>
                <a:gd name="connsiteY2" fmla="*/ 165531 h 599871"/>
                <a:gd name="connsiteX3" fmla="*/ 314920 w 447786"/>
                <a:gd name="connsiteY3" fmla="*/ 114096 h 599871"/>
                <a:gd name="connsiteX4" fmla="*/ 272057 w 447786"/>
                <a:gd name="connsiteY4" fmla="*/ 19799 h 599871"/>
                <a:gd name="connsiteX5" fmla="*/ 191095 w 447786"/>
                <a:gd name="connsiteY5" fmla="*/ 14084 h 599871"/>
                <a:gd name="connsiteX6" fmla="*/ 19645 w 447786"/>
                <a:gd name="connsiteY6" fmla="*/ 162674 h 599871"/>
                <a:gd name="connsiteX7" fmla="*/ 595 w 447786"/>
                <a:gd name="connsiteY7" fmla="*/ 214109 h 599871"/>
                <a:gd name="connsiteX8" fmla="*/ 19645 w 447786"/>
                <a:gd name="connsiteY8" fmla="*/ 375081 h 599871"/>
                <a:gd name="connsiteX9" fmla="*/ 595 w 447786"/>
                <a:gd name="connsiteY9" fmla="*/ 557961 h 599871"/>
                <a:gd name="connsiteX10" fmla="*/ 34885 w 447786"/>
                <a:gd name="connsiteY10" fmla="*/ 599871 h 599871"/>
                <a:gd name="connsiteX11" fmla="*/ 38695 w 447786"/>
                <a:gd name="connsiteY11" fmla="*/ 599871 h 599871"/>
                <a:gd name="connsiteX12" fmla="*/ 76795 w 447786"/>
                <a:gd name="connsiteY12" fmla="*/ 565581 h 599871"/>
                <a:gd name="connsiteX13" fmla="*/ 95845 w 447786"/>
                <a:gd name="connsiteY13" fmla="*/ 378891 h 599871"/>
                <a:gd name="connsiteX14" fmla="*/ 95845 w 447786"/>
                <a:gd name="connsiteY14" fmla="*/ 370319 h 599871"/>
                <a:gd name="connsiteX15" fmla="*/ 91082 w 447786"/>
                <a:gd name="connsiteY15" fmla="*/ 328409 h 599871"/>
                <a:gd name="connsiteX16" fmla="*/ 133945 w 447786"/>
                <a:gd name="connsiteY16" fmla="*/ 399846 h 599871"/>
                <a:gd name="connsiteX17" fmla="*/ 124420 w 447786"/>
                <a:gd name="connsiteY17" fmla="*/ 559866 h 599871"/>
                <a:gd name="connsiteX18" fmla="*/ 160615 w 447786"/>
                <a:gd name="connsiteY18" fmla="*/ 599871 h 599871"/>
                <a:gd name="connsiteX19" fmla="*/ 162520 w 447786"/>
                <a:gd name="connsiteY19" fmla="*/ 599871 h 599871"/>
                <a:gd name="connsiteX20" fmla="*/ 200620 w 447786"/>
                <a:gd name="connsiteY20" fmla="*/ 563676 h 599871"/>
                <a:gd name="connsiteX21" fmla="*/ 210145 w 447786"/>
                <a:gd name="connsiteY21" fmla="*/ 392226 h 599871"/>
                <a:gd name="connsiteX22" fmla="*/ 204430 w 447786"/>
                <a:gd name="connsiteY22" fmla="*/ 370319 h 599871"/>
                <a:gd name="connsiteX23" fmla="*/ 118705 w 447786"/>
                <a:gd name="connsiteY23" fmla="*/ 227444 h 599871"/>
                <a:gd name="connsiteX24" fmla="*/ 236815 w 447786"/>
                <a:gd name="connsiteY24" fmla="*/ 125526 h 599871"/>
                <a:gd name="connsiteX25" fmla="*/ 251102 w 447786"/>
                <a:gd name="connsiteY25" fmla="*/ 157911 h 599871"/>
                <a:gd name="connsiteX26" fmla="*/ 270152 w 447786"/>
                <a:gd name="connsiteY26" fmla="*/ 176961 h 599871"/>
                <a:gd name="connsiteX27" fmla="*/ 393977 w 447786"/>
                <a:gd name="connsiteY27" fmla="*/ 234111 h 599871"/>
                <a:gd name="connsiteX28" fmla="*/ 410170 w 447786"/>
                <a:gd name="connsiteY28" fmla="*/ 237921 h 59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786" h="599871">
                  <a:moveTo>
                    <a:pt x="410170" y="237921"/>
                  </a:moveTo>
                  <a:cubicBezTo>
                    <a:pt x="424457" y="237921"/>
                    <a:pt x="438745" y="229349"/>
                    <a:pt x="444460" y="216014"/>
                  </a:cubicBezTo>
                  <a:cubicBezTo>
                    <a:pt x="453032" y="196964"/>
                    <a:pt x="444460" y="174104"/>
                    <a:pt x="425410" y="165531"/>
                  </a:cubicBezTo>
                  <a:lnTo>
                    <a:pt x="314920" y="114096"/>
                  </a:lnTo>
                  <a:lnTo>
                    <a:pt x="272057" y="19799"/>
                  </a:lnTo>
                  <a:cubicBezTo>
                    <a:pt x="251102" y="-4014"/>
                    <a:pt x="214907" y="-6871"/>
                    <a:pt x="191095" y="14084"/>
                  </a:cubicBezTo>
                  <a:lnTo>
                    <a:pt x="19645" y="162674"/>
                  </a:lnTo>
                  <a:cubicBezTo>
                    <a:pt x="5357" y="175056"/>
                    <a:pt x="-2263" y="190296"/>
                    <a:pt x="595" y="214109"/>
                  </a:cubicBezTo>
                  <a:lnTo>
                    <a:pt x="19645" y="375081"/>
                  </a:lnTo>
                  <a:lnTo>
                    <a:pt x="595" y="557961"/>
                  </a:lnTo>
                  <a:cubicBezTo>
                    <a:pt x="-1310" y="578916"/>
                    <a:pt x="13930" y="597966"/>
                    <a:pt x="34885" y="599871"/>
                  </a:cubicBezTo>
                  <a:cubicBezTo>
                    <a:pt x="35837" y="599871"/>
                    <a:pt x="37742" y="599871"/>
                    <a:pt x="38695" y="599871"/>
                  </a:cubicBezTo>
                  <a:cubicBezTo>
                    <a:pt x="57745" y="599871"/>
                    <a:pt x="74890" y="585584"/>
                    <a:pt x="76795" y="565581"/>
                  </a:cubicBezTo>
                  <a:lnTo>
                    <a:pt x="95845" y="378891"/>
                  </a:lnTo>
                  <a:cubicBezTo>
                    <a:pt x="95845" y="376034"/>
                    <a:pt x="95845" y="373176"/>
                    <a:pt x="95845" y="370319"/>
                  </a:cubicBezTo>
                  <a:lnTo>
                    <a:pt x="91082" y="328409"/>
                  </a:lnTo>
                  <a:lnTo>
                    <a:pt x="133945" y="399846"/>
                  </a:lnTo>
                  <a:lnTo>
                    <a:pt x="124420" y="559866"/>
                  </a:lnTo>
                  <a:cubicBezTo>
                    <a:pt x="123467" y="580821"/>
                    <a:pt x="139660" y="598919"/>
                    <a:pt x="160615" y="599871"/>
                  </a:cubicBezTo>
                  <a:cubicBezTo>
                    <a:pt x="161567" y="599871"/>
                    <a:pt x="162520" y="599871"/>
                    <a:pt x="162520" y="599871"/>
                  </a:cubicBezTo>
                  <a:cubicBezTo>
                    <a:pt x="182522" y="599871"/>
                    <a:pt x="199667" y="584631"/>
                    <a:pt x="200620" y="563676"/>
                  </a:cubicBezTo>
                  <a:lnTo>
                    <a:pt x="210145" y="392226"/>
                  </a:lnTo>
                  <a:cubicBezTo>
                    <a:pt x="210145" y="384606"/>
                    <a:pt x="208240" y="376986"/>
                    <a:pt x="204430" y="370319"/>
                  </a:cubicBezTo>
                  <a:lnTo>
                    <a:pt x="118705" y="227444"/>
                  </a:lnTo>
                  <a:lnTo>
                    <a:pt x="236815" y="125526"/>
                  </a:lnTo>
                  <a:lnTo>
                    <a:pt x="251102" y="157911"/>
                  </a:lnTo>
                  <a:cubicBezTo>
                    <a:pt x="254912" y="166484"/>
                    <a:pt x="261580" y="173151"/>
                    <a:pt x="270152" y="176961"/>
                  </a:cubicBezTo>
                  <a:lnTo>
                    <a:pt x="393977" y="234111"/>
                  </a:lnTo>
                  <a:cubicBezTo>
                    <a:pt x="399692" y="236969"/>
                    <a:pt x="404455" y="237921"/>
                    <a:pt x="410170" y="2379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B1FCFEC2-72F0-2E4F-667F-C2C41666F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2034" y="4795770"/>
            <a:ext cx="914400" cy="914400"/>
          </a:xfrm>
          <a:prstGeom prst="rect">
            <a:avLst/>
          </a:prstGeom>
        </p:spPr>
      </p:pic>
      <p:pic>
        <p:nvPicPr>
          <p:cNvPr id="21" name="Graphic 20" descr="Server with solid fill">
            <a:extLst>
              <a:ext uri="{FF2B5EF4-FFF2-40B4-BE49-F238E27FC236}">
                <a16:creationId xmlns:a16="http://schemas.microsoft.com/office/drawing/2014/main" id="{B6BD08A2-B9DE-2D36-29A9-10639B697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0548" y="4882165"/>
            <a:ext cx="700826" cy="700826"/>
          </a:xfrm>
          <a:prstGeom prst="rect">
            <a:avLst/>
          </a:prstGeom>
        </p:spPr>
      </p:pic>
      <p:pic>
        <p:nvPicPr>
          <p:cNvPr id="22" name="Graphic 21" descr="Box trolley with solid fill">
            <a:extLst>
              <a:ext uri="{FF2B5EF4-FFF2-40B4-BE49-F238E27FC236}">
                <a16:creationId xmlns:a16="http://schemas.microsoft.com/office/drawing/2014/main" id="{A14D1A83-8B1F-868B-CFCE-20E45976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424487" y="5762914"/>
            <a:ext cx="674355" cy="760616"/>
          </a:xfrm>
          <a:prstGeom prst="rect">
            <a:avLst/>
          </a:prstGeom>
        </p:spPr>
      </p:pic>
      <p:grpSp>
        <p:nvGrpSpPr>
          <p:cNvPr id="23" name="Graphic 6" descr="Man changing baby with solid fill">
            <a:extLst>
              <a:ext uri="{FF2B5EF4-FFF2-40B4-BE49-F238E27FC236}">
                <a16:creationId xmlns:a16="http://schemas.microsoft.com/office/drawing/2014/main" id="{18056555-7CC6-B55B-4903-FD600ECBA58D}"/>
              </a:ext>
            </a:extLst>
          </p:cNvPr>
          <p:cNvGrpSpPr/>
          <p:nvPr/>
        </p:nvGrpSpPr>
        <p:grpSpPr>
          <a:xfrm flipH="1">
            <a:off x="6007643" y="5582991"/>
            <a:ext cx="363371" cy="914400"/>
            <a:chOff x="2532279" y="4932362"/>
            <a:chExt cx="448270" cy="676275"/>
          </a:xfrm>
          <a:solidFill>
            <a:srgbClr val="000000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16BD2B0-0906-2F8D-4399-B59C14AD512F}"/>
                </a:ext>
              </a:extLst>
            </p:cNvPr>
            <p:cNvSpPr/>
            <p:nvPr/>
          </p:nvSpPr>
          <p:spPr>
            <a:xfrm>
              <a:off x="2828149" y="493236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70811CD-BD2D-CCBC-79F9-09BEAC54D5C7}"/>
                </a:ext>
              </a:extLst>
            </p:cNvPr>
            <p:cNvSpPr/>
            <p:nvPr/>
          </p:nvSpPr>
          <p:spPr>
            <a:xfrm>
              <a:off x="2532279" y="5008766"/>
              <a:ext cx="447786" cy="599871"/>
            </a:xfrm>
            <a:custGeom>
              <a:avLst/>
              <a:gdLst>
                <a:gd name="connsiteX0" fmla="*/ 410170 w 447786"/>
                <a:gd name="connsiteY0" fmla="*/ 237921 h 599871"/>
                <a:gd name="connsiteX1" fmla="*/ 444460 w 447786"/>
                <a:gd name="connsiteY1" fmla="*/ 216014 h 599871"/>
                <a:gd name="connsiteX2" fmla="*/ 425410 w 447786"/>
                <a:gd name="connsiteY2" fmla="*/ 165531 h 599871"/>
                <a:gd name="connsiteX3" fmla="*/ 314920 w 447786"/>
                <a:gd name="connsiteY3" fmla="*/ 114096 h 599871"/>
                <a:gd name="connsiteX4" fmla="*/ 272057 w 447786"/>
                <a:gd name="connsiteY4" fmla="*/ 19799 h 599871"/>
                <a:gd name="connsiteX5" fmla="*/ 191095 w 447786"/>
                <a:gd name="connsiteY5" fmla="*/ 14084 h 599871"/>
                <a:gd name="connsiteX6" fmla="*/ 19645 w 447786"/>
                <a:gd name="connsiteY6" fmla="*/ 162674 h 599871"/>
                <a:gd name="connsiteX7" fmla="*/ 595 w 447786"/>
                <a:gd name="connsiteY7" fmla="*/ 214109 h 599871"/>
                <a:gd name="connsiteX8" fmla="*/ 19645 w 447786"/>
                <a:gd name="connsiteY8" fmla="*/ 375081 h 599871"/>
                <a:gd name="connsiteX9" fmla="*/ 595 w 447786"/>
                <a:gd name="connsiteY9" fmla="*/ 557961 h 599871"/>
                <a:gd name="connsiteX10" fmla="*/ 34885 w 447786"/>
                <a:gd name="connsiteY10" fmla="*/ 599871 h 599871"/>
                <a:gd name="connsiteX11" fmla="*/ 38695 w 447786"/>
                <a:gd name="connsiteY11" fmla="*/ 599871 h 599871"/>
                <a:gd name="connsiteX12" fmla="*/ 76795 w 447786"/>
                <a:gd name="connsiteY12" fmla="*/ 565581 h 599871"/>
                <a:gd name="connsiteX13" fmla="*/ 95845 w 447786"/>
                <a:gd name="connsiteY13" fmla="*/ 378891 h 599871"/>
                <a:gd name="connsiteX14" fmla="*/ 95845 w 447786"/>
                <a:gd name="connsiteY14" fmla="*/ 370319 h 599871"/>
                <a:gd name="connsiteX15" fmla="*/ 91082 w 447786"/>
                <a:gd name="connsiteY15" fmla="*/ 328409 h 599871"/>
                <a:gd name="connsiteX16" fmla="*/ 133945 w 447786"/>
                <a:gd name="connsiteY16" fmla="*/ 399846 h 599871"/>
                <a:gd name="connsiteX17" fmla="*/ 124420 w 447786"/>
                <a:gd name="connsiteY17" fmla="*/ 559866 h 599871"/>
                <a:gd name="connsiteX18" fmla="*/ 160615 w 447786"/>
                <a:gd name="connsiteY18" fmla="*/ 599871 h 599871"/>
                <a:gd name="connsiteX19" fmla="*/ 162520 w 447786"/>
                <a:gd name="connsiteY19" fmla="*/ 599871 h 599871"/>
                <a:gd name="connsiteX20" fmla="*/ 200620 w 447786"/>
                <a:gd name="connsiteY20" fmla="*/ 563676 h 599871"/>
                <a:gd name="connsiteX21" fmla="*/ 210145 w 447786"/>
                <a:gd name="connsiteY21" fmla="*/ 392226 h 599871"/>
                <a:gd name="connsiteX22" fmla="*/ 204430 w 447786"/>
                <a:gd name="connsiteY22" fmla="*/ 370319 h 599871"/>
                <a:gd name="connsiteX23" fmla="*/ 118705 w 447786"/>
                <a:gd name="connsiteY23" fmla="*/ 227444 h 599871"/>
                <a:gd name="connsiteX24" fmla="*/ 236815 w 447786"/>
                <a:gd name="connsiteY24" fmla="*/ 125526 h 599871"/>
                <a:gd name="connsiteX25" fmla="*/ 251102 w 447786"/>
                <a:gd name="connsiteY25" fmla="*/ 157911 h 599871"/>
                <a:gd name="connsiteX26" fmla="*/ 270152 w 447786"/>
                <a:gd name="connsiteY26" fmla="*/ 176961 h 599871"/>
                <a:gd name="connsiteX27" fmla="*/ 393977 w 447786"/>
                <a:gd name="connsiteY27" fmla="*/ 234111 h 599871"/>
                <a:gd name="connsiteX28" fmla="*/ 410170 w 447786"/>
                <a:gd name="connsiteY28" fmla="*/ 237921 h 59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786" h="599871">
                  <a:moveTo>
                    <a:pt x="410170" y="237921"/>
                  </a:moveTo>
                  <a:cubicBezTo>
                    <a:pt x="424457" y="237921"/>
                    <a:pt x="438745" y="229349"/>
                    <a:pt x="444460" y="216014"/>
                  </a:cubicBezTo>
                  <a:cubicBezTo>
                    <a:pt x="453032" y="196964"/>
                    <a:pt x="444460" y="174104"/>
                    <a:pt x="425410" y="165531"/>
                  </a:cubicBezTo>
                  <a:lnTo>
                    <a:pt x="314920" y="114096"/>
                  </a:lnTo>
                  <a:lnTo>
                    <a:pt x="272057" y="19799"/>
                  </a:lnTo>
                  <a:cubicBezTo>
                    <a:pt x="251102" y="-4014"/>
                    <a:pt x="214907" y="-6871"/>
                    <a:pt x="191095" y="14084"/>
                  </a:cubicBezTo>
                  <a:lnTo>
                    <a:pt x="19645" y="162674"/>
                  </a:lnTo>
                  <a:cubicBezTo>
                    <a:pt x="5357" y="175056"/>
                    <a:pt x="-2263" y="190296"/>
                    <a:pt x="595" y="214109"/>
                  </a:cubicBezTo>
                  <a:lnTo>
                    <a:pt x="19645" y="375081"/>
                  </a:lnTo>
                  <a:lnTo>
                    <a:pt x="595" y="557961"/>
                  </a:lnTo>
                  <a:cubicBezTo>
                    <a:pt x="-1310" y="578916"/>
                    <a:pt x="13930" y="597966"/>
                    <a:pt x="34885" y="599871"/>
                  </a:cubicBezTo>
                  <a:cubicBezTo>
                    <a:pt x="35837" y="599871"/>
                    <a:pt x="37742" y="599871"/>
                    <a:pt x="38695" y="599871"/>
                  </a:cubicBezTo>
                  <a:cubicBezTo>
                    <a:pt x="57745" y="599871"/>
                    <a:pt x="74890" y="585584"/>
                    <a:pt x="76795" y="565581"/>
                  </a:cubicBezTo>
                  <a:lnTo>
                    <a:pt x="95845" y="378891"/>
                  </a:lnTo>
                  <a:cubicBezTo>
                    <a:pt x="95845" y="376034"/>
                    <a:pt x="95845" y="373176"/>
                    <a:pt x="95845" y="370319"/>
                  </a:cubicBezTo>
                  <a:lnTo>
                    <a:pt x="91082" y="328409"/>
                  </a:lnTo>
                  <a:lnTo>
                    <a:pt x="133945" y="399846"/>
                  </a:lnTo>
                  <a:lnTo>
                    <a:pt x="124420" y="559866"/>
                  </a:lnTo>
                  <a:cubicBezTo>
                    <a:pt x="123467" y="580821"/>
                    <a:pt x="139660" y="598919"/>
                    <a:pt x="160615" y="599871"/>
                  </a:cubicBezTo>
                  <a:cubicBezTo>
                    <a:pt x="161567" y="599871"/>
                    <a:pt x="162520" y="599871"/>
                    <a:pt x="162520" y="599871"/>
                  </a:cubicBezTo>
                  <a:cubicBezTo>
                    <a:pt x="182522" y="599871"/>
                    <a:pt x="199667" y="584631"/>
                    <a:pt x="200620" y="563676"/>
                  </a:cubicBezTo>
                  <a:lnTo>
                    <a:pt x="210145" y="392226"/>
                  </a:lnTo>
                  <a:cubicBezTo>
                    <a:pt x="210145" y="384606"/>
                    <a:pt x="208240" y="376986"/>
                    <a:pt x="204430" y="370319"/>
                  </a:cubicBezTo>
                  <a:lnTo>
                    <a:pt x="118705" y="227444"/>
                  </a:lnTo>
                  <a:lnTo>
                    <a:pt x="236815" y="125526"/>
                  </a:lnTo>
                  <a:lnTo>
                    <a:pt x="251102" y="157911"/>
                  </a:lnTo>
                  <a:cubicBezTo>
                    <a:pt x="254912" y="166484"/>
                    <a:pt x="261580" y="173151"/>
                    <a:pt x="270152" y="176961"/>
                  </a:cubicBezTo>
                  <a:lnTo>
                    <a:pt x="393977" y="234111"/>
                  </a:lnTo>
                  <a:cubicBezTo>
                    <a:pt x="399692" y="236969"/>
                    <a:pt x="404455" y="237921"/>
                    <a:pt x="410170" y="2379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4D75DCC-7D78-6A73-A14F-D9A580D937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869816" y="5077618"/>
            <a:ext cx="2260236" cy="659688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22E5DA0E-67B0-2A92-BFD5-639C0DA92B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0036" y="4822871"/>
            <a:ext cx="2397131" cy="659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524B7-CAC7-92BE-9DA3-F11AF430D335}"/>
              </a:ext>
            </a:extLst>
          </p:cNvPr>
          <p:cNvSpPr txBox="1"/>
          <p:nvPr/>
        </p:nvSpPr>
        <p:spPr>
          <a:xfrm>
            <a:off x="5012308" y="45022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E8C61-EEF1-FD66-D0A7-251B9B11E245}"/>
              </a:ext>
            </a:extLst>
          </p:cNvPr>
          <p:cNvSpPr txBox="1"/>
          <p:nvPr/>
        </p:nvSpPr>
        <p:spPr>
          <a:xfrm>
            <a:off x="6505352" y="582353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62862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131</Words>
  <Application>Microsoft Macintosh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Branch concept</vt:lpstr>
      <vt:lpstr>Agenda</vt:lpstr>
      <vt:lpstr>PowerPoint Presentation</vt:lpstr>
      <vt:lpstr>Layman's terms example?</vt:lpstr>
      <vt:lpstr>Git Terminology</vt:lpstr>
      <vt:lpstr>Git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82</cp:revision>
  <dcterms:created xsi:type="dcterms:W3CDTF">2023-04-22T18:11:12Z</dcterms:created>
  <dcterms:modified xsi:type="dcterms:W3CDTF">2023-08-15T02:54:11Z</dcterms:modified>
</cp:coreProperties>
</file>