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58"/>
  </p:notesMasterIdLst>
  <p:sldIdLst>
    <p:sldId id="337" r:id="rId2"/>
    <p:sldId id="339" r:id="rId3"/>
    <p:sldId id="397" r:id="rId4"/>
    <p:sldId id="666" r:id="rId5"/>
    <p:sldId id="667" r:id="rId6"/>
    <p:sldId id="668" r:id="rId7"/>
    <p:sldId id="669" r:id="rId8"/>
    <p:sldId id="671" r:id="rId9"/>
    <p:sldId id="670" r:id="rId10"/>
    <p:sldId id="672" r:id="rId11"/>
    <p:sldId id="673" r:id="rId12"/>
    <p:sldId id="674" r:id="rId13"/>
    <p:sldId id="675" r:id="rId14"/>
    <p:sldId id="676" r:id="rId15"/>
    <p:sldId id="681" r:id="rId16"/>
    <p:sldId id="677" r:id="rId17"/>
    <p:sldId id="678" r:id="rId18"/>
    <p:sldId id="679" r:id="rId19"/>
    <p:sldId id="486" r:id="rId20"/>
    <p:sldId id="682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1" r:id="rId50"/>
    <p:sldId id="712" r:id="rId51"/>
    <p:sldId id="713" r:id="rId52"/>
    <p:sldId id="714" r:id="rId53"/>
    <p:sldId id="715" r:id="rId54"/>
    <p:sldId id="716" r:id="rId55"/>
    <p:sldId id="717" r:id="rId56"/>
    <p:sldId id="718" r:id="rId5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u" initials="s" lastIdx="1" clrIdx="0">
    <p:extLst>
      <p:ext uri="{19B8F6BF-5375-455C-9EA6-DF929625EA0E}">
        <p15:presenceInfo xmlns:p15="http://schemas.microsoft.com/office/powerpoint/2012/main" userId="s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652"/>
    <a:srgbClr val="F1F1F1"/>
    <a:srgbClr val="97A74B"/>
    <a:srgbClr val="FED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4" autoAdjust="0"/>
    <p:restoredTop sz="88850" autoAdjust="0"/>
  </p:normalViewPr>
  <p:slideViewPr>
    <p:cSldViewPr>
      <p:cViewPr varScale="1">
        <p:scale>
          <a:sx n="102" d="100"/>
          <a:sy n="102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834" y="-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A97D-96D0-4E39-A14B-1B1DB7952E0C}" type="datetimeFigureOut">
              <a:rPr lang="ko-KR" altLang="en-US" smtClean="0"/>
              <a:pPr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686A9-9C08-4922-A13B-BA68E4B42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6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B686A9-9C08-4922-A13B-BA68E4B423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50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8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6343-8123-4045-80C2-E1E50417DD5A}" type="datetime1">
              <a:rPr lang="ko-KR" altLang="en-US" smtClean="0"/>
              <a:t>2022-08-12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8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EFB8-40B2-4D72-8D6D-CD491AABF6D1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C6F-5796-4FD6-B35C-359C0B4367D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33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908050"/>
            <a:ext cx="2339975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816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6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440">
            <a:extLst>
              <a:ext uri="{FF2B5EF4-FFF2-40B4-BE49-F238E27FC236}">
                <a16:creationId xmlns:a16="http://schemas.microsoft.com/office/drawing/2014/main" id="{7E3BC608-A5E9-443A-B16B-3F56EC9A50D0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4054ABA-CA9F-4DF7-94A3-0F155D391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40599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07315"/>
            <a:ext cx="8496944" cy="1052736"/>
          </a:xfrm>
        </p:spPr>
        <p:txBody>
          <a:bodyPr>
            <a:normAutofit/>
          </a:bodyPr>
          <a:lstStyle>
            <a:lvl1pPr>
              <a:defRPr lang="ko-KR" altLang="en-US" sz="2800" b="1" kern="1200" dirty="0">
                <a:solidFill>
                  <a:srgbClr val="3C479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4751"/>
            <a:ext cx="8496944" cy="5091599"/>
          </a:xfrm>
        </p:spPr>
        <p:txBody>
          <a:bodyPr/>
          <a:lstStyle>
            <a:lvl1pPr>
              <a:lnSpc>
                <a:spcPct val="130000"/>
              </a:lnSpc>
              <a:defRPr sz="2200"/>
            </a:lvl1pPr>
            <a:lvl2pPr marL="514350" indent="-171450">
              <a:lnSpc>
                <a:spcPct val="130000"/>
              </a:lnSpc>
              <a:buFont typeface="맑은 고딕" panose="020B0503020000020004" pitchFamily="50" charset="-127"/>
              <a:buChar char="－"/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BB04-5541-4087-91C3-10391794895A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5080" y="6356351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124744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819-B153-47D9-AEA4-6683229BD3AB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6DA5-6797-47A7-A28C-BDACBCCC1E20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A4B1-DDDC-4979-A033-39B88520FB7C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5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B5B-37E8-462B-AC8D-B4868D89F6C6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B086-6A3B-44E7-92DF-2C16DDB63313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1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A16D-9DFA-4DA7-AFFA-F5140E794B9D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9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550E-991A-48CF-B13F-5F5B20C1E25F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82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F15D-B4F6-4AFE-A34B-A0E2636A1C83}" type="datetime1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580D-D73F-46B8-BDDD-358CA6BEDE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0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E580D-D73F-46B8-BDDD-358CA6BEDE07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43000" y="2193528"/>
            <a:ext cx="6858000" cy="2387600"/>
          </a:xfrm>
        </p:spPr>
        <p:txBody>
          <a:bodyPr anchor="ctr"/>
          <a:lstStyle/>
          <a:p>
            <a:r>
              <a:rPr lang="en-US" altLang="ko-KR" b="1" dirty="0"/>
              <a:t>R </a:t>
            </a:r>
            <a:r>
              <a:rPr lang="ko-KR" altLang="en-US" b="1" dirty="0"/>
              <a:t>데이터</a:t>
            </a:r>
            <a:r>
              <a:rPr lang="en-US" altLang="ko-KR" b="1" dirty="0"/>
              <a:t> </a:t>
            </a:r>
            <a:r>
              <a:rPr lang="ko-KR" altLang="en-US" b="1" dirty="0"/>
              <a:t>분석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7735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인증키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7DD85-9710-4319-8ABE-CF1D5A78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27442"/>
            <a:ext cx="8784976" cy="25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2BA0CA-0BEF-4D7A-A701-5A587701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87685"/>
            <a:ext cx="7776864" cy="44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690E40-FA5C-4D78-9A55-7302B5EE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2167156"/>
            <a:ext cx="6336702" cy="471754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AFAC826-EBB9-4600-9885-E30A540076C6}"/>
              </a:ext>
            </a:extLst>
          </p:cNvPr>
          <p:cNvSpPr/>
          <p:nvPr/>
        </p:nvSpPr>
        <p:spPr>
          <a:xfrm>
            <a:off x="6552219" y="3538860"/>
            <a:ext cx="1224136" cy="460613"/>
          </a:xfrm>
          <a:prstGeom prst="roundRect">
            <a:avLst/>
          </a:prstGeom>
          <a:noFill/>
          <a:ln w="28575">
            <a:solidFill>
              <a:srgbClr val="EE2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8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00680C-3D29-4758-9608-1D2ACE12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21225"/>
            <a:ext cx="7315200" cy="175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573ADF-2787-4006-A4BC-96FE7124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1" y="3431533"/>
            <a:ext cx="3507480" cy="323057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741D8E-A498-46C4-9C92-6693B1CA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59" y="3441280"/>
            <a:ext cx="3794720" cy="322082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277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ABF92-7289-4405-B890-C1C584B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2167156"/>
            <a:ext cx="6336702" cy="471754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F59F78-2756-46F9-A69F-67BB3F360953}"/>
              </a:ext>
            </a:extLst>
          </p:cNvPr>
          <p:cNvSpPr/>
          <p:nvPr/>
        </p:nvSpPr>
        <p:spPr>
          <a:xfrm>
            <a:off x="1492806" y="4590555"/>
            <a:ext cx="6264695" cy="432048"/>
          </a:xfrm>
          <a:prstGeom prst="roundRect">
            <a:avLst/>
          </a:prstGeom>
          <a:noFill/>
          <a:ln w="28575">
            <a:solidFill>
              <a:srgbClr val="EE2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657B86-F912-41D5-BB4F-381D7DC5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18" y="5579813"/>
            <a:ext cx="6227445" cy="12468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CB14CC-1A36-4382-918A-0B5A7192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73" y="2305153"/>
            <a:ext cx="6181725" cy="31813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F59F78-2756-46F9-A69F-67BB3F360953}"/>
              </a:ext>
            </a:extLst>
          </p:cNvPr>
          <p:cNvSpPr/>
          <p:nvPr/>
        </p:nvSpPr>
        <p:spPr>
          <a:xfrm>
            <a:off x="6353346" y="3034660"/>
            <a:ext cx="1240367" cy="288032"/>
          </a:xfrm>
          <a:prstGeom prst="roundRect">
            <a:avLst/>
          </a:prstGeom>
          <a:noFill/>
          <a:ln w="28575">
            <a:solidFill>
              <a:srgbClr val="EE2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DAEE8-CABC-42D1-A4C9-C3A9F4EDA433}"/>
              </a:ext>
            </a:extLst>
          </p:cNvPr>
          <p:cNvSpPr txBox="1"/>
          <p:nvPr/>
        </p:nvSpPr>
        <p:spPr>
          <a:xfrm>
            <a:off x="4192022" y="5313982"/>
            <a:ext cx="235962" cy="66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AD5D47-5DA1-4CAA-B918-9E17AEC99FB8}"/>
              </a:ext>
            </a:extLst>
          </p:cNvPr>
          <p:cNvSpPr/>
          <p:nvPr/>
        </p:nvSpPr>
        <p:spPr>
          <a:xfrm>
            <a:off x="1619672" y="6493654"/>
            <a:ext cx="5992110" cy="288032"/>
          </a:xfrm>
          <a:prstGeom prst="roundRect">
            <a:avLst/>
          </a:prstGeom>
          <a:noFill/>
          <a:ln w="28575">
            <a:solidFill>
              <a:srgbClr val="EE2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A4026-A1D0-49B9-82F5-7C0EE616E910}"/>
              </a:ext>
            </a:extLst>
          </p:cNvPr>
          <p:cNvSpPr txBox="1"/>
          <p:nvPr/>
        </p:nvSpPr>
        <p:spPr>
          <a:xfrm>
            <a:off x="6124885" y="283115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EE2652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4C6E-2A44-436C-99D6-CCAB1826AC65}"/>
              </a:ext>
            </a:extLst>
          </p:cNvPr>
          <p:cNvSpPr txBox="1"/>
          <p:nvPr/>
        </p:nvSpPr>
        <p:spPr>
          <a:xfrm>
            <a:off x="1306766" y="634527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EE2652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31318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B0072-563E-40E2-BECF-BD16FFF9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46" y="2276872"/>
            <a:ext cx="6194108" cy="487394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1D0CEE-E4BA-49C2-A10B-B610C2C309F9}"/>
              </a:ext>
            </a:extLst>
          </p:cNvPr>
          <p:cNvSpPr/>
          <p:nvPr/>
        </p:nvSpPr>
        <p:spPr>
          <a:xfrm>
            <a:off x="1575944" y="3961337"/>
            <a:ext cx="6020391" cy="763807"/>
          </a:xfrm>
          <a:prstGeom prst="roundRect">
            <a:avLst>
              <a:gd name="adj" fmla="val 8336"/>
            </a:avLst>
          </a:prstGeom>
          <a:noFill/>
          <a:ln w="28575">
            <a:solidFill>
              <a:srgbClr val="EE2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개발계정 상세보기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4CCB01-18CB-4497-A558-3957F39F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74" y="3733948"/>
            <a:ext cx="7959159" cy="2712537"/>
          </a:xfrm>
          <a:prstGeom prst="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https://api.odcloud.kr/api/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apnmOrg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/v1/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list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?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page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=1&amp;perPage=10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 Code Pro"/>
              </a:rPr>
              <a:t>&amp;serviceKey=I%2BElBN3JumITbM1lb3aPzTLMq5VGaTi3KIhoiADRt4eAmJygnhEhEM5TQCWsgq8pqJQT5YZ7940at6RKthVy%2BA%3D%3D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723C49-0716-428A-9320-46133893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0" y="2185098"/>
            <a:ext cx="6785452" cy="12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83DC2-C56F-4AB7-A42F-8867FAD721B6}"/>
              </a:ext>
            </a:extLst>
          </p:cNvPr>
          <p:cNvSpPr txBox="1"/>
          <p:nvPr/>
        </p:nvSpPr>
        <p:spPr>
          <a:xfrm>
            <a:off x="179511" y="1772816"/>
            <a:ext cx="84969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serviceURL</a:t>
            </a:r>
            <a:r>
              <a:rPr lang="en-US" altLang="ko-KR" sz="1600" dirty="0"/>
              <a:t> &lt;- "https://api.odcloud.kr/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operation &lt;- "</a:t>
            </a:r>
            <a:r>
              <a:rPr lang="en-US" altLang="ko-KR" sz="1600" dirty="0" err="1"/>
              <a:t>apnmOrg</a:t>
            </a:r>
            <a:r>
              <a:rPr lang="en-US" altLang="ko-KR" sz="1600" dirty="0"/>
              <a:t>/v1/list"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page &lt;- "?page=1&amp;perPage=10"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serviceKey</a:t>
            </a:r>
            <a:r>
              <a:rPr lang="en-US" altLang="ko-KR" sz="1600" dirty="0"/>
              <a:t> &lt;- "&amp;</a:t>
            </a:r>
            <a:r>
              <a:rPr lang="en-US" altLang="ko-KR" sz="1600" dirty="0" err="1"/>
              <a:t>serviceKey</a:t>
            </a:r>
            <a:r>
              <a:rPr lang="en-US" altLang="ko-KR" sz="1600" dirty="0"/>
              <a:t>=I%2BElBN3JumITbM1lb3aPzTLMq5VGaTi3KIhoiADRt4eAmJygnhEhEM5TQCWsgq8pqJQT5YZ7940at6RKthVy%2BA%3D%3D"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requestUrl</a:t>
            </a:r>
            <a:r>
              <a:rPr lang="en-US" altLang="ko-KR" sz="1600" dirty="0"/>
              <a:t> = </a:t>
            </a: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paste0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serviceURL</a:t>
            </a:r>
            <a:r>
              <a:rPr lang="en-US" altLang="ko-KR" sz="1600" dirty="0"/>
              <a:t>, operation, page, </a:t>
            </a:r>
            <a:r>
              <a:rPr lang="en-US" altLang="ko-KR" sz="1600" dirty="0" err="1"/>
              <a:t>serviceKey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requestUrl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1F4986"/>
                </a:solidFill>
                <a:latin typeface="Arial"/>
                <a:cs typeface="Arial"/>
              </a:rPr>
              <a:t>install.packages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4E9A05"/>
                </a:solidFill>
                <a:latin typeface="Arial"/>
                <a:cs typeface="Arial"/>
              </a:rPr>
              <a:t>"</a:t>
            </a:r>
            <a:r>
              <a:rPr lang="en-US" altLang="ko-KR" sz="1600" dirty="0" err="1">
                <a:solidFill>
                  <a:srgbClr val="4E9A05"/>
                </a:solidFill>
                <a:latin typeface="Arial"/>
                <a:cs typeface="Arial"/>
              </a:rPr>
              <a:t>jsonlite</a:t>
            </a:r>
            <a:r>
              <a:rPr lang="en-US" altLang="ko-KR" sz="1600" dirty="0">
                <a:solidFill>
                  <a:srgbClr val="4E9A05"/>
                </a:solidFill>
                <a:latin typeface="Arial"/>
                <a:cs typeface="Arial"/>
              </a:rPr>
              <a:t>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library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jsonlite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1F4986"/>
                </a:solidFill>
                <a:latin typeface="Arial"/>
                <a:cs typeface="Arial"/>
              </a:rPr>
              <a:t>install.packages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4E9A05"/>
                </a:solidFill>
                <a:latin typeface="Arial"/>
                <a:cs typeface="Arial"/>
              </a:rPr>
              <a:t>"</a:t>
            </a:r>
            <a:r>
              <a:rPr lang="en-US" altLang="ko-KR" sz="1600" dirty="0" err="1">
                <a:solidFill>
                  <a:srgbClr val="4E9A05"/>
                </a:solidFill>
                <a:latin typeface="Arial"/>
                <a:cs typeface="Arial"/>
              </a:rPr>
              <a:t>httr</a:t>
            </a:r>
            <a:r>
              <a:rPr lang="en-US" altLang="ko-KR" sz="1600" dirty="0">
                <a:solidFill>
                  <a:srgbClr val="4E9A05"/>
                </a:solidFill>
                <a:latin typeface="Arial"/>
                <a:cs typeface="Arial"/>
              </a:rPr>
              <a:t>"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library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httr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repos &lt;- </a:t>
            </a:r>
            <a:r>
              <a:rPr lang="en-US" altLang="ko-KR" sz="1400" b="1" dirty="0" err="1">
                <a:solidFill>
                  <a:srgbClr val="1F4986"/>
                </a:solidFill>
                <a:latin typeface="Arial"/>
                <a:cs typeface="Arial"/>
              </a:rPr>
              <a:t>fromJSON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requestUrl</a:t>
            </a:r>
            <a:r>
              <a:rPr lang="en-US" altLang="ko-KR" sz="1600" dirty="0"/>
              <a:t>) #</a:t>
            </a:r>
            <a:r>
              <a:rPr lang="ko-KR" altLang="en-US" sz="1600" dirty="0"/>
              <a:t>연결 및 </a:t>
            </a:r>
            <a:r>
              <a:rPr lang="en-US" altLang="ko-KR" sz="1600" dirty="0" err="1"/>
              <a:t>DataFrame</a:t>
            </a:r>
            <a:r>
              <a:rPr lang="ko-KR" altLang="en-US" sz="1600" dirty="0"/>
              <a:t>으로의 변환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repos &lt;- </a:t>
            </a:r>
            <a:r>
              <a:rPr lang="en-US" altLang="ko-KR" sz="1400" b="1" dirty="0" err="1">
                <a:solidFill>
                  <a:srgbClr val="1F4986"/>
                </a:solidFill>
                <a:latin typeface="Arial"/>
                <a:cs typeface="Arial"/>
              </a:rPr>
              <a:t>data.frame</a:t>
            </a:r>
            <a:r>
              <a:rPr lang="en-US" altLang="ko-KR" sz="1600" dirty="0"/>
              <a:t>(repos)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str</a:t>
            </a:r>
            <a:r>
              <a:rPr lang="en-US" altLang="ko-KR" sz="1600" dirty="0"/>
              <a:t>(repos)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names</a:t>
            </a:r>
            <a:r>
              <a:rPr lang="en-US" altLang="ko-KR" sz="1600" dirty="0"/>
              <a:t>(repos)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1F4986"/>
                </a:solidFill>
                <a:latin typeface="Arial"/>
                <a:cs typeface="Arial"/>
              </a:rPr>
              <a:t>write.csv</a:t>
            </a:r>
            <a:r>
              <a:rPr lang="en-US" altLang="ko-KR" sz="1600" dirty="0"/>
              <a:t>(repos,</a:t>
            </a:r>
            <a:r>
              <a:rPr lang="en-US" altLang="ko-KR" sz="1600" dirty="0">
                <a:solidFill>
                  <a:srgbClr val="4E9A05"/>
                </a:solidFill>
                <a:latin typeface="Arial"/>
                <a:cs typeface="Arial"/>
              </a:rPr>
              <a:t>"data.csv"</a:t>
            </a:r>
            <a:r>
              <a:rPr lang="en-US" altLang="ko-KR" sz="1600" dirty="0"/>
              <a:t>,</a:t>
            </a:r>
            <a:r>
              <a:rPr lang="en-US" altLang="ko-KR" sz="1600" dirty="0" err="1"/>
              <a:t>row.names</a:t>
            </a:r>
            <a:r>
              <a:rPr lang="en-US" altLang="ko-KR" sz="1600" dirty="0"/>
              <a:t> = TRUE)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60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FBEBFA6-0942-4780-A1DB-116325F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0907EBD-7CC1-471C-BEC8-4D0A784D2D10}"/>
              </a:ext>
            </a:extLst>
          </p:cNvPr>
          <p:cNvSpPr txBox="1"/>
          <p:nvPr/>
        </p:nvSpPr>
        <p:spPr>
          <a:xfrm>
            <a:off x="612000" y="1412776"/>
            <a:ext cx="7920000" cy="511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64"/>
              </a:lnSpc>
            </a:pP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3FDB029-7EC8-474B-9853-DD21AEE6B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10892"/>
              </p:ext>
            </p:extLst>
          </p:nvPr>
        </p:nvGraphicFramePr>
        <p:xfrm>
          <a:off x="827584" y="1311143"/>
          <a:ext cx="9817099" cy="2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52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# 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1. API</a:t>
                      </a:r>
                    </a:p>
                    <a:p>
                      <a:pPr marL="17780"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# 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2.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공공데이터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사용하기 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/>
                      </a:r>
                      <a:b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</a:b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      - 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데이터 검색</a:t>
                      </a:r>
                      <a:endParaRPr lang="en-US" altLang="ko-KR" sz="1650" spc="-30" dirty="0">
                        <a:solidFill>
                          <a:srgbClr val="8F5801"/>
                        </a:solidFill>
                        <a:latin typeface="Noto Sans Mono CJK JP Regular"/>
                        <a:cs typeface="Noto Sans Mono CJK JP Regular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     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-  </a:t>
                      </a:r>
                      <a:r>
                        <a:rPr lang="en-US" altLang="ko-KR" sz="1650" spc="-30" dirty="0" err="1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OpenAPI</a:t>
                      </a: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개발계정 신청</a:t>
                      </a:r>
                      <a:endParaRPr lang="en-US" altLang="ko-KR" sz="1650" spc="-30" dirty="0">
                        <a:solidFill>
                          <a:srgbClr val="8F5801"/>
                        </a:solidFill>
                        <a:latin typeface="Noto Sans Mono CJK JP Regular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      - 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개발계정 상세보기</a:t>
                      </a:r>
                      <a:endParaRPr lang="en-US" altLang="ko-KR" sz="1650" spc="-30" dirty="0">
                        <a:solidFill>
                          <a:srgbClr val="8F5801"/>
                        </a:solidFill>
                        <a:latin typeface="Noto Sans Mono CJK JP Regular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altLang="ko-KR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      -  </a:t>
                      </a:r>
                      <a:r>
                        <a:rPr lang="ko-KR" altLang="en-US" sz="1650" spc="-30" dirty="0">
                          <a:solidFill>
                            <a:srgbClr val="8F5801"/>
                          </a:solidFill>
                          <a:latin typeface="Noto Sans Mono CJK JP Regular"/>
                          <a:cs typeface="Times New Roman"/>
                        </a:rPr>
                        <a:t>데이터 처리</a:t>
                      </a:r>
                      <a:endParaRPr lang="en-US" altLang="ko-KR" sz="1650" spc="-30" dirty="0">
                        <a:solidFill>
                          <a:srgbClr val="8F5801"/>
                        </a:solidFill>
                        <a:latin typeface="Noto Sans Mono CJK JP Regular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1C2F433-38ED-40A4-B842-BC3AA123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91157"/>
              </p:ext>
            </p:extLst>
          </p:nvPr>
        </p:nvGraphicFramePr>
        <p:xfrm>
          <a:off x="1320905" y="3429000"/>
          <a:ext cx="9814558" cy="300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31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r>
                        <a:rPr lang="en-US" sz="1400" spc="0" dirty="0" err="1">
                          <a:latin typeface="Arial"/>
                          <a:cs typeface="Arial"/>
                        </a:rPr>
                        <a:t>serviceURL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 &lt;- "https://api.odcloud.kr/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api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/"</a:t>
                      </a:r>
                    </a:p>
                    <a:p>
                      <a:pPr marL="1778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69945" algn="l"/>
                        </a:tabLst>
                        <a:defRPr/>
                      </a:pPr>
                      <a:endParaRPr lang="en-US" sz="1400" spc="0" dirty="0">
                        <a:latin typeface="Arial"/>
                        <a:cs typeface="Arial"/>
                      </a:endParaRPr>
                    </a:p>
                    <a:p>
                      <a:pPr marL="1778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69945" algn="l"/>
                        </a:tabLst>
                        <a:defRPr/>
                      </a:pPr>
                      <a:r>
                        <a:rPr lang="en-US" sz="1400" spc="0" dirty="0" err="1">
                          <a:latin typeface="Arial"/>
                          <a:cs typeface="Arial"/>
                        </a:rPr>
                        <a:t>serviceKey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 &lt;- "&amp;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serviceKey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=~~~~~~~~~~“            </a:t>
                      </a:r>
                      <a:r>
                        <a:rPr lang="en-US" altLang="ko-KR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# </a:t>
                      </a:r>
                      <a:r>
                        <a:rPr lang="ko-KR" altLang="en-US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오픈</a:t>
                      </a:r>
                      <a:r>
                        <a:rPr lang="en-US" altLang="ko-KR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API </a:t>
                      </a:r>
                      <a:r>
                        <a:rPr lang="ko-KR" altLang="en-US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호출</a:t>
                      </a:r>
                      <a:r>
                        <a:rPr lang="en-US" altLang="ko-KR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URL </a:t>
                      </a:r>
                      <a:r>
                        <a:rPr lang="ko-KR" altLang="en-US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만들기</a:t>
                      </a:r>
                      <a:endParaRPr lang="ko-KR" altLang="en-US" sz="1400" spc="0" dirty="0">
                        <a:latin typeface="Noto Sans Mono CJK JP Regular"/>
                        <a:cs typeface="Noto Sans Mono CJK JP Regular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endParaRPr lang="en-US" sz="800" spc="0" dirty="0">
                        <a:latin typeface="Arial"/>
                        <a:cs typeface="Arial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r>
                        <a:rPr lang="en-US" sz="1400" spc="0" dirty="0" err="1">
                          <a:latin typeface="Arial"/>
                          <a:cs typeface="Arial"/>
                        </a:rPr>
                        <a:t>requestUrl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sz="1400" b="1" kern="1200" spc="0" dirty="0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paste0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serviceURL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, operation, page, 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perPage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, 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serviceKey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)</a:t>
                      </a: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endParaRPr lang="en-US" sz="800" spc="0" dirty="0">
                        <a:latin typeface="Arial"/>
                        <a:cs typeface="Arial"/>
                      </a:endParaRPr>
                    </a:p>
                    <a:p>
                      <a:pPr marL="1778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69945" algn="l"/>
                        </a:tabLst>
                        <a:defRPr/>
                      </a:pPr>
                      <a:r>
                        <a:rPr lang="en-US" sz="1600" b="1" kern="1200" spc="0" dirty="0" err="1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install.packages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600" kern="1200" spc="0" dirty="0">
                          <a:solidFill>
                            <a:srgbClr val="4E9A05"/>
                          </a:solidFill>
                          <a:latin typeface="Arial"/>
                          <a:ea typeface="+mn-ea"/>
                          <a:cs typeface="Arial"/>
                        </a:rPr>
                        <a:t>"</a:t>
                      </a:r>
                      <a:r>
                        <a:rPr lang="en-US" sz="1600" kern="1200" spc="0" dirty="0" err="1">
                          <a:solidFill>
                            <a:srgbClr val="4E9A05"/>
                          </a:solidFill>
                          <a:latin typeface="Arial"/>
                          <a:ea typeface="+mn-ea"/>
                          <a:cs typeface="Arial"/>
                        </a:rPr>
                        <a:t>jsonlite</a:t>
                      </a:r>
                      <a:r>
                        <a:rPr lang="en-US" sz="1600" kern="1200" spc="0" dirty="0">
                          <a:solidFill>
                            <a:srgbClr val="4E9A05"/>
                          </a:solidFill>
                          <a:latin typeface="Arial"/>
                          <a:ea typeface="+mn-ea"/>
                          <a:cs typeface="Arial"/>
                        </a:rPr>
                        <a:t>"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)                              </a:t>
                      </a:r>
                      <a:r>
                        <a:rPr lang="en-US" altLang="ko-KR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# </a:t>
                      </a:r>
                      <a:r>
                        <a:rPr lang="en-US" altLang="ko-KR" sz="1400" spc="0" dirty="0" err="1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jsonlite</a:t>
                      </a:r>
                      <a:r>
                        <a:rPr lang="en-US" altLang="ko-KR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, </a:t>
                      </a:r>
                      <a:r>
                        <a:rPr lang="en-US" altLang="ko-KR" sz="1400" spc="0" dirty="0" err="1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httr</a:t>
                      </a:r>
                      <a:r>
                        <a:rPr lang="ko-KR" altLang="en-US" sz="1400" spc="0" dirty="0">
                          <a:solidFill>
                            <a:srgbClr val="8F5801"/>
                          </a:solidFill>
                          <a:latin typeface="Noto Sans Mono CJK JP Regular"/>
                          <a:cs typeface="Noto Sans Mono CJK JP Regular"/>
                        </a:rPr>
                        <a:t> 패키지 설치</a:t>
                      </a:r>
                      <a:endParaRPr lang="en-US" sz="1400" spc="0" dirty="0">
                        <a:latin typeface="Arial"/>
                        <a:cs typeface="Arial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r>
                        <a:rPr lang="en-US" sz="1600" b="1" kern="1200" spc="0" dirty="0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library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jsonlite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) </a:t>
                      </a: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endParaRPr lang="en-US" sz="800" spc="0" dirty="0">
                        <a:latin typeface="Arial"/>
                        <a:cs typeface="Arial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r>
                        <a:rPr lang="en-US" sz="1400" spc="0" dirty="0">
                          <a:latin typeface="Arial"/>
                          <a:cs typeface="Arial"/>
                        </a:rPr>
                        <a:t>repos &lt;- </a:t>
                      </a:r>
                      <a:r>
                        <a:rPr lang="en-US" sz="1600" b="1" kern="1200" spc="0" dirty="0" err="1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fromJSON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requestUrl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)                           </a:t>
                      </a:r>
                      <a:r>
                        <a:rPr lang="en-US" sz="1400" kern="1200" spc="0" dirty="0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# </a:t>
                      </a:r>
                      <a:r>
                        <a:rPr lang="ko-KR" altLang="en-US" sz="1400" kern="1200" spc="0" dirty="0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연결 및 </a:t>
                      </a:r>
                      <a:r>
                        <a:rPr lang="en-US" sz="1400" kern="1200" spc="0" dirty="0" err="1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DataFrame</a:t>
                      </a:r>
                      <a:r>
                        <a:rPr lang="ko-KR" altLang="en-US" sz="1400" kern="1200" spc="0" dirty="0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으로의 변환</a:t>
                      </a: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3369945" algn="l"/>
                        </a:tabLst>
                      </a:pPr>
                      <a:r>
                        <a:rPr lang="en-US" sz="1400" spc="0" dirty="0">
                          <a:latin typeface="Arial"/>
                          <a:cs typeface="Arial"/>
                        </a:rPr>
                        <a:t>repos &lt;- </a:t>
                      </a:r>
                      <a:r>
                        <a:rPr lang="en-US" sz="1600" b="1" kern="1200" spc="0" dirty="0" err="1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data.frame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(repos)</a:t>
                      </a:r>
                    </a:p>
                    <a:p>
                      <a:pPr marL="1778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69945" algn="l"/>
                        </a:tabLst>
                        <a:defRPr/>
                      </a:pPr>
                      <a:r>
                        <a:rPr lang="en-US" sz="1600" b="1" kern="1200" spc="0" dirty="0">
                          <a:solidFill>
                            <a:srgbClr val="1F4986"/>
                          </a:solidFill>
                          <a:latin typeface="Arial"/>
                          <a:ea typeface="+mn-ea"/>
                          <a:cs typeface="Arial"/>
                        </a:rPr>
                        <a:t>write.csv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(repos,</a:t>
                      </a:r>
                      <a:r>
                        <a:rPr lang="en-US" sz="1600" kern="1200" spc="0" dirty="0">
                          <a:solidFill>
                            <a:srgbClr val="4E9A05"/>
                          </a:solidFill>
                          <a:latin typeface="Arial"/>
                          <a:ea typeface="+mn-ea"/>
                          <a:cs typeface="Arial"/>
                        </a:rPr>
                        <a:t>"data.csv"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400" spc="0" dirty="0" err="1">
                          <a:latin typeface="Arial"/>
                          <a:cs typeface="Arial"/>
                        </a:rPr>
                        <a:t>row.names</a:t>
                      </a:r>
                      <a:r>
                        <a:rPr lang="en-US" sz="1400" spc="0" dirty="0">
                          <a:latin typeface="Arial"/>
                          <a:cs typeface="Arial"/>
                        </a:rPr>
                        <a:t> = TRUE)  </a:t>
                      </a:r>
                      <a:r>
                        <a:rPr lang="en-US" altLang="ko-KR" sz="1400" kern="1200" spc="0" dirty="0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# csv</a:t>
                      </a:r>
                      <a:r>
                        <a:rPr lang="ko-KR" altLang="en-US" sz="1400" kern="1200" spc="0" dirty="0">
                          <a:solidFill>
                            <a:srgbClr val="8F5801"/>
                          </a:solidFill>
                          <a:latin typeface="Noto Sans Mono CJK JP Regular"/>
                          <a:ea typeface="+mn-ea"/>
                          <a:cs typeface="Arial"/>
                        </a:rPr>
                        <a:t>로 저장</a:t>
                      </a:r>
                      <a:endParaRPr lang="en-US" sz="140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5F6452-4510-4D99-8C9D-8209B668D9DD}"/>
              </a:ext>
            </a:extLst>
          </p:cNvPr>
          <p:cNvSpPr txBox="1"/>
          <p:nvPr/>
        </p:nvSpPr>
        <p:spPr>
          <a:xfrm>
            <a:off x="2915816" y="3553987"/>
            <a:ext cx="235962" cy="523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DFEB7-7343-443A-9122-806A1892A38F}"/>
              </a:ext>
            </a:extLst>
          </p:cNvPr>
          <p:cNvSpPr txBox="1"/>
          <p:nvPr/>
        </p:nvSpPr>
        <p:spPr>
          <a:xfrm>
            <a:off x="2942964" y="5023316"/>
            <a:ext cx="235962" cy="523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95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200" dirty="0">
                <a:latin typeface="+mn-ea"/>
              </a:rPr>
              <a:t>API</a:t>
            </a:r>
          </a:p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dirty="0" err="1">
                <a:latin typeface="+mn-ea"/>
              </a:rPr>
              <a:t>공공데이터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smtClean="0">
                <a:latin typeface="+mn-ea"/>
              </a:rPr>
              <a:t>사용하기</a:t>
            </a:r>
            <a:r>
              <a:rPr lang="en-US" altLang="ko-KR" sz="2200" dirty="0" smtClean="0">
                <a:latin typeface="+mn-ea"/>
              </a:rPr>
              <a:t>(1)</a:t>
            </a:r>
          </a:p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dirty="0" err="1" smtClean="0">
                <a:latin typeface="+mn-ea"/>
              </a:rPr>
              <a:t>공공데이터</a:t>
            </a:r>
            <a:r>
              <a:rPr lang="ko-KR" altLang="en-US" sz="2200" dirty="0" smtClean="0">
                <a:latin typeface="+mn-ea"/>
              </a:rPr>
              <a:t> 사용하기</a:t>
            </a:r>
            <a:r>
              <a:rPr lang="en-US" altLang="ko-KR" sz="2200" dirty="0" smtClean="0">
                <a:latin typeface="+mn-ea"/>
              </a:rPr>
              <a:t>(2)</a:t>
            </a:r>
          </a:p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+mn-ea"/>
              </a:rPr>
              <a:t>추가 패키지</a:t>
            </a:r>
            <a:endParaRPr lang="en-US" altLang="ko-KR" sz="2200" dirty="0" smtClean="0">
              <a:latin typeface="+mn-ea"/>
            </a:endParaRPr>
          </a:p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+mn-ea"/>
              </a:rPr>
              <a:t>군집화</a:t>
            </a:r>
            <a:endParaRPr lang="en-US" altLang="ko-KR" sz="2200" dirty="0">
              <a:latin typeface="+mn-ea"/>
            </a:endParaRPr>
          </a:p>
          <a:p>
            <a:pPr marL="800100" lvl="1" indent="-457200">
              <a:lnSpc>
                <a:spcPct val="200000"/>
              </a:lnSpc>
              <a:buFont typeface="+mj-lt"/>
              <a:buAutoNum type="arabicPeriod"/>
            </a:pPr>
            <a:endParaRPr lang="ko-KR" altLang="en-US" sz="2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01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FE0BB3-17AE-4C82-AB52-962219832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568" y="2708920"/>
            <a:ext cx="7704856" cy="938937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공공데이터</a:t>
            </a:r>
            <a:r>
              <a:rPr lang="ko-KR" altLang="en-US" dirty="0" smtClean="0"/>
              <a:t> 사용하기 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추가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773705"/>
            <a:ext cx="8261830" cy="5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841643" y="1358811"/>
            <a:ext cx="7443269" cy="441044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898440" y="1493785"/>
            <a:ext cx="70939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F784C"/>
                </a:solidFill>
              </a:rPr>
              <a:t>#</a:t>
            </a:r>
            <a:r>
              <a:rPr lang="ko-KR" altLang="en-US" sz="1600" dirty="0" smtClean="0">
                <a:solidFill>
                  <a:srgbClr val="4F784C"/>
                </a:solidFill>
              </a:rPr>
              <a:t>실행 시키지 마세요</a:t>
            </a:r>
            <a:r>
              <a:rPr lang="en-US" altLang="ko-KR" sz="1600" dirty="0" smtClean="0">
                <a:solidFill>
                  <a:srgbClr val="4F784C"/>
                </a:solidFill>
              </a:rPr>
              <a:t>…..</a:t>
            </a: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endParaRPr lang="en-US" altLang="ko-KR" sz="1600" dirty="0" smtClean="0">
              <a:solidFill>
                <a:srgbClr val="4F784C"/>
              </a:solidFill>
            </a:endParaRPr>
          </a:p>
          <a:p>
            <a:r>
              <a:rPr lang="en-US" altLang="ko-KR" sz="1600" dirty="0" err="1" smtClean="0"/>
              <a:t>getwd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setwd</a:t>
            </a:r>
            <a:r>
              <a:rPr lang="en-US" altLang="ko-KR" sz="1600" dirty="0"/>
              <a:t>("c:/cfcli")</a:t>
            </a:r>
          </a:p>
          <a:p>
            <a:r>
              <a:rPr lang="en-US" altLang="ko-KR" sz="1600" dirty="0"/>
              <a:t>data &lt;- read.csv("seoul.csv")</a:t>
            </a:r>
          </a:p>
          <a:p>
            <a:r>
              <a:rPr lang="en-US" altLang="ko-KR" sz="1600" dirty="0" err="1"/>
              <a:t>data.xy</a:t>
            </a:r>
            <a:r>
              <a:rPr lang="en-US" altLang="ko-KR" sz="1600" dirty="0"/>
              <a:t> &lt;- data[,c(3,5)]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data.xy</a:t>
            </a:r>
            <a:r>
              <a:rPr lang="en-US" altLang="ko-KR" sz="1600" dirty="0"/>
              <a:t>, 10)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</a:t>
            </a:r>
            <a:r>
              <a:rPr lang="en-US" altLang="ko-KR" sz="1600" dirty="0" err="1"/>
              <a:t>data.xy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하차인원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941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985837"/>
            <a:ext cx="79819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841643" y="1358811"/>
            <a:ext cx="7443269" cy="51305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898440" y="1493785"/>
            <a:ext cx="70939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 err="1" smtClean="0"/>
              <a:t>getwd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setwd</a:t>
            </a:r>
            <a:r>
              <a:rPr lang="en-US" altLang="ko-KR" sz="1600" dirty="0"/>
              <a:t>("c:/cfcli")</a:t>
            </a:r>
          </a:p>
          <a:p>
            <a:r>
              <a:rPr lang="en-US" altLang="ko-KR" sz="1600" dirty="0"/>
              <a:t>data &lt;- read.csv("seoul.csv")</a:t>
            </a:r>
          </a:p>
          <a:p>
            <a:r>
              <a:rPr lang="en-US" altLang="ko-KR" sz="1600" dirty="0"/>
              <a:t>library(ggplot2)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data.xy</a:t>
            </a:r>
            <a:r>
              <a:rPr lang="en-US" altLang="ko-KR" sz="1600" dirty="0"/>
              <a:t> &lt;- data</a:t>
            </a:r>
          </a:p>
          <a:p>
            <a:endParaRPr lang="en-US" altLang="ko-KR" sz="1600" dirty="0"/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data.xy</a:t>
            </a:r>
            <a:r>
              <a:rPr lang="en-US" altLang="ko-KR" sz="1600" dirty="0"/>
              <a:t>, 10)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data.re &lt;- </a:t>
            </a:r>
            <a:r>
              <a:rPr lang="en-US" altLang="ko-KR" sz="1600" dirty="0" err="1"/>
              <a:t>data.xy</a:t>
            </a:r>
            <a:r>
              <a:rPr lang="en-US" altLang="ko-KR" sz="1600" dirty="0"/>
              <a:t>[order(</a:t>
            </a:r>
            <a:r>
              <a:rPr lang="en-US" altLang="ko-KR" sz="1600" dirty="0" err="1"/>
              <a:t>data.xy</a:t>
            </a:r>
            <a:r>
              <a:rPr lang="en-US" altLang="ko-KR" sz="1600" dirty="0"/>
              <a:t>$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,decreasing=T),]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data.re2 &lt;- data.re[c(1:15),]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(data=data.re2,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하차인원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841643" y="88628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>
                <a:solidFill>
                  <a:srgbClr val="437361"/>
                </a:solidFill>
              </a:rPr>
              <a:t>역별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37361"/>
                </a:solidFill>
              </a:rPr>
              <a:t>하차인원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13765"/>
            <a:ext cx="7519644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0" y="1358811"/>
            <a:ext cx="8757465" cy="51305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296525" y="1247517"/>
            <a:ext cx="89824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library(ggplot2)</a:t>
            </a:r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dplyr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getwd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setwd</a:t>
            </a:r>
            <a:r>
              <a:rPr lang="en-US" altLang="ko-KR" sz="1600" dirty="0"/>
              <a:t>("c:/cfcli")</a:t>
            </a:r>
          </a:p>
          <a:p>
            <a:r>
              <a:rPr lang="en-US" altLang="ko-KR" sz="1600" dirty="0"/>
              <a:t>data &lt;- read.csv("seoul.csv")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data.xy_1 &lt;- data %&gt;% filter(</a:t>
            </a:r>
            <a:r>
              <a:rPr lang="ko-KR" altLang="en-US" sz="1600" dirty="0" err="1"/>
              <a:t>사용일자</a:t>
            </a:r>
            <a:r>
              <a:rPr lang="ko-KR" altLang="en-US" sz="1600" dirty="0"/>
              <a:t> </a:t>
            </a:r>
            <a:r>
              <a:rPr lang="en-US" altLang="ko-KR" sz="1600" dirty="0"/>
              <a:t>== 20211030) #</a:t>
            </a:r>
            <a:r>
              <a:rPr lang="ko-KR" altLang="en-US" sz="1600" dirty="0"/>
              <a:t>파이프 연산자 </a:t>
            </a:r>
            <a:r>
              <a:rPr lang="en-US" altLang="ko-KR" sz="1600" dirty="0"/>
              <a:t>%&gt;%</a:t>
            </a:r>
          </a:p>
          <a:p>
            <a:r>
              <a:rPr lang="en-US" altLang="ko-KR" sz="1600" dirty="0"/>
              <a:t>data.xy_2 &lt;- data %&gt;% filter(</a:t>
            </a:r>
            <a:r>
              <a:rPr lang="ko-KR" altLang="en-US" sz="1600" dirty="0" err="1"/>
              <a:t>사용일자</a:t>
            </a:r>
            <a:r>
              <a:rPr lang="ko-KR" altLang="en-US" sz="1600" dirty="0"/>
              <a:t> </a:t>
            </a:r>
            <a:r>
              <a:rPr lang="en-US" altLang="ko-KR" sz="1600" dirty="0"/>
              <a:t>== 20211031)</a:t>
            </a:r>
          </a:p>
          <a:p>
            <a:r>
              <a:rPr lang="en-US" altLang="ko-KR" sz="1600" dirty="0"/>
              <a:t>data.xy_3 &lt;- data %&gt;% filter(</a:t>
            </a:r>
            <a:r>
              <a:rPr lang="ko-KR" altLang="en-US" sz="1600" dirty="0" err="1"/>
              <a:t>사용일자</a:t>
            </a:r>
            <a:r>
              <a:rPr lang="ko-KR" altLang="en-US" sz="1600" dirty="0"/>
              <a:t> </a:t>
            </a:r>
            <a:r>
              <a:rPr lang="en-US" altLang="ko-KR" sz="1600" dirty="0"/>
              <a:t>== 20211030)</a:t>
            </a:r>
          </a:p>
          <a:p>
            <a:r>
              <a:rPr lang="en-US" altLang="ko-KR" sz="1600" dirty="0"/>
              <a:t>data.xy_4 &lt;- data %&gt;% filter(</a:t>
            </a:r>
            <a:r>
              <a:rPr lang="ko-KR" altLang="en-US" sz="1600" dirty="0" err="1"/>
              <a:t>사용일자</a:t>
            </a:r>
            <a:r>
              <a:rPr lang="ko-KR" altLang="en-US" sz="1600" dirty="0"/>
              <a:t> </a:t>
            </a:r>
            <a:r>
              <a:rPr lang="en-US" altLang="ko-KR" sz="1600" dirty="0"/>
              <a:t>== 20211031)</a:t>
            </a:r>
          </a:p>
          <a:p>
            <a:r>
              <a:rPr lang="en-US" altLang="ko-KR" sz="1600" dirty="0"/>
              <a:t>data.re_1 &lt;- data.xy_1[order(data.xy_1$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,decreasing=T),]#</a:t>
            </a:r>
            <a:r>
              <a:rPr lang="ko-KR" altLang="en-US" sz="1600" dirty="0"/>
              <a:t>토요일 하차</a:t>
            </a:r>
          </a:p>
          <a:p>
            <a:r>
              <a:rPr lang="en-US" altLang="ko-KR" sz="1600" dirty="0"/>
              <a:t>data.re_2 &lt;- data.xy_2[order(data.xy_2$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,decreasing=T),]#</a:t>
            </a:r>
            <a:r>
              <a:rPr lang="ko-KR" altLang="en-US" sz="1600" dirty="0"/>
              <a:t>일요일 하차</a:t>
            </a:r>
          </a:p>
          <a:p>
            <a:r>
              <a:rPr lang="en-US" altLang="ko-KR" sz="1600" dirty="0"/>
              <a:t>data.re_3 &lt;- data.xy_3[order(data.xy_3$</a:t>
            </a:r>
            <a:r>
              <a:rPr lang="ko-KR" altLang="en-US" sz="1600" dirty="0"/>
              <a:t>승차총승객수</a:t>
            </a:r>
            <a:r>
              <a:rPr lang="en-US" altLang="ko-KR" sz="1600" dirty="0"/>
              <a:t>,decreasing=T),]#</a:t>
            </a:r>
            <a:r>
              <a:rPr lang="ko-KR" altLang="en-US" sz="1600" dirty="0"/>
              <a:t>토요일 승차</a:t>
            </a:r>
          </a:p>
          <a:p>
            <a:r>
              <a:rPr lang="en-US" altLang="ko-KR" sz="1600" dirty="0"/>
              <a:t>data.re_4 &lt;- data.xy_4[order(data.xy_4$</a:t>
            </a:r>
            <a:r>
              <a:rPr lang="ko-KR" altLang="en-US" sz="1600" dirty="0"/>
              <a:t>승차총승객수</a:t>
            </a:r>
            <a:r>
              <a:rPr lang="en-US" altLang="ko-KR" sz="1600" dirty="0"/>
              <a:t>,decreasing=T),]#</a:t>
            </a:r>
            <a:r>
              <a:rPr lang="ko-KR" altLang="en-US" sz="1600" dirty="0"/>
              <a:t>일요일 승차</a:t>
            </a:r>
          </a:p>
          <a:p>
            <a:r>
              <a:rPr lang="en-US" altLang="ko-KR" sz="1600" dirty="0"/>
              <a:t>data.re_1 &lt;- data.re_1[c(1:15),]</a:t>
            </a:r>
          </a:p>
          <a:p>
            <a:r>
              <a:rPr lang="en-US" altLang="ko-KR" sz="1600" dirty="0"/>
              <a:t>data.re_2 &lt;- data.re_2[c(1:15),]</a:t>
            </a:r>
          </a:p>
          <a:p>
            <a:r>
              <a:rPr lang="en-US" altLang="ko-KR" sz="1600" dirty="0"/>
              <a:t>data.re_3 &lt;- data.re_3[c(1:15),]</a:t>
            </a:r>
          </a:p>
          <a:p>
            <a:r>
              <a:rPr lang="en-US" altLang="ko-KR" sz="1600" dirty="0"/>
              <a:t>data.re_4 &lt;- data.re_4[c(1:15),]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1643" y="88628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>
                <a:solidFill>
                  <a:srgbClr val="437361"/>
                </a:solidFill>
              </a:rPr>
              <a:t>역별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37361"/>
                </a:solidFill>
              </a:rPr>
              <a:t>승하차인원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2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135161" y="1104528"/>
            <a:ext cx="8910990" cy="56706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161510" y="1088740"/>
            <a:ext cx="89109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#par(</a:t>
            </a:r>
            <a:r>
              <a:rPr lang="en-US" altLang="ko-KR" sz="1600" dirty="0" err="1">
                <a:solidFill>
                  <a:srgbClr val="92D050"/>
                </a:solidFill>
              </a:rPr>
              <a:t>mfrow</a:t>
            </a:r>
            <a:r>
              <a:rPr lang="en-US" altLang="ko-KR" sz="1600" dirty="0">
                <a:solidFill>
                  <a:srgbClr val="92D050"/>
                </a:solidFill>
              </a:rPr>
              <a:t>=c(2, 2))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(data=data.re_1,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하차인원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할로윈전날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(data=data.re_2,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하차인원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할로윈당일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(data=data.re_3,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승차인원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할로윈전날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ggplot</a:t>
            </a:r>
            <a:r>
              <a:rPr lang="en-US" altLang="ko-KR" sz="1600" dirty="0"/>
              <a:t>(data=data.re_4, </a:t>
            </a:r>
            <a:r>
              <a:rPr lang="en-US" altLang="ko-KR" sz="1600" dirty="0" err="1"/>
              <a:t>aes</a:t>
            </a:r>
            <a:r>
              <a:rPr lang="en-US" altLang="ko-KR" sz="1600" dirty="0"/>
              <a:t> ( </a:t>
            </a:r>
            <a:r>
              <a:rPr lang="ko-KR" altLang="en-US" sz="1600" dirty="0"/>
              <a:t>역명</a:t>
            </a:r>
            <a:r>
              <a:rPr lang="en-US" altLang="ko-KR" sz="1600" dirty="0"/>
              <a:t>, </a:t>
            </a:r>
            <a:r>
              <a:rPr lang="ko-KR" altLang="en-US" sz="1600" dirty="0"/>
              <a:t>하차총승객수</a:t>
            </a:r>
            <a:r>
              <a:rPr lang="en-US" altLang="ko-KR" sz="1600" dirty="0"/>
              <a:t>,color=</a:t>
            </a:r>
            <a:r>
              <a:rPr lang="ko-KR" altLang="en-US" sz="1600" dirty="0"/>
              <a:t>역명</a:t>
            </a:r>
            <a:r>
              <a:rPr lang="en-US" altLang="ko-KR" sz="1600" dirty="0"/>
              <a:t>)) +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geom_point</a:t>
            </a:r>
            <a:r>
              <a:rPr lang="en-US" altLang="ko-KR" sz="1600" dirty="0"/>
              <a:t>(size=3) + 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ggtitle</a:t>
            </a:r>
            <a:r>
              <a:rPr lang="en-US" altLang="ko-KR" sz="1600" dirty="0"/>
              <a:t>("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승차인원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할로윈당일</a:t>
            </a:r>
            <a:r>
              <a:rPr lang="en-US" altLang="ko-KR" sz="1600" dirty="0"/>
              <a:t>") +</a:t>
            </a:r>
          </a:p>
          <a:p>
            <a:r>
              <a:rPr lang="en-US" altLang="ko-KR" sz="1600" dirty="0"/>
              <a:t>  theme(</a:t>
            </a:r>
            <a:r>
              <a:rPr lang="en-US" altLang="ko-KR" sz="1600" dirty="0" err="1"/>
              <a:t>plot.title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element_text</a:t>
            </a:r>
            <a:r>
              <a:rPr lang="en-US" altLang="ko-KR" sz="1600" dirty="0"/>
              <a:t> (size=25, face="bold", </a:t>
            </a:r>
            <a:r>
              <a:rPr lang="en-US" altLang="ko-KR" sz="1600" dirty="0" err="1"/>
              <a:t>colour</a:t>
            </a:r>
            <a:r>
              <a:rPr lang="en-US" altLang="ko-KR" sz="1600" dirty="0"/>
              <a:t> = "</a:t>
            </a:r>
            <a:r>
              <a:rPr lang="en-US" altLang="ko-KR" sz="1600" dirty="0" err="1"/>
              <a:t>steelblue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92D050"/>
                </a:solidFill>
              </a:rPr>
              <a:t>#par(</a:t>
            </a:r>
            <a:r>
              <a:rPr lang="en-US" altLang="ko-KR" sz="1600" dirty="0" err="1">
                <a:solidFill>
                  <a:srgbClr val="92D050"/>
                </a:solidFill>
              </a:rPr>
              <a:t>mfrow</a:t>
            </a:r>
            <a:r>
              <a:rPr lang="en-US" altLang="ko-KR" sz="1600" dirty="0">
                <a:solidFill>
                  <a:srgbClr val="92D050"/>
                </a:solidFill>
              </a:rPr>
              <a:t>=c(1, 1))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691" y="69913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>
                <a:solidFill>
                  <a:srgbClr val="437361"/>
                </a:solidFill>
              </a:rPr>
              <a:t>역별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37361"/>
                </a:solidFill>
              </a:rPr>
              <a:t>승하차인원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8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135161" y="1104528"/>
            <a:ext cx="8910990" cy="56706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161510" y="1043735"/>
            <a:ext cx="891099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library(</a:t>
            </a:r>
            <a:r>
              <a:rPr lang="en-US" altLang="ko-KR" sz="1400" dirty="0" err="1"/>
              <a:t>gridExtra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plot.1&lt;-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(data=data.re_1, 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 ( </a:t>
            </a:r>
            <a:r>
              <a:rPr lang="ko-KR" altLang="en-US" sz="1400" dirty="0"/>
              <a:t>역명</a:t>
            </a:r>
            <a:r>
              <a:rPr lang="en-US" altLang="ko-KR" sz="1400" dirty="0"/>
              <a:t>, </a:t>
            </a:r>
            <a:r>
              <a:rPr lang="ko-KR" altLang="en-US" sz="1400" dirty="0"/>
              <a:t>하차총승객수</a:t>
            </a:r>
            <a:r>
              <a:rPr lang="en-US" altLang="ko-KR" sz="1400" dirty="0"/>
              <a:t>,color=</a:t>
            </a:r>
            <a:r>
              <a:rPr lang="ko-KR" altLang="en-US" sz="1400" dirty="0"/>
              <a:t>역명</a:t>
            </a:r>
            <a:r>
              <a:rPr lang="en-US" altLang="ko-KR" sz="1400" dirty="0"/>
              <a:t>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geom_point</a:t>
            </a:r>
            <a:r>
              <a:rPr lang="en-US" altLang="ko-KR" sz="1400" dirty="0"/>
              <a:t>(size=3) +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ggtitle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하차인원</a:t>
            </a:r>
            <a:r>
              <a:rPr lang="en-US" altLang="ko-KR" sz="1400" dirty="0"/>
              <a:t>_</a:t>
            </a:r>
            <a:r>
              <a:rPr lang="ko-KR" altLang="en-US" sz="1400" dirty="0" err="1"/>
              <a:t>할로윈전날</a:t>
            </a:r>
            <a:r>
              <a:rPr lang="en-US" altLang="ko-KR" sz="1400" dirty="0"/>
              <a:t>")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plot.title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 (size=25, face="bold", </a:t>
            </a:r>
            <a:r>
              <a:rPr lang="en-US" altLang="ko-KR" sz="1400" dirty="0" err="1"/>
              <a:t>colour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steelblue</a:t>
            </a:r>
            <a:r>
              <a:rPr lang="en-US" altLang="ko-KR" sz="1400" dirty="0"/>
              <a:t>"))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axis.text.x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(angle = 90, </a:t>
            </a:r>
            <a:r>
              <a:rPr lang="en-US" altLang="ko-KR" sz="1400" dirty="0" err="1"/>
              <a:t>hjust</a:t>
            </a:r>
            <a:r>
              <a:rPr lang="en-US" altLang="ko-KR" sz="1400" dirty="0"/>
              <a:t> = 1, </a:t>
            </a:r>
            <a:r>
              <a:rPr lang="en-US" altLang="ko-KR" sz="1400" dirty="0" err="1"/>
              <a:t>vjust</a:t>
            </a:r>
            <a:r>
              <a:rPr lang="en-US" altLang="ko-KR" sz="1400" dirty="0"/>
              <a:t> = 0.5 ))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plot.2&lt;-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(data=data.re_2, 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 ( </a:t>
            </a:r>
            <a:r>
              <a:rPr lang="ko-KR" altLang="en-US" sz="1400" dirty="0"/>
              <a:t>역명</a:t>
            </a:r>
            <a:r>
              <a:rPr lang="en-US" altLang="ko-KR" sz="1400" dirty="0"/>
              <a:t>, </a:t>
            </a:r>
            <a:r>
              <a:rPr lang="ko-KR" altLang="en-US" sz="1400" dirty="0"/>
              <a:t>하차총승객수</a:t>
            </a:r>
            <a:r>
              <a:rPr lang="en-US" altLang="ko-KR" sz="1400" dirty="0"/>
              <a:t>,color=</a:t>
            </a:r>
            <a:r>
              <a:rPr lang="ko-KR" altLang="en-US" sz="1400" dirty="0"/>
              <a:t>역명</a:t>
            </a:r>
            <a:r>
              <a:rPr lang="en-US" altLang="ko-KR" sz="1400" dirty="0"/>
              <a:t>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geom_point</a:t>
            </a:r>
            <a:r>
              <a:rPr lang="en-US" altLang="ko-KR" sz="1400" dirty="0"/>
              <a:t>(size=3) +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ggtitle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하차인원</a:t>
            </a:r>
            <a:r>
              <a:rPr lang="en-US" altLang="ko-KR" sz="1400" dirty="0"/>
              <a:t>_</a:t>
            </a:r>
            <a:r>
              <a:rPr lang="ko-KR" altLang="en-US" sz="1400" dirty="0" err="1"/>
              <a:t>할로윈당일</a:t>
            </a:r>
            <a:r>
              <a:rPr lang="en-US" altLang="ko-KR" sz="1400" dirty="0"/>
              <a:t>")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plot.title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 (size=25, face="bold", </a:t>
            </a:r>
            <a:r>
              <a:rPr lang="en-US" altLang="ko-KR" sz="1400" dirty="0" err="1"/>
              <a:t>colour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steelblue</a:t>
            </a:r>
            <a:r>
              <a:rPr lang="en-US" altLang="ko-KR" sz="1400" dirty="0"/>
              <a:t>"))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axis.text.x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(angle = 90, </a:t>
            </a:r>
            <a:r>
              <a:rPr lang="en-US" altLang="ko-KR" sz="1400" dirty="0" err="1"/>
              <a:t>hjust</a:t>
            </a:r>
            <a:r>
              <a:rPr lang="en-US" altLang="ko-KR" sz="1400" dirty="0"/>
              <a:t> = 1, </a:t>
            </a:r>
            <a:r>
              <a:rPr lang="en-US" altLang="ko-KR" sz="1400" dirty="0" err="1"/>
              <a:t>vjust</a:t>
            </a:r>
            <a:r>
              <a:rPr lang="en-US" altLang="ko-KR" sz="1400" dirty="0"/>
              <a:t> = 0.5 ))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plot.3&lt;-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(data=data.re_3, 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 ( </a:t>
            </a:r>
            <a:r>
              <a:rPr lang="ko-KR" altLang="en-US" sz="1400" dirty="0"/>
              <a:t>역명</a:t>
            </a:r>
            <a:r>
              <a:rPr lang="en-US" altLang="ko-KR" sz="1400" dirty="0"/>
              <a:t>, </a:t>
            </a:r>
            <a:r>
              <a:rPr lang="ko-KR" altLang="en-US" sz="1400" dirty="0"/>
              <a:t>승차총승객수</a:t>
            </a:r>
            <a:r>
              <a:rPr lang="en-US" altLang="ko-KR" sz="1400" dirty="0"/>
              <a:t>,color=</a:t>
            </a:r>
            <a:r>
              <a:rPr lang="ko-KR" altLang="en-US" sz="1400" dirty="0"/>
              <a:t>역명</a:t>
            </a:r>
            <a:r>
              <a:rPr lang="en-US" altLang="ko-KR" sz="1400" dirty="0"/>
              <a:t>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geom_point</a:t>
            </a:r>
            <a:r>
              <a:rPr lang="en-US" altLang="ko-KR" sz="1400" dirty="0"/>
              <a:t>(size=3) +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ggtitle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승차인원</a:t>
            </a:r>
            <a:r>
              <a:rPr lang="en-US" altLang="ko-KR" sz="1400" dirty="0"/>
              <a:t>_</a:t>
            </a:r>
            <a:r>
              <a:rPr lang="ko-KR" altLang="en-US" sz="1400" dirty="0" err="1"/>
              <a:t>할로윈전날</a:t>
            </a:r>
            <a:r>
              <a:rPr lang="en-US" altLang="ko-KR" sz="1400" dirty="0"/>
              <a:t>")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plot.title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 (size=25, face="bold", </a:t>
            </a:r>
            <a:r>
              <a:rPr lang="en-US" altLang="ko-KR" sz="1400" dirty="0" err="1"/>
              <a:t>colour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steelblue</a:t>
            </a:r>
            <a:r>
              <a:rPr lang="en-US" altLang="ko-KR" sz="1400" dirty="0"/>
              <a:t>")) + 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axis.text.x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(angle = 90, </a:t>
            </a:r>
            <a:r>
              <a:rPr lang="en-US" altLang="ko-KR" sz="1400" dirty="0" err="1"/>
              <a:t>hjust</a:t>
            </a:r>
            <a:r>
              <a:rPr lang="en-US" altLang="ko-KR" sz="1400" dirty="0"/>
              <a:t> = 1, </a:t>
            </a:r>
            <a:r>
              <a:rPr lang="en-US" altLang="ko-KR" sz="1400" dirty="0" err="1"/>
              <a:t>vjust</a:t>
            </a:r>
            <a:r>
              <a:rPr lang="en-US" altLang="ko-KR" sz="1400" dirty="0"/>
              <a:t> = 0.5 ))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plot.4&lt;-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(data=data.re_4, </a:t>
            </a:r>
            <a:r>
              <a:rPr lang="en-US" altLang="ko-KR" sz="1400" dirty="0" err="1"/>
              <a:t>aes</a:t>
            </a:r>
            <a:r>
              <a:rPr lang="en-US" altLang="ko-KR" sz="1400" dirty="0"/>
              <a:t> ( </a:t>
            </a:r>
            <a:r>
              <a:rPr lang="ko-KR" altLang="en-US" sz="1400" dirty="0"/>
              <a:t>역명</a:t>
            </a:r>
            <a:r>
              <a:rPr lang="en-US" altLang="ko-KR" sz="1400" dirty="0"/>
              <a:t>, </a:t>
            </a:r>
            <a:r>
              <a:rPr lang="ko-KR" altLang="en-US" sz="1400" dirty="0"/>
              <a:t>승차총승객수</a:t>
            </a:r>
            <a:r>
              <a:rPr lang="en-US" altLang="ko-KR" sz="1400" dirty="0"/>
              <a:t>,color=</a:t>
            </a:r>
            <a:r>
              <a:rPr lang="ko-KR" altLang="en-US" sz="1400" dirty="0"/>
              <a:t>역명</a:t>
            </a:r>
            <a:r>
              <a:rPr lang="en-US" altLang="ko-KR" sz="1400" dirty="0"/>
              <a:t>)) +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geom_point</a:t>
            </a:r>
            <a:r>
              <a:rPr lang="en-US" altLang="ko-KR" sz="1400" dirty="0"/>
              <a:t>(size=3) +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ggtitle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승차인원</a:t>
            </a:r>
            <a:r>
              <a:rPr lang="en-US" altLang="ko-KR" sz="1400" dirty="0"/>
              <a:t>_</a:t>
            </a:r>
            <a:r>
              <a:rPr lang="ko-KR" altLang="en-US" sz="1400" dirty="0" err="1"/>
              <a:t>할로윈당일</a:t>
            </a:r>
            <a:r>
              <a:rPr lang="en-US" altLang="ko-KR" sz="1400" dirty="0"/>
              <a:t>") +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plot.title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 (size=25, face="bold", </a:t>
            </a:r>
            <a:r>
              <a:rPr lang="en-US" altLang="ko-KR" sz="1400" dirty="0" err="1"/>
              <a:t>colour</a:t>
            </a:r>
            <a:r>
              <a:rPr lang="en-US" altLang="ko-KR" sz="1400" dirty="0"/>
              <a:t> = "</a:t>
            </a:r>
            <a:r>
              <a:rPr lang="en-US" altLang="ko-KR" sz="1400" dirty="0" err="1"/>
              <a:t>steelblue</a:t>
            </a:r>
            <a:r>
              <a:rPr lang="en-US" altLang="ko-KR" sz="1400" dirty="0"/>
              <a:t>")) + </a:t>
            </a:r>
          </a:p>
          <a:p>
            <a:r>
              <a:rPr lang="en-US" altLang="ko-KR" sz="1400" dirty="0"/>
              <a:t>  theme(</a:t>
            </a:r>
            <a:r>
              <a:rPr lang="en-US" altLang="ko-KR" sz="1400" dirty="0" err="1"/>
              <a:t>axis.text.x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element_text</a:t>
            </a:r>
            <a:r>
              <a:rPr lang="en-US" altLang="ko-KR" sz="1400" dirty="0"/>
              <a:t>(angle = 90, </a:t>
            </a:r>
            <a:r>
              <a:rPr lang="en-US" altLang="ko-KR" sz="1400" dirty="0" err="1"/>
              <a:t>hjust</a:t>
            </a:r>
            <a:r>
              <a:rPr lang="en-US" altLang="ko-KR" sz="1400" dirty="0"/>
              <a:t> = 1, </a:t>
            </a:r>
            <a:r>
              <a:rPr lang="en-US" altLang="ko-KR" sz="1400" dirty="0" err="1"/>
              <a:t>vjust</a:t>
            </a:r>
            <a:r>
              <a:rPr lang="en-US" altLang="ko-KR" sz="1400" dirty="0"/>
              <a:t> = 0.5 ))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grid.arrange</a:t>
            </a:r>
            <a:r>
              <a:rPr lang="en-US" altLang="ko-KR" sz="1400" dirty="0"/>
              <a:t>(plot.1,plot.2,plot.3,plot.4,nrow=2,ncol=2)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691" y="69913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>
                <a:solidFill>
                  <a:srgbClr val="437361"/>
                </a:solidFill>
              </a:rPr>
              <a:t>역별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37361"/>
                </a:solidFill>
              </a:rPr>
              <a:t>승하차인원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4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추가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135161" y="1104528"/>
            <a:ext cx="8910990" cy="56706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161510" y="1043735"/>
            <a:ext cx="8910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(data.re_1,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ko-KR" altLang="en-US" dirty="0"/>
              <a:t>역명</a:t>
            </a:r>
            <a:r>
              <a:rPr lang="en-US" altLang="ko-KR" dirty="0"/>
              <a:t>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(y=</a:t>
            </a:r>
            <a:r>
              <a:rPr lang="ko-KR" altLang="en-US" dirty="0"/>
              <a:t>승차총승객수</a:t>
            </a:r>
            <a:r>
              <a:rPr lang="en-US" altLang="ko-KR" dirty="0"/>
              <a:t>,  size=3, color=</a:t>
            </a:r>
            <a:r>
              <a:rPr lang="ko-KR" altLang="en-US" dirty="0"/>
              <a:t>역명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(y=</a:t>
            </a:r>
            <a:r>
              <a:rPr lang="ko-KR" altLang="en-US" dirty="0"/>
              <a:t>하차총승객수</a:t>
            </a:r>
            <a:r>
              <a:rPr lang="en-US" altLang="ko-KR" dirty="0"/>
              <a:t>, size=3))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승차인원</a:t>
            </a:r>
            <a:r>
              <a:rPr lang="en-US" altLang="ko-KR" dirty="0"/>
              <a:t>_</a:t>
            </a:r>
            <a:r>
              <a:rPr lang="ko-KR" altLang="en-US" dirty="0" err="1"/>
              <a:t>할로윈당일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 (size=25, face="bold", </a:t>
            </a:r>
            <a:r>
              <a:rPr lang="en-US" altLang="ko-KR" dirty="0" err="1"/>
              <a:t>colour</a:t>
            </a:r>
            <a:r>
              <a:rPr lang="en-US" altLang="ko-KR" dirty="0"/>
              <a:t> = "</a:t>
            </a:r>
            <a:r>
              <a:rPr lang="en-US" altLang="ko-KR" dirty="0" err="1"/>
              <a:t>steelblue</a:t>
            </a:r>
            <a:r>
              <a:rPr lang="en-US" altLang="ko-KR" dirty="0"/>
              <a:t>")) + 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 = 90, </a:t>
            </a:r>
            <a:r>
              <a:rPr lang="en-US" altLang="ko-KR" dirty="0" err="1"/>
              <a:t>hjust</a:t>
            </a:r>
            <a:r>
              <a:rPr lang="en-US" altLang="ko-KR" dirty="0"/>
              <a:t> = 1, </a:t>
            </a:r>
            <a:r>
              <a:rPr lang="en-US" altLang="ko-KR" dirty="0" err="1"/>
              <a:t>vjust</a:t>
            </a:r>
            <a:r>
              <a:rPr lang="en-US" altLang="ko-KR" dirty="0"/>
              <a:t> = 0.5 ))</a:t>
            </a:r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1691" y="69913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 err="1" smtClean="0">
                <a:solidFill>
                  <a:srgbClr val="437361"/>
                </a:solidFill>
              </a:rPr>
              <a:t>역별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437361"/>
                </a:solidFill>
              </a:rPr>
              <a:t>승하차인원</a:t>
            </a:r>
            <a:r>
              <a:rPr lang="en-US" altLang="ko-KR" sz="2000" b="1" dirty="0" smtClean="0">
                <a:solidFill>
                  <a:srgbClr val="437361"/>
                </a:solidFill>
              </a:rPr>
              <a:t>(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다중 </a:t>
            </a:r>
            <a:r>
              <a:rPr lang="en-US" altLang="ko-KR" sz="2000" b="1" dirty="0" smtClean="0">
                <a:solidFill>
                  <a:srgbClr val="437361"/>
                </a:solidFill>
              </a:rPr>
              <a:t>Y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값</a:t>
            </a:r>
            <a:r>
              <a:rPr lang="en-US" altLang="ko-KR" sz="2000" b="1" dirty="0" smtClean="0">
                <a:solidFill>
                  <a:srgbClr val="437361"/>
                </a:solidFill>
              </a:rPr>
              <a:t>)</a:t>
            </a:r>
            <a:endParaRPr lang="en-US" altLang="ko-KR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2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8CF37-4B3A-43EC-8FA0-0221D721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1264751"/>
            <a:ext cx="8496944" cy="5091599"/>
          </a:xfrm>
        </p:spPr>
        <p:txBody>
          <a:bodyPr/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en-US" altLang="ko-KR" sz="2400" spc="75" dirty="0">
                <a:latin typeface="Noto Sans CJK JP Regular"/>
                <a:cs typeface="Noto Sans CJK JP Regular"/>
              </a:rPr>
              <a:t>Application Programming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FBEBFA6-0942-4780-A1DB-116325F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1324A-280D-4EFB-87EA-98A8B72F8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1"/>
          <a:stretch/>
        </p:blipFill>
        <p:spPr>
          <a:xfrm>
            <a:off x="779658" y="1988840"/>
            <a:ext cx="7854713" cy="45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FE0BB3-17AE-4C82-AB52-962219832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78B3D-21CB-400E-943A-85D1D0F04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</a:t>
            </a:r>
            <a:r>
              <a:rPr lang="en-US" altLang="ko-KR" u="sng" dirty="0" smtClean="0"/>
              <a:t>00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032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stringr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en-US" altLang="ko-KR" sz="2000" b="1" dirty="0" err="1" smtClean="0">
                <a:solidFill>
                  <a:srgbClr val="437361"/>
                </a:solidFill>
              </a:rPr>
              <a:t>Stringr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데이터를 가공하기 위해 사용되는 패키지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치환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검색 등 함수 제공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검색</a:t>
            </a:r>
            <a:endParaRPr lang="en-US" altLang="ko-KR" sz="1600" dirty="0" smtClean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8180CB-C841-4828-A923-79AA8976D197}"/>
              </a:ext>
            </a:extLst>
          </p:cNvPr>
          <p:cNvSpPr/>
          <p:nvPr/>
        </p:nvSpPr>
        <p:spPr>
          <a:xfrm>
            <a:off x="207280" y="2445143"/>
            <a:ext cx="8936720" cy="3936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7AC7C-957F-42C2-B52F-37694EA1BB3B}"/>
              </a:ext>
            </a:extLst>
          </p:cNvPr>
          <p:cNvSpPr txBox="1"/>
          <p:nvPr/>
        </p:nvSpPr>
        <p:spPr>
          <a:xfrm>
            <a:off x="457270" y="2643828"/>
            <a:ext cx="8910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install.packages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stringr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library(</a:t>
            </a:r>
            <a:r>
              <a:rPr lang="en-US" altLang="ko-KR" sz="1600" dirty="0" err="1"/>
              <a:t>stringr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v1 &lt;- c('aa', '</a:t>
            </a:r>
            <a:r>
              <a:rPr lang="en-US" altLang="ko-KR" sz="1600" dirty="0" err="1"/>
              <a:t>ba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ccb</a:t>
            </a:r>
            <a:r>
              <a:rPr lang="en-US" altLang="ko-KR" sz="1600" dirty="0"/>
              <a:t>', 'Ab', '</a:t>
            </a:r>
            <a:r>
              <a:rPr lang="en-US" altLang="ko-KR" sz="1600" dirty="0" err="1"/>
              <a:t>Bbc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 err="1"/>
              <a:t>str_detect</a:t>
            </a:r>
            <a:r>
              <a:rPr lang="en-US" altLang="ko-KR" sz="1600" dirty="0"/>
              <a:t>(v1,'a')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</a:t>
            </a:r>
            <a:r>
              <a:rPr lang="ko-KR" altLang="en-US" sz="1600" dirty="0" err="1"/>
              <a:t>정규표현식</a:t>
            </a:r>
            <a:endParaRPr lang="ko-KR" altLang="en-US" sz="1600" dirty="0"/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(v1,'a')]          # </a:t>
            </a:r>
            <a:r>
              <a:rPr lang="ko-KR" altLang="en-US" sz="1600" dirty="0"/>
              <a:t>순서 상관없이 </a:t>
            </a:r>
            <a:r>
              <a:rPr lang="en-US" altLang="ko-KR" sz="1600" dirty="0"/>
              <a:t>'a'</a:t>
            </a:r>
            <a:r>
              <a:rPr lang="ko-KR" altLang="en-US" sz="1600" dirty="0"/>
              <a:t>를 포함하는 원소 출력</a:t>
            </a:r>
          </a:p>
          <a:p>
            <a:r>
              <a:rPr lang="en-US" altLang="ko-KR" sz="1600" dirty="0" err="1"/>
              <a:t>str_detect</a:t>
            </a:r>
            <a:r>
              <a:rPr lang="en-US" altLang="ko-KR" sz="1600" dirty="0"/>
              <a:t>(v1,'^a')             #  'a' </a:t>
            </a:r>
            <a:r>
              <a:rPr lang="ko-KR" altLang="en-US" sz="1600" dirty="0"/>
              <a:t>로 시작하는 원소</a:t>
            </a:r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(v1,'^a')]         # 'a' </a:t>
            </a:r>
            <a:r>
              <a:rPr lang="ko-KR" altLang="en-US" sz="1600" dirty="0"/>
              <a:t>로 시작하는 원소 출력</a:t>
            </a:r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(v1,'^[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]')]      # </a:t>
            </a:r>
            <a:r>
              <a:rPr lang="ko-KR" altLang="en-US" sz="1600" dirty="0"/>
              <a:t>대소 상관 없이 </a:t>
            </a:r>
            <a:r>
              <a:rPr lang="en-US" altLang="ko-KR" sz="1600" dirty="0"/>
              <a:t>'a' </a:t>
            </a:r>
            <a:r>
              <a:rPr lang="ko-KR" altLang="en-US" sz="1600" dirty="0"/>
              <a:t>로 시작하는 원소 출력</a:t>
            </a:r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(v1,'^[</a:t>
            </a:r>
            <a:r>
              <a:rPr lang="en-US" altLang="ko-KR" sz="1600" dirty="0" err="1"/>
              <a:t>aAbB</a:t>
            </a:r>
            <a:r>
              <a:rPr lang="en-US" altLang="ko-KR" sz="1600" dirty="0"/>
              <a:t>]')]    # </a:t>
            </a:r>
            <a:r>
              <a:rPr lang="ko-KR" altLang="en-US" sz="1600" dirty="0"/>
              <a:t>대소 상관 없이 </a:t>
            </a:r>
            <a:r>
              <a:rPr lang="en-US" altLang="ko-KR" sz="1600" dirty="0"/>
              <a:t>'a' </a:t>
            </a:r>
            <a:r>
              <a:rPr lang="ko-KR" altLang="en-US" sz="1600" dirty="0"/>
              <a:t>혹은 </a:t>
            </a:r>
            <a:r>
              <a:rPr lang="en-US" altLang="ko-KR" sz="1600" dirty="0"/>
              <a:t>'b' </a:t>
            </a:r>
            <a:r>
              <a:rPr lang="ko-KR" altLang="en-US" sz="1600" dirty="0"/>
              <a:t>로 시작하는 원소 출력</a:t>
            </a:r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(v1,'^[</a:t>
            </a:r>
            <a:r>
              <a:rPr lang="en-US" altLang="ko-KR" sz="1600" dirty="0" err="1"/>
              <a:t>aA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bB</a:t>
            </a:r>
            <a:r>
              <a:rPr lang="en-US" altLang="ko-KR" sz="1600" dirty="0"/>
              <a:t>]')]  # </a:t>
            </a:r>
            <a:r>
              <a:rPr lang="ko-KR" altLang="en-US" sz="1600" dirty="0"/>
              <a:t>대소 상관 없이 </a:t>
            </a:r>
            <a:r>
              <a:rPr lang="en-US" altLang="ko-KR" sz="1600" dirty="0"/>
              <a:t>a</a:t>
            </a:r>
            <a:r>
              <a:rPr lang="ko-KR" altLang="en-US" sz="1600" dirty="0"/>
              <a:t>로 시작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번째가 </a:t>
            </a:r>
            <a:r>
              <a:rPr lang="en-US" altLang="ko-KR" sz="1600" dirty="0"/>
              <a:t>b.</a:t>
            </a:r>
            <a:r>
              <a:rPr lang="ko-KR" altLang="en-US" sz="1600" dirty="0"/>
              <a:t>로 시작하는 원소 출력</a:t>
            </a:r>
          </a:p>
          <a:p>
            <a:r>
              <a:rPr lang="en-US" altLang="ko-KR" sz="1600" dirty="0"/>
              <a:t>v1[</a:t>
            </a:r>
            <a:r>
              <a:rPr lang="en-US" altLang="ko-KR" sz="1600" dirty="0" err="1"/>
              <a:t>str_detect</a:t>
            </a:r>
            <a:r>
              <a:rPr lang="en-US" altLang="ko-KR" sz="1600" dirty="0"/>
              <a:t>(v1,'a$')]         # 'a' </a:t>
            </a:r>
            <a:r>
              <a:rPr lang="ko-KR" altLang="en-US" sz="1600" dirty="0"/>
              <a:t>로 끝나는 원소 출력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stringr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en-US" altLang="ko-KR" sz="2000" b="1" dirty="0" err="1" smtClean="0">
                <a:solidFill>
                  <a:srgbClr val="437361"/>
                </a:solidFill>
              </a:rPr>
              <a:t>Stringr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카운트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결합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길이 확인</a:t>
            </a:r>
            <a:endParaRPr lang="en-US" altLang="ko-KR" sz="16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770" y="1673805"/>
            <a:ext cx="9078698" cy="945105"/>
            <a:chOff x="45770" y="1673805"/>
            <a:chExt cx="9078698" cy="9451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94510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3"/>
              <a:ext cx="8910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v1 </a:t>
              </a:r>
              <a:r>
                <a:rPr lang="en-US" altLang="ko-KR" sz="1600" dirty="0"/>
                <a:t>&lt;- c('aa', '</a:t>
              </a:r>
              <a:r>
                <a:rPr lang="en-US" altLang="ko-KR" sz="1600" dirty="0" err="1"/>
                <a:t>ba</a:t>
              </a:r>
              <a:r>
                <a:rPr lang="en-US" altLang="ko-KR" sz="1600" dirty="0"/>
                <a:t>', '</a:t>
              </a:r>
              <a:r>
                <a:rPr lang="en-US" altLang="ko-KR" sz="1600" dirty="0" err="1"/>
                <a:t>ccb</a:t>
              </a:r>
              <a:r>
                <a:rPr lang="en-US" altLang="ko-KR" sz="1600" dirty="0"/>
                <a:t>', 'Ab', '</a:t>
              </a:r>
              <a:r>
                <a:rPr lang="en-US" altLang="ko-KR" sz="1600" dirty="0" err="1"/>
                <a:t>Bbc</a:t>
              </a:r>
              <a:r>
                <a:rPr lang="en-US" altLang="ko-KR" sz="1600" dirty="0" smtClean="0"/>
                <a:t>')</a:t>
              </a:r>
            </a:p>
            <a:p>
              <a:r>
                <a:rPr lang="en-US" altLang="ko-KR" sz="1600" dirty="0" err="1"/>
                <a:t>str_count</a:t>
              </a:r>
              <a:r>
                <a:rPr lang="en-US" altLang="ko-KR" sz="1600" dirty="0"/>
                <a:t>(v1,'a')</a:t>
              </a:r>
            </a:p>
            <a:p>
              <a:endParaRPr lang="en-US" altLang="ko-KR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770" y="3308176"/>
            <a:ext cx="9078698" cy="1650994"/>
            <a:chOff x="45770" y="1673805"/>
            <a:chExt cx="9078698" cy="11913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94510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3"/>
              <a:ext cx="89109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str_c</a:t>
              </a:r>
              <a:r>
                <a:rPr lang="en-US" altLang="ko-KR" sz="1600" dirty="0"/>
                <a:t>('</a:t>
              </a:r>
              <a:r>
                <a:rPr lang="en-US" altLang="ko-KR" sz="1600" dirty="0" err="1"/>
                <a:t>Iron','Man</a:t>
              </a:r>
              <a:r>
                <a:rPr lang="en-US" altLang="ko-KR" sz="1600" dirty="0"/>
                <a:t>')</a:t>
              </a:r>
            </a:p>
            <a:p>
              <a:r>
                <a:rPr lang="en-US" altLang="ko-KR" sz="1600" dirty="0"/>
                <a:t>v1 &lt;- c('aa', '</a:t>
              </a:r>
              <a:r>
                <a:rPr lang="en-US" altLang="ko-KR" sz="1600" dirty="0" err="1"/>
                <a:t>ba</a:t>
              </a:r>
              <a:r>
                <a:rPr lang="en-US" altLang="ko-KR" sz="1600" dirty="0"/>
                <a:t>', '</a:t>
              </a:r>
              <a:r>
                <a:rPr lang="en-US" altLang="ko-KR" sz="1600" dirty="0" err="1"/>
                <a:t>ccb</a:t>
              </a:r>
              <a:r>
                <a:rPr lang="en-US" altLang="ko-KR" sz="1600" dirty="0"/>
                <a:t>', 'Ab', '</a:t>
              </a:r>
              <a:r>
                <a:rPr lang="en-US" altLang="ko-KR" sz="1600" dirty="0" err="1"/>
                <a:t>Bbc</a:t>
              </a:r>
              <a:r>
                <a:rPr lang="en-US" altLang="ko-KR" sz="1600" dirty="0"/>
                <a:t>')</a:t>
              </a:r>
            </a:p>
            <a:p>
              <a:r>
                <a:rPr lang="en-US" altLang="ko-KR" sz="1600" dirty="0" err="1"/>
                <a:t>str_c</a:t>
              </a:r>
              <a:r>
                <a:rPr lang="en-US" altLang="ko-KR" sz="1600" dirty="0"/>
                <a:t>(v1,' name is ',v1) </a:t>
              </a:r>
            </a:p>
            <a:p>
              <a:r>
                <a:rPr lang="en-US" altLang="ko-KR" sz="1600" dirty="0" err="1"/>
                <a:t>str_c</a:t>
              </a:r>
              <a:r>
                <a:rPr lang="en-US" altLang="ko-KR" sz="1600" dirty="0"/>
                <a:t>(v1, collapse="-")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175" y="5307213"/>
            <a:ext cx="9078698" cy="1309770"/>
            <a:chOff x="45770" y="1673805"/>
            <a:chExt cx="9078698" cy="9451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94510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3"/>
              <a:ext cx="8910990" cy="59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v1 &lt;- c('aa', '</a:t>
              </a:r>
              <a:r>
                <a:rPr lang="en-US" altLang="ko-KR" sz="1600" dirty="0" err="1"/>
                <a:t>ba</a:t>
              </a:r>
              <a:r>
                <a:rPr lang="en-US" altLang="ko-KR" sz="1600" dirty="0"/>
                <a:t>', '</a:t>
              </a:r>
              <a:r>
                <a:rPr lang="en-US" altLang="ko-KR" sz="1600" dirty="0" err="1"/>
                <a:t>ccb</a:t>
              </a:r>
              <a:r>
                <a:rPr lang="en-US" altLang="ko-KR" sz="1600" dirty="0"/>
                <a:t>', 'Ab', '</a:t>
              </a:r>
              <a:r>
                <a:rPr lang="en-US" altLang="ko-KR" sz="1600" dirty="0" err="1"/>
                <a:t>Bbc</a:t>
              </a:r>
              <a:r>
                <a:rPr lang="en-US" altLang="ko-KR" sz="1600" dirty="0"/>
                <a:t>')</a:t>
              </a:r>
            </a:p>
            <a:p>
              <a:r>
                <a:rPr lang="en-US" altLang="ko-KR" sz="1600" dirty="0"/>
                <a:t>length(v1[1])</a:t>
              </a:r>
            </a:p>
            <a:p>
              <a:r>
                <a:rPr lang="en-US" altLang="ko-KR" sz="1600" dirty="0" err="1"/>
                <a:t>str_length</a:t>
              </a:r>
              <a:r>
                <a:rPr lang="en-US" altLang="ko-KR" sz="1600" dirty="0"/>
                <a:t>(v1[1])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stringr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en-US" altLang="ko-KR" sz="2000" b="1" dirty="0" err="1" smtClean="0">
                <a:solidFill>
                  <a:srgbClr val="437361"/>
                </a:solidFill>
              </a:rPr>
              <a:t>Stringr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치환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770" y="1673805"/>
            <a:ext cx="9078698" cy="3960440"/>
            <a:chOff x="45770" y="1673805"/>
            <a:chExt cx="9078698" cy="39604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39604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3"/>
              <a:ext cx="891099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str_replace</a:t>
              </a:r>
              <a:r>
                <a:rPr lang="en-US" altLang="ko-KR" sz="1600" dirty="0"/>
                <a:t>('</a:t>
              </a:r>
              <a:r>
                <a:rPr lang="en-US" altLang="ko-KR" sz="1600" dirty="0" err="1"/>
                <a:t>apple','p</a:t>
              </a:r>
              <a:r>
                <a:rPr lang="en-US" altLang="ko-KR" sz="1600" dirty="0"/>
                <a:t>','*')        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str_replace</a:t>
              </a:r>
              <a:r>
                <a:rPr lang="en-US" altLang="ko-KR" sz="1600" dirty="0"/>
                <a:t>('</a:t>
              </a:r>
              <a:r>
                <a:rPr lang="en-US" altLang="ko-KR" sz="1600" dirty="0" err="1"/>
                <a:t>apple','p</a:t>
              </a:r>
              <a:r>
                <a:rPr lang="en-US" altLang="ko-KR" sz="1600" dirty="0"/>
                <a:t>','**')</a:t>
              </a:r>
            </a:p>
            <a:p>
              <a:endParaRPr lang="en-US" altLang="ko-KR" sz="1600" dirty="0"/>
            </a:p>
            <a:p>
              <a:r>
                <a:rPr lang="en-US" altLang="ko-KR" sz="1600" dirty="0" err="1"/>
                <a:t>str_replace_all</a:t>
              </a:r>
              <a:r>
                <a:rPr lang="en-US" altLang="ko-KR" sz="1600" dirty="0"/>
                <a:t>('</a:t>
              </a:r>
              <a:r>
                <a:rPr lang="en-US" altLang="ko-KR" sz="1600" dirty="0" err="1"/>
                <a:t>apple','p</a:t>
              </a:r>
              <a:r>
                <a:rPr lang="en-US" altLang="ko-KR" sz="1600" dirty="0"/>
                <a:t>','*')    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v4 &lt;- c('1,100', '2,300', '3,900')  </a:t>
              </a:r>
            </a:p>
            <a:p>
              <a:r>
                <a:rPr lang="en-US" altLang="ko-KR" sz="1600" dirty="0"/>
                <a:t>v4 &lt;- </a:t>
              </a:r>
              <a:r>
                <a:rPr lang="en-US" altLang="ko-KR" sz="1600" dirty="0" err="1"/>
                <a:t>str_replace</a:t>
              </a:r>
              <a:r>
                <a:rPr lang="en-US" altLang="ko-KR" sz="1600" dirty="0"/>
                <a:t>(v4,',','')        </a:t>
              </a:r>
            </a:p>
            <a:p>
              <a:r>
                <a:rPr lang="en-US" altLang="ko-KR" sz="1600" dirty="0"/>
                <a:t>v4</a:t>
              </a:r>
            </a:p>
            <a:p>
              <a:r>
                <a:rPr lang="en-US" altLang="ko-KR" sz="1600" dirty="0" err="1"/>
                <a:t>as.numeric</a:t>
              </a:r>
              <a:r>
                <a:rPr lang="en-US" altLang="ko-KR" sz="1600" dirty="0"/>
                <a:t>(v4) + 100              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v4 &lt;- c('1,100,200', '1,002,300', '1,003,900')</a:t>
              </a:r>
            </a:p>
            <a:p>
              <a:r>
                <a:rPr lang="en-US" altLang="ko-KR" sz="1600" dirty="0"/>
                <a:t>v4 &lt;- </a:t>
              </a:r>
              <a:r>
                <a:rPr lang="en-US" altLang="ko-KR" sz="1600" dirty="0" err="1"/>
                <a:t>str_replace_all</a:t>
              </a:r>
              <a:r>
                <a:rPr lang="en-US" altLang="ko-KR" sz="1600" dirty="0"/>
                <a:t>(v4,',','')</a:t>
              </a:r>
            </a:p>
            <a:p>
              <a:r>
                <a:rPr lang="en-US" altLang="ko-KR" sz="1600" dirty="0"/>
                <a:t>v4</a:t>
              </a:r>
            </a:p>
            <a:p>
              <a:r>
                <a:rPr lang="en-US" altLang="ko-KR" sz="1600" dirty="0" err="1"/>
                <a:t>as.numeric</a:t>
              </a:r>
              <a:r>
                <a:rPr lang="en-US" altLang="ko-KR" sz="1600" dirty="0"/>
                <a:t>(v4) + 100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6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stringr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en-US" altLang="ko-KR" sz="2000" b="1" dirty="0" err="1" smtClean="0">
                <a:solidFill>
                  <a:srgbClr val="437361"/>
                </a:solidFill>
              </a:rPr>
              <a:t>Stringr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분리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추출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공백 제거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5770" y="1673805"/>
            <a:ext cx="9078698" cy="900100"/>
            <a:chOff x="45770" y="1673805"/>
            <a:chExt cx="9078698" cy="39604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39604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3"/>
              <a:ext cx="89109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animal &lt;- "pig/dog/cat"</a:t>
              </a:r>
            </a:p>
            <a:p>
              <a:r>
                <a:rPr lang="en-US" altLang="ko-KR" sz="1600" dirty="0"/>
                <a:t>a&lt;-</a:t>
              </a:r>
              <a:r>
                <a:rPr lang="en-US" altLang="ko-KR" sz="1600" dirty="0" err="1"/>
                <a:t>str_split</a:t>
              </a:r>
              <a:r>
                <a:rPr lang="en-US" altLang="ko-KR" sz="1600" dirty="0"/>
                <a:t>(animal, '/')</a:t>
              </a:r>
            </a:p>
            <a:p>
              <a:r>
                <a:rPr lang="en-US" altLang="ko-KR" sz="1600" dirty="0"/>
                <a:t>a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5302" y="3285674"/>
            <a:ext cx="9078698" cy="900100"/>
            <a:chOff x="45770" y="1673805"/>
            <a:chExt cx="9078698" cy="39604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5"/>
              <a:ext cx="8936720" cy="39604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5"/>
              <a:ext cx="8910990" cy="3656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animal &lt;- "pig/dog/cat"</a:t>
              </a:r>
            </a:p>
            <a:p>
              <a:r>
                <a:rPr lang="en-US" altLang="ko-KR" sz="1600" dirty="0"/>
                <a:t>a&lt;-</a:t>
              </a:r>
              <a:r>
                <a:rPr lang="en-US" altLang="ko-KR" sz="1600" dirty="0" err="1"/>
                <a:t>str_sub</a:t>
              </a:r>
              <a:r>
                <a:rPr lang="en-US" altLang="ko-KR" sz="1600" dirty="0"/>
                <a:t>(animal, start=1, end=3)</a:t>
              </a:r>
            </a:p>
            <a:p>
              <a:r>
                <a:rPr lang="en-US" altLang="ko-KR" sz="1600" dirty="0"/>
                <a:t>a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770" y="4959169"/>
            <a:ext cx="9078698" cy="1349374"/>
            <a:chOff x="45770" y="1673801"/>
            <a:chExt cx="9078698" cy="59372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8180CB-C841-4828-A923-79AA8976D197}"/>
                </a:ext>
              </a:extLst>
            </p:cNvPr>
            <p:cNvSpPr/>
            <p:nvPr/>
          </p:nvSpPr>
          <p:spPr>
            <a:xfrm>
              <a:off x="45770" y="1673801"/>
              <a:ext cx="8936720" cy="593724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A7AC7C-957F-42C2-B52F-37694EA1BB3B}"/>
                </a:ext>
              </a:extLst>
            </p:cNvPr>
            <p:cNvSpPr txBox="1"/>
            <p:nvPr/>
          </p:nvSpPr>
          <p:spPr>
            <a:xfrm>
              <a:off x="213478" y="1787915"/>
              <a:ext cx="8910990" cy="5823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animal &lt;- " pig/dog/cat "</a:t>
              </a:r>
            </a:p>
            <a:p>
              <a:r>
                <a:rPr lang="en-US" altLang="ko-KR" sz="1600" dirty="0"/>
                <a:t>a&lt;-</a:t>
              </a:r>
              <a:r>
                <a:rPr lang="en-US" altLang="ko-KR" sz="1600" dirty="0" err="1"/>
                <a:t>str_trim</a:t>
              </a:r>
              <a:r>
                <a:rPr lang="en-US" altLang="ko-KR" sz="1600" dirty="0"/>
                <a:t>(animal)</a:t>
              </a:r>
            </a:p>
            <a:p>
              <a:r>
                <a:rPr lang="en-US" altLang="ko-KR" sz="1600" dirty="0"/>
                <a:t>b&lt;-</a:t>
              </a:r>
              <a:r>
                <a:rPr lang="en-US" altLang="ko-KR" sz="1600" dirty="0" err="1"/>
                <a:t>str_trim</a:t>
              </a:r>
              <a:r>
                <a:rPr lang="en-US" altLang="ko-KR" sz="1600" dirty="0"/>
                <a:t>(animal, side='left') #</a:t>
              </a:r>
              <a:r>
                <a:rPr lang="en-US" altLang="ko-KR" sz="1600" dirty="0" err="1"/>
                <a:t>righta</a:t>
              </a:r>
              <a:endParaRPr lang="en-US" altLang="ko-KR" sz="1600" dirty="0"/>
            </a:p>
            <a:p>
              <a:r>
                <a:rPr lang="en-US" altLang="ko-KR" sz="1600" dirty="0"/>
                <a:t>a</a:t>
              </a:r>
            </a:p>
            <a:p>
              <a:r>
                <a:rPr lang="en-US" altLang="ko-KR" sz="16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군집화와 분류의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843257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280920" cy="29702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rgbClr val="437361"/>
                </a:solidFill>
              </a:rPr>
              <a:t>1. </a:t>
            </a:r>
            <a:r>
              <a:rPr lang="ko-KR" altLang="en-US" sz="2000" b="1" spc="-150" dirty="0" err="1">
                <a:solidFill>
                  <a:srgbClr val="4F784C"/>
                </a:solidFill>
              </a:rPr>
              <a:t>머신러닝의</a:t>
            </a:r>
            <a:r>
              <a:rPr lang="ko-KR" altLang="en-US" sz="2000" b="1" spc="-150" dirty="0">
                <a:solidFill>
                  <a:srgbClr val="4F784C"/>
                </a:solidFill>
              </a:rPr>
              <a:t> 등장</a:t>
            </a:r>
            <a:r>
              <a:rPr lang="ko-KR" altLang="en-US" sz="1800" b="1" spc="-150" dirty="0">
                <a:solidFill>
                  <a:schemeClr val="accent3"/>
                </a:solidFill>
              </a:rPr>
              <a:t>   </a:t>
            </a:r>
            <a:endParaRPr lang="en-US" altLang="ko-KR" sz="1800" b="1" spc="-150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/>
              <a:t>머신러닝은</a:t>
            </a:r>
            <a:r>
              <a:rPr lang="ko-KR" altLang="en-US" sz="1600" spc="-150" dirty="0"/>
              <a:t> 방대한 데이터를 컴퓨터가 스스로 분석하고 학습하여 유용한 정보를 얻어내거나 미래를 예측하기 위한 예측모델을 만들어내는 기술</a:t>
            </a:r>
            <a:endParaRPr lang="en-US" altLang="ko-KR" sz="1600" spc="-1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/>
              <a:t>머신러닝의</a:t>
            </a:r>
            <a:r>
              <a:rPr lang="ko-KR" altLang="en-US" sz="1600" spc="-150" dirty="0"/>
              <a:t> 대표적 기술 중의 하나는 군집화</a:t>
            </a:r>
            <a:r>
              <a:rPr lang="en-US" altLang="ko-KR" sz="1600" spc="-150" dirty="0"/>
              <a:t>(</a:t>
            </a:r>
            <a:r>
              <a:rPr lang="en-US" altLang="ko-KR" sz="1600" spc="-150" dirty="0" err="1"/>
              <a:t>clusterig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와 분류</a:t>
            </a:r>
            <a:r>
              <a:rPr lang="en-US" altLang="ko-KR" sz="1600" spc="-150" dirty="0"/>
              <a:t>(classification)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42" y="6129300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12-1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머신러닝의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응용 분야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D0E1D-B2B2-4A03-969B-1ACCEA95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6" y="2792930"/>
            <a:ext cx="5419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1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39" y="728739"/>
            <a:ext cx="8415936" cy="30603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F784C"/>
                </a:solidFill>
              </a:rPr>
              <a:t>군집화와 분류의 개념</a:t>
            </a:r>
            <a:r>
              <a:rPr lang="ko-KR" altLang="en-US" sz="1800" b="1" dirty="0">
                <a:solidFill>
                  <a:srgbClr val="4F784C"/>
                </a:solidFill>
              </a:rPr>
              <a:t>   </a:t>
            </a:r>
            <a:endParaRPr lang="en-US" altLang="ko-KR" sz="18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군집화</a:t>
            </a:r>
            <a:r>
              <a:rPr lang="en-US" altLang="ko-KR" sz="1600" dirty="0"/>
              <a:t>(clustering): </a:t>
            </a:r>
            <a:r>
              <a:rPr lang="ko-KR" altLang="en-US" sz="1600" dirty="0"/>
              <a:t>주어진 대상 데이터들을 유사성이 높은 것끼리 묶어주는 기술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이러한 묶음을 군집</a:t>
            </a:r>
            <a:r>
              <a:rPr lang="en-US" altLang="ko-KR" sz="1600" dirty="0"/>
              <a:t>cluster, </a:t>
            </a:r>
            <a:r>
              <a:rPr lang="ko-KR" altLang="en-US" sz="1600" dirty="0"/>
              <a:t>범주</a:t>
            </a:r>
            <a:r>
              <a:rPr lang="en-US" altLang="ko-KR" sz="1600" dirty="0"/>
              <a:t>category, </a:t>
            </a:r>
            <a:r>
              <a:rPr lang="ko-KR" altLang="en-US" sz="1600" dirty="0"/>
              <a:t>그룹</a:t>
            </a:r>
            <a:r>
              <a:rPr lang="en-US" altLang="ko-KR" sz="1600" dirty="0"/>
              <a:t>group, class </a:t>
            </a:r>
            <a:r>
              <a:rPr lang="ko-KR" altLang="en-US" sz="1600" dirty="0"/>
              <a:t>등 다양한 용어로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분류</a:t>
            </a:r>
            <a:r>
              <a:rPr lang="en-US" altLang="ko-KR" sz="1600" dirty="0"/>
              <a:t>(classification): </a:t>
            </a:r>
            <a:r>
              <a:rPr lang="ko-KR" altLang="en-US" sz="1600" dirty="0"/>
              <a:t>그룹</a:t>
            </a:r>
            <a:r>
              <a:rPr lang="en-US" altLang="ko-KR" sz="1600" dirty="0"/>
              <a:t>group, class</a:t>
            </a:r>
            <a:r>
              <a:rPr lang="ko-KR" altLang="en-US" sz="1600" dirty="0"/>
              <a:t>의 형태로 알려진 데이터들이 있을 때 그룹을 모르는 어떤 데이터에 대해 어느 그룹에 속하는지를 예측하는 기술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38" y="5367211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군집화의 예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79054-A2F3-4225-A6A5-44591326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85" y="3293985"/>
            <a:ext cx="5580620" cy="20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1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군집화와 분류의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370930" cy="5535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4F784C"/>
                </a:solidFill>
              </a:rPr>
              <a:t>   </a:t>
            </a: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군집화</a:t>
            </a:r>
            <a:r>
              <a:rPr lang="en-US" altLang="ko-KR" sz="1700" dirty="0"/>
              <a:t>(clustering): </a:t>
            </a:r>
            <a:r>
              <a:rPr lang="ko-KR" altLang="en-US" sz="1700" dirty="0"/>
              <a:t>주어진 대상 데이터들을 유사성이 높은 것끼리 묶어주는 기술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이러한 묶음을 군집</a:t>
            </a:r>
            <a:r>
              <a:rPr lang="en-US" altLang="ko-KR" sz="1700" dirty="0"/>
              <a:t>cluster, </a:t>
            </a:r>
            <a:r>
              <a:rPr lang="ko-KR" altLang="en-US" sz="1700" dirty="0"/>
              <a:t>범주</a:t>
            </a:r>
            <a:r>
              <a:rPr lang="en-US" altLang="ko-KR" sz="1700" dirty="0"/>
              <a:t>category, </a:t>
            </a:r>
            <a:r>
              <a:rPr lang="ko-KR" altLang="en-US" sz="1700" dirty="0"/>
              <a:t>그룹</a:t>
            </a:r>
            <a:r>
              <a:rPr lang="en-US" altLang="ko-KR" sz="1700" dirty="0"/>
              <a:t>group, class </a:t>
            </a:r>
            <a:r>
              <a:rPr lang="ko-KR" altLang="en-US" sz="1700" dirty="0"/>
              <a:t>등 다양한 용어로 부름</a:t>
            </a:r>
            <a:endParaRPr lang="en-US" altLang="ko-KR" sz="17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700" dirty="0"/>
              <a:t>분류</a:t>
            </a:r>
            <a:r>
              <a:rPr lang="en-US" altLang="ko-KR" sz="1700" dirty="0"/>
              <a:t>(classification): </a:t>
            </a:r>
            <a:r>
              <a:rPr lang="ko-KR" altLang="en-US" sz="1700" dirty="0"/>
              <a:t>그룹</a:t>
            </a:r>
            <a:r>
              <a:rPr lang="en-US" altLang="ko-KR" sz="1700" dirty="0"/>
              <a:t>group, class</a:t>
            </a:r>
            <a:r>
              <a:rPr lang="ko-KR" altLang="en-US" sz="1700" dirty="0"/>
              <a:t>의 형태로 알려진 데이터들이 있을 때 그룹을 모르는 어떤 데이터에 대해 어느 그룹에 속하는지를 예측하는 기술</a:t>
            </a:r>
            <a:endParaRPr lang="en-US" altLang="ko-KR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154341" y="3679540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12-3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분류 문제의 예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D8E4C-3FBA-4D26-A107-06EEDEDE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4" y="1088740"/>
            <a:ext cx="3752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5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97000B-B7DF-4AB3-8DAB-E687E0A15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E882-4F1A-445D-81A3-1A4BDFD0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95075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8CF37-4B3A-43EC-8FA0-0221D721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1264751"/>
            <a:ext cx="8496944" cy="5091599"/>
          </a:xfrm>
        </p:spPr>
        <p:txBody>
          <a:bodyPr/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en-US" altLang="ko-KR" sz="2400" spc="75" dirty="0">
                <a:latin typeface="Noto Sans CJK JP Regular"/>
                <a:cs typeface="Noto Sans CJK JP Regular"/>
              </a:rPr>
              <a:t>Application Programming Interface</a:t>
            </a: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endParaRPr lang="en-US" altLang="ko-KR" spc="75" dirty="0">
              <a:latin typeface="Noto Sans CJK JP Regular"/>
            </a:endParaRP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ko-KR" altLang="en-US" spc="75" dirty="0">
                <a:latin typeface="Noto Sans CJK JP Regular"/>
              </a:rPr>
              <a:t>서버와</a:t>
            </a:r>
            <a:r>
              <a:rPr lang="en-US" altLang="ko-KR" spc="75" dirty="0">
                <a:latin typeface="Noto Sans CJK JP Regular"/>
              </a:rPr>
              <a:t> </a:t>
            </a:r>
            <a:r>
              <a:rPr lang="ko-KR" altLang="en-US" spc="75" dirty="0">
                <a:latin typeface="Noto Sans CJK JP Regular"/>
              </a:rPr>
              <a:t>어플리케이션간 출입구 역할을 한다</a:t>
            </a:r>
            <a:r>
              <a:rPr lang="en-US" altLang="ko-KR" spc="75" dirty="0">
                <a:latin typeface="Noto Sans CJK JP Regular"/>
              </a:rPr>
              <a:t>. </a:t>
            </a:r>
            <a:br>
              <a:rPr lang="en-US" altLang="ko-KR" spc="75" dirty="0">
                <a:latin typeface="Noto Sans CJK JP Regular"/>
              </a:rPr>
            </a:br>
            <a:r>
              <a:rPr lang="ko-KR" altLang="en-US" spc="75" dirty="0">
                <a:latin typeface="Noto Sans CJK JP Regular"/>
              </a:rPr>
              <a:t>단</a:t>
            </a:r>
            <a:r>
              <a:rPr lang="en-US" altLang="ko-KR" spc="75" dirty="0">
                <a:latin typeface="Noto Sans CJK JP Regular"/>
              </a:rPr>
              <a:t>, </a:t>
            </a:r>
            <a:r>
              <a:rPr lang="ko-KR" altLang="en-US" spc="75" dirty="0">
                <a:latin typeface="Noto Sans CJK JP Regular"/>
              </a:rPr>
              <a:t>허용된 사람들에게만 접근성 부여</a:t>
            </a:r>
            <a:r>
              <a:rPr lang="en-US" altLang="ko-KR" spc="75" dirty="0">
                <a:latin typeface="Noto Sans CJK JP Regular"/>
              </a:rPr>
              <a:t>(Key, </a:t>
            </a:r>
            <a:r>
              <a:rPr lang="ko-KR" altLang="en-US" spc="75" dirty="0">
                <a:latin typeface="Noto Sans CJK JP Regular"/>
              </a:rPr>
              <a:t>토큰 사용</a:t>
            </a:r>
            <a:r>
              <a:rPr lang="en-US" altLang="ko-KR" spc="75" dirty="0">
                <a:latin typeface="Noto Sans CJK JP Regular"/>
              </a:rPr>
              <a:t>)</a:t>
            </a: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endParaRPr lang="en-US" altLang="ko-KR" spc="75" dirty="0">
              <a:latin typeface="Noto Sans CJK JP Regular"/>
            </a:endParaRP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ko-KR" altLang="en-US" spc="75" dirty="0">
                <a:latin typeface="Noto Sans CJK JP Regular"/>
              </a:rPr>
              <a:t>기계</a:t>
            </a:r>
            <a:r>
              <a:rPr lang="en-US" altLang="ko-KR" spc="75" dirty="0">
                <a:latin typeface="Noto Sans CJK JP Regular"/>
              </a:rPr>
              <a:t>/</a:t>
            </a:r>
            <a:r>
              <a:rPr lang="ko-KR" altLang="en-US" spc="75" dirty="0">
                <a:latin typeface="Noto Sans CJK JP Regular"/>
              </a:rPr>
              <a:t>운영체제 등과 상관없이 누구나 동일한 액세스를 얻을 수 있게 해준다</a:t>
            </a:r>
            <a:r>
              <a:rPr lang="en-US" altLang="ko-KR" spc="75" dirty="0">
                <a:latin typeface="Noto Sans CJK JP Regular"/>
              </a:rPr>
              <a:t>. </a:t>
            </a: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endParaRPr lang="en-US" altLang="ko-KR" spc="75" dirty="0">
              <a:latin typeface="Noto Sans CJK JP Regular"/>
            </a:endParaRP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ko-KR" altLang="en-US" spc="75" dirty="0">
                <a:latin typeface="Noto Sans CJK JP Regular"/>
              </a:rPr>
              <a:t>응용프로그램과 운영체제간</a:t>
            </a:r>
            <a:r>
              <a:rPr lang="en-US" altLang="ko-KR" spc="75" dirty="0">
                <a:latin typeface="Noto Sans CJK JP Regular"/>
              </a:rPr>
              <a:t>, </a:t>
            </a:r>
            <a:r>
              <a:rPr lang="ko-KR" altLang="en-US" spc="75" dirty="0">
                <a:latin typeface="Noto Sans CJK JP Regular"/>
              </a:rPr>
              <a:t>응용프로그램과 프레임워크</a:t>
            </a:r>
            <a:r>
              <a:rPr lang="en-US" altLang="ko-KR" spc="75" dirty="0">
                <a:latin typeface="Noto Sans CJK JP Regular"/>
              </a:rPr>
              <a:t>(</a:t>
            </a:r>
            <a:r>
              <a:rPr lang="ko-KR" altLang="en-US" spc="75" dirty="0">
                <a:latin typeface="Noto Sans CJK JP Regular"/>
              </a:rPr>
              <a:t>플랫폼</a:t>
            </a:r>
            <a:r>
              <a:rPr lang="en-US" altLang="ko-KR" spc="75" dirty="0">
                <a:latin typeface="Noto Sans CJK JP Regular"/>
              </a:rPr>
              <a:t>)</a:t>
            </a:r>
            <a:r>
              <a:rPr lang="ko-KR" altLang="en-US" spc="75" dirty="0">
                <a:latin typeface="Noto Sans CJK JP Regular"/>
              </a:rPr>
              <a:t>간 기능을 제어할 수 있게 만든 인터페이스이다</a:t>
            </a:r>
            <a:r>
              <a:rPr lang="en-US" altLang="ko-KR" spc="75" dirty="0">
                <a:latin typeface="Noto Sans CJK JP Regular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FBEBFA6-0942-4780-A1DB-116325F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1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대상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준비한다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상의 점 하나가 </a:t>
            </a:r>
            <a:r>
              <a:rPr lang="ko-KR" altLang="en-US" sz="1600" dirty="0" err="1"/>
              <a:t>관측값</a:t>
            </a:r>
            <a:r>
              <a:rPr lang="ko-KR" altLang="en-US" sz="1600" dirty="0"/>
              <a:t> 하나를 의미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EE883-FF10-4472-A15A-6B683294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91" b="50958"/>
          <a:stretch/>
        </p:blipFill>
        <p:spPr>
          <a:xfrm>
            <a:off x="2096725" y="2216364"/>
            <a:ext cx="4202411" cy="35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67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상에 임의의 점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(* </a:t>
            </a:r>
            <a:r>
              <a:rPr lang="ko-KR" altLang="en-US" sz="1600" dirty="0"/>
              <a:t>와 </a:t>
            </a:r>
            <a:r>
              <a:rPr lang="en-US" altLang="ko-KR" sz="1600" dirty="0"/>
              <a:t>+)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점은 나중에 군집이 완성되었을 때 각 군집의 중심점이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군집의 개수만큼 임의의 점을 생성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EE883-FF10-4472-A15A-6B683294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09" b="50958"/>
          <a:stretch/>
        </p:blipFill>
        <p:spPr>
          <a:xfrm>
            <a:off x="2794302" y="1865832"/>
            <a:ext cx="3825425" cy="33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상의 점들 하나하나와 임의의 점 </a:t>
            </a:r>
            <a:r>
              <a:rPr lang="en-US" altLang="ko-KR" sz="1600" dirty="0"/>
              <a:t>2</a:t>
            </a:r>
            <a:r>
              <a:rPr lang="ko-KR" altLang="en-US" sz="1600" dirty="0"/>
              <a:t>개와의 거리를 계산하여 두 점 중 가까운 쪽으로 군집을 형성</a:t>
            </a:r>
            <a:r>
              <a:rPr lang="en-US" altLang="ko-KR" sz="1600" dirty="0"/>
              <a:t>. </a:t>
            </a:r>
            <a:r>
              <a:rPr lang="ko-KR" altLang="en-US" sz="1600" dirty="0"/>
              <a:t>그 결과 그래프의 왼쪽 위의 점들은 </a:t>
            </a:r>
            <a:r>
              <a:rPr lang="en-US" altLang="ko-KR" sz="1600" dirty="0"/>
              <a:t>(*) </a:t>
            </a:r>
            <a:r>
              <a:rPr lang="ko-KR" altLang="en-US" sz="1600" dirty="0"/>
              <a:t>군집으로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아래의 점들은 </a:t>
            </a:r>
            <a:r>
              <a:rPr lang="en-US" altLang="ko-KR" sz="1600" dirty="0"/>
              <a:t>(+) </a:t>
            </a:r>
            <a:r>
              <a:rPr lang="ko-KR" altLang="en-US" sz="1600" dirty="0"/>
              <a:t>군집으로 묶임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EE883-FF10-4472-A15A-6B683294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5" r="50909"/>
          <a:stretch/>
        </p:blipFill>
        <p:spPr>
          <a:xfrm>
            <a:off x="2771800" y="1763815"/>
            <a:ext cx="3584343" cy="32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30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4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군집에서 중심점을 다시 계산</a:t>
            </a:r>
            <a:r>
              <a:rPr lang="en-US" altLang="ko-KR" sz="1600" dirty="0"/>
              <a:t>(*</a:t>
            </a:r>
            <a:r>
              <a:rPr lang="ko-KR" altLang="en-US" sz="1600" dirty="0"/>
              <a:t>와 </a:t>
            </a:r>
            <a:r>
              <a:rPr lang="en-US" altLang="ko-KR" sz="1600" dirty="0"/>
              <a:t>+</a:t>
            </a:r>
            <a:r>
              <a:rPr lang="ko-KR" altLang="en-US" sz="1600" dirty="0"/>
              <a:t>도 포함하여 계산</a:t>
            </a:r>
            <a:r>
              <a:rPr lang="en-US" altLang="ko-KR" sz="1600" dirty="0"/>
              <a:t>). (*)</a:t>
            </a:r>
            <a:r>
              <a:rPr lang="ko-KR" altLang="en-US" sz="1600" dirty="0"/>
              <a:t>의 위치와 </a:t>
            </a:r>
            <a:r>
              <a:rPr lang="en-US" altLang="ko-KR" sz="1600" dirty="0"/>
              <a:t>(+)</a:t>
            </a:r>
            <a:r>
              <a:rPr lang="ko-KR" altLang="en-US" sz="1600" dirty="0"/>
              <a:t>의 위치를 새로 계산한 중심점의 위치로 이동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EE883-FF10-4472-A15A-6B683294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09" t="50065"/>
          <a:stretch/>
        </p:blipFill>
        <p:spPr>
          <a:xfrm>
            <a:off x="2951820" y="2168860"/>
            <a:ext cx="3057068" cy="27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6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B9037-CADD-4F77-AD02-87F577DC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79" b="51475"/>
          <a:stretch/>
        </p:blipFill>
        <p:spPr>
          <a:xfrm>
            <a:off x="2591780" y="1718810"/>
            <a:ext cx="3677709" cy="3060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9236-CE2D-487D-8FCD-408D8A5E1E3C}"/>
              </a:ext>
            </a:extLst>
          </p:cNvPr>
          <p:cNvSpPr txBox="1"/>
          <p:nvPr/>
        </p:nvSpPr>
        <p:spPr>
          <a:xfrm>
            <a:off x="3154342" y="604928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12-4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평균 군집화의 과정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5</a:t>
            </a:r>
            <a:r>
              <a:rPr lang="ko-KR" altLang="en-US" sz="1600" dirty="0"/>
              <a:t>단계</a:t>
            </a:r>
            <a:r>
              <a:rPr lang="en-US" altLang="ko-KR" sz="1600" dirty="0"/>
              <a:t>: 4</a:t>
            </a:r>
            <a:r>
              <a:rPr lang="ko-KR" altLang="en-US" sz="1600" dirty="0"/>
              <a:t>단계의 과정을 반복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9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B9037-CADD-4F77-AD02-87F577DC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31" b="48728"/>
          <a:stretch/>
        </p:blipFill>
        <p:spPr>
          <a:xfrm>
            <a:off x="2591780" y="1808820"/>
            <a:ext cx="3631959" cy="346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9236-CE2D-487D-8FCD-408D8A5E1E3C}"/>
              </a:ext>
            </a:extLst>
          </p:cNvPr>
          <p:cNvSpPr txBox="1"/>
          <p:nvPr/>
        </p:nvSpPr>
        <p:spPr>
          <a:xfrm>
            <a:off x="3154342" y="604928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12-4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평균 군집화의 과정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6</a:t>
            </a:r>
            <a:r>
              <a:rPr lang="ko-KR" altLang="en-US" sz="1600" dirty="0"/>
              <a:t>단계</a:t>
            </a:r>
            <a:r>
              <a:rPr lang="en-US" altLang="ko-KR" sz="1600" dirty="0"/>
              <a:t>: (*)</a:t>
            </a:r>
            <a:r>
              <a:rPr lang="ko-KR" altLang="en-US" sz="1600" dirty="0"/>
              <a:t>와 </a:t>
            </a:r>
            <a:r>
              <a:rPr lang="en-US" altLang="ko-KR" sz="1600" dirty="0"/>
              <a:t>(+)</a:t>
            </a:r>
            <a:r>
              <a:rPr lang="ko-KR" altLang="en-US" sz="1600" dirty="0"/>
              <a:t>의 위치가 더 이상 변동되지 않으면 군집의 중심점에 도달했으므로 반복을 중단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92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B9037-CADD-4F77-AD02-87F577DC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74" r="51621"/>
          <a:stretch/>
        </p:blipFill>
        <p:spPr>
          <a:xfrm>
            <a:off x="2636785" y="1385428"/>
            <a:ext cx="4251179" cy="3790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A9236-CE2D-487D-8FCD-408D8A5E1E3C}"/>
              </a:ext>
            </a:extLst>
          </p:cNvPr>
          <p:cNvSpPr txBox="1"/>
          <p:nvPr/>
        </p:nvSpPr>
        <p:spPr>
          <a:xfrm>
            <a:off x="3154342" y="604928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12-4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평균 군집화의 과정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k-</a:t>
            </a:r>
            <a:r>
              <a:rPr lang="ko-KR" altLang="en-US" sz="2000" b="1" dirty="0">
                <a:solidFill>
                  <a:srgbClr val="437361"/>
                </a:solidFill>
              </a:rPr>
              <a:t>평균 군집화의 과정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12-4]</a:t>
            </a:r>
            <a:r>
              <a:rPr lang="ko-KR" altLang="en-US" sz="1600" dirty="0"/>
              <a:t>는 군집의 개수 </a:t>
            </a:r>
            <a:r>
              <a:rPr lang="en-US" altLang="ko-KR" sz="1600" dirty="0"/>
              <a:t>k</a:t>
            </a:r>
            <a:r>
              <a:rPr lang="ko-KR" altLang="en-US" sz="1600" dirty="0"/>
              <a:t>가 </a:t>
            </a:r>
            <a:r>
              <a:rPr lang="en-US" altLang="ko-KR" sz="1600" dirty="0"/>
              <a:t>2</a:t>
            </a:r>
            <a:r>
              <a:rPr lang="ko-KR" altLang="en-US" sz="1600" dirty="0"/>
              <a:t>인 경우를 가정하여 주어진 데이터에서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군집을 찾는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7</a:t>
            </a:r>
            <a:r>
              <a:rPr lang="ko-KR" altLang="en-US" sz="1600" dirty="0"/>
              <a:t>단계</a:t>
            </a:r>
            <a:r>
              <a:rPr lang="en-US" altLang="ko-KR" sz="1600" dirty="0"/>
              <a:t>: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(*)</a:t>
            </a:r>
            <a:r>
              <a:rPr lang="ko-KR" altLang="en-US" sz="1600" dirty="0"/>
              <a:t>와 가까운 점들은 </a:t>
            </a:r>
            <a:r>
              <a:rPr lang="en-US" altLang="ko-KR" sz="1600" dirty="0"/>
              <a:t>(*) </a:t>
            </a:r>
            <a:r>
              <a:rPr lang="ko-KR" altLang="en-US" sz="1600" dirty="0"/>
              <a:t>군집으로</a:t>
            </a:r>
            <a:r>
              <a:rPr lang="en-US" altLang="ko-KR" sz="1600" dirty="0"/>
              <a:t>, (+)</a:t>
            </a:r>
            <a:r>
              <a:rPr lang="ko-KR" altLang="en-US" sz="1600" dirty="0"/>
              <a:t>와 가까운 점들은 </a:t>
            </a:r>
            <a:r>
              <a:rPr lang="en-US" altLang="ko-KR" sz="1600" dirty="0"/>
              <a:t>(+) </a:t>
            </a:r>
            <a:r>
              <a:rPr lang="ko-KR" altLang="en-US" sz="1600" dirty="0"/>
              <a:t>군집으로 표시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군집화를</a:t>
            </a:r>
            <a:r>
              <a:rPr lang="ko-KR" altLang="en-US" sz="1600" dirty="0"/>
              <a:t> 종료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7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4F784C"/>
                </a:solidFill>
              </a:rPr>
              <a:t>k-</a:t>
            </a:r>
            <a:r>
              <a:rPr lang="ko-KR" altLang="en-US" sz="1600" b="1" dirty="0">
                <a:solidFill>
                  <a:srgbClr val="4F784C"/>
                </a:solidFill>
              </a:rPr>
              <a:t>평균 군집화의 방법을 정리하면 먼저 군집의 중심점을 찾고</a:t>
            </a:r>
            <a:r>
              <a:rPr lang="en-US" altLang="ko-KR" sz="1600" b="1" dirty="0">
                <a:solidFill>
                  <a:srgbClr val="4F784C"/>
                </a:solidFill>
              </a:rPr>
              <a:t>, </a:t>
            </a:r>
            <a:r>
              <a:rPr lang="ko-KR" altLang="en-US" sz="1600" b="1" dirty="0">
                <a:solidFill>
                  <a:srgbClr val="4F784C"/>
                </a:solidFill>
              </a:rPr>
              <a:t>다른 점들은 거리가 가장 가까운 중심점의 군집에 속하는 것으로 결정</a:t>
            </a:r>
            <a:endParaRPr lang="en-US" altLang="ko-KR" sz="1600" b="1" dirty="0">
              <a:solidFill>
                <a:srgbClr val="4F784C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유클리디안</a:t>
            </a:r>
            <a:r>
              <a:rPr lang="ko-KR" altLang="en-US" sz="1600" dirty="0"/>
              <a:t> 거리를 이용하면 </a:t>
            </a:r>
            <a:r>
              <a:rPr lang="en-US" altLang="ko-KR" sz="1600" dirty="0"/>
              <a:t>n</a:t>
            </a:r>
            <a:r>
              <a:rPr lang="ko-KR" altLang="en-US" sz="1600" dirty="0"/>
              <a:t>차원 상의 점 </a:t>
            </a:r>
            <a:r>
              <a:rPr lang="en-US" altLang="ko-KR" sz="1600" dirty="0"/>
              <a:t>p, q</a:t>
            </a:r>
            <a:r>
              <a:rPr lang="ko-KR" altLang="en-US" sz="1600" dirty="0"/>
              <a:t>의 거리는 다음과 같이 계산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E9DDB-EFA7-4329-BAE8-DBCEE788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393885"/>
            <a:ext cx="6834631" cy="5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49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05058"/>
            <a:ext cx="8550950" cy="4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en-US" altLang="ko-KR" sz="2000" b="1" dirty="0">
                <a:solidFill>
                  <a:srgbClr val="4F784C"/>
                </a:solidFill>
              </a:rPr>
              <a:t>R</a:t>
            </a:r>
            <a:r>
              <a:rPr lang="ko-KR" altLang="en-US" sz="2000" b="1" dirty="0">
                <a:solidFill>
                  <a:srgbClr val="4F784C"/>
                </a:solidFill>
              </a:rPr>
              <a:t>에서의 </a:t>
            </a:r>
            <a:r>
              <a:rPr lang="en-US" altLang="ko-KR" sz="2000" b="1" dirty="0">
                <a:solidFill>
                  <a:srgbClr val="4F784C"/>
                </a:solidFill>
              </a:rPr>
              <a:t>k-</a:t>
            </a:r>
            <a:r>
              <a:rPr lang="ko-KR" altLang="en-US" sz="2000" b="1" dirty="0">
                <a:solidFill>
                  <a:srgbClr val="4F784C"/>
                </a:solidFill>
              </a:rPr>
              <a:t>평균 군집화</a:t>
            </a:r>
            <a:endParaRPr lang="en-US" altLang="ko-KR" sz="2000" b="1" dirty="0">
              <a:solidFill>
                <a:srgbClr val="4F784C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A95424-BC9F-42B3-80E6-CD517E040560}"/>
              </a:ext>
            </a:extLst>
          </p:cNvPr>
          <p:cNvSpPr/>
          <p:nvPr/>
        </p:nvSpPr>
        <p:spPr>
          <a:xfrm>
            <a:off x="841643" y="131376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CA564C-FBA1-4FA1-B1F9-B9258E064169}"/>
              </a:ext>
            </a:extLst>
          </p:cNvPr>
          <p:cNvSpPr/>
          <p:nvPr/>
        </p:nvSpPr>
        <p:spPr>
          <a:xfrm>
            <a:off x="841643" y="1787455"/>
            <a:ext cx="7443269" cy="37117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F7A3C-ECE4-4642-8E61-66649194F38D}"/>
              </a:ext>
            </a:extLst>
          </p:cNvPr>
          <p:cNvSpPr txBox="1"/>
          <p:nvPr/>
        </p:nvSpPr>
        <p:spPr>
          <a:xfrm>
            <a:off x="813092" y="138133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DA125-08FE-4A49-A48B-94B1A2E72A24}"/>
              </a:ext>
            </a:extLst>
          </p:cNvPr>
          <p:cNvSpPr txBox="1"/>
          <p:nvPr/>
        </p:nvSpPr>
        <p:spPr>
          <a:xfrm>
            <a:off x="898440" y="1837810"/>
            <a:ext cx="7093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iris[,1:4]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 준비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/>
              <a:t>fit &lt;- </a:t>
            </a:r>
            <a:r>
              <a:rPr lang="en-US" altLang="ko-KR" sz="1600" dirty="0" err="1"/>
              <a:t>kmeans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centers=3)</a:t>
            </a:r>
          </a:p>
          <a:p>
            <a:r>
              <a:rPr lang="en-US" altLang="ko-KR" sz="1600" dirty="0"/>
              <a:t>fit</a:t>
            </a:r>
          </a:p>
          <a:p>
            <a:r>
              <a:rPr lang="en-US" altLang="ko-KR" sz="1600" dirty="0" err="1"/>
              <a:t>fit$cluster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각 데이터에 대한 군집 번호</a:t>
            </a:r>
          </a:p>
          <a:p>
            <a:r>
              <a:rPr lang="en-US" altLang="ko-KR" sz="1600" dirty="0" err="1"/>
              <a:t>fit$centers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각 군집의 중심점 좌표</a:t>
            </a:r>
            <a:endParaRPr lang="en-US" altLang="ko-KR" sz="1600" dirty="0">
              <a:solidFill>
                <a:srgbClr val="4F784C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차원 축소 후 군집 시각화</a:t>
            </a:r>
          </a:p>
          <a:p>
            <a:r>
              <a:rPr lang="en-US" altLang="ko-KR" sz="1600" dirty="0"/>
              <a:t>library(cluster)</a:t>
            </a:r>
          </a:p>
          <a:p>
            <a:r>
              <a:rPr lang="en-US" altLang="ko-KR" sz="1600" dirty="0" err="1"/>
              <a:t>clusplot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fit$cluster</a:t>
            </a:r>
            <a:r>
              <a:rPr lang="en-US" altLang="ko-KR" sz="1600" dirty="0"/>
              <a:t>, color=TRUE, shade=TRUE,</a:t>
            </a:r>
          </a:p>
          <a:p>
            <a:r>
              <a:rPr lang="en-US" altLang="ko-KR" sz="1600" dirty="0"/>
              <a:t> 	labels=2, lines=0)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데이터에서 두 번째 군집의 데이터만 추출</a:t>
            </a:r>
          </a:p>
          <a:p>
            <a:r>
              <a:rPr lang="en-US" altLang="ko-KR" sz="1600" dirty="0"/>
              <a:t>subset(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fit$cluster</a:t>
            </a:r>
            <a:r>
              <a:rPr lang="en-US" altLang="ko-KR" sz="1600" dirty="0"/>
              <a:t>==2)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78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3B9016-584F-4045-83E0-AD80A184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16" y="1178750"/>
            <a:ext cx="7475038" cy="317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35C991-B8A8-4728-80FD-124A4FD2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3" y="1496013"/>
            <a:ext cx="7464541" cy="3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55E2F-33BF-44E0-9293-BE3E28606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6" y="2016833"/>
            <a:ext cx="7484368" cy="16836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4ED3C3-9705-42BD-B909-2257066B0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16" y="3878137"/>
            <a:ext cx="7484368" cy="23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8CF37-4B3A-43EC-8FA0-0221D721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1264751"/>
            <a:ext cx="8496944" cy="5091599"/>
          </a:xfrm>
        </p:spPr>
        <p:txBody>
          <a:bodyPr/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en-US" altLang="ko-KR" sz="2400" spc="75" dirty="0">
                <a:latin typeface="Noto Sans CJK JP Regular"/>
                <a:cs typeface="Noto Sans CJK JP Regular"/>
              </a:rPr>
              <a:t>REST(Representational State Transfer)</a:t>
            </a: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endParaRPr lang="en-US" altLang="ko-KR" spc="75" dirty="0">
              <a:latin typeface="Noto Sans CJK JP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FBEBFA6-0942-4780-A1DB-116325F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1E65F-2A21-437A-9185-9982148B6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25"/>
          <a:stretch/>
        </p:blipFill>
        <p:spPr>
          <a:xfrm>
            <a:off x="296525" y="1988840"/>
            <a:ext cx="8572141" cy="25257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2BFAEDB-3C11-4C2E-BB28-39D34CA28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04" y="4876907"/>
            <a:ext cx="6785452" cy="12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291416-C0D4-4F3D-A69D-6748E650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16" y="1313765"/>
            <a:ext cx="7484368" cy="29266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7123A4-0825-4E2A-AF61-2A134285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6" y="4240395"/>
            <a:ext cx="7484368" cy="14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77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229B6-2CC4-4805-96C3-2CE84F14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749787"/>
            <a:ext cx="756285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94724-77AD-47A4-95EF-AC4C08512E21}"/>
              </a:ext>
            </a:extLst>
          </p:cNvPr>
          <p:cNvSpPr txBox="1"/>
          <p:nvPr/>
        </p:nvSpPr>
        <p:spPr>
          <a:xfrm>
            <a:off x="3041829" y="2979388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12-5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군집화 결과에 대한 주요 정보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11196-0498-415C-8C64-BD13211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385870"/>
            <a:ext cx="7567182" cy="32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0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F8708-9F06-4BD4-A48C-5995F7BB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09" y="1002362"/>
            <a:ext cx="7567182" cy="5984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FFA07C-6A3D-4665-89EB-DC761CE2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9" y="1600807"/>
            <a:ext cx="7567182" cy="47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86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B02BA-5C5A-4144-BF87-EF35B2FA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9" y="792705"/>
            <a:ext cx="7648802" cy="3683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F511F-23BC-4495-B95A-6FD823D4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99" y="4459109"/>
            <a:ext cx="7657200" cy="21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10EBBA-DB1F-4EAD-9C28-91CA0E3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15" y="3574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78DEE-5433-4F06-A688-529CA9D0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9" y="1223755"/>
            <a:ext cx="7567182" cy="29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0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1"/>
            <a:ext cx="8550950" cy="60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대상 데이터 표준화 후 군집화</a:t>
            </a:r>
            <a:endParaRPr lang="en-US" altLang="ko-KR" sz="20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데이터와 데이터의 거리를 계산할 때 발생하는 문제의 예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 거리의 계산 값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03F8-A514-4E42-8165-8A27D86FA21D}"/>
              </a:ext>
            </a:extLst>
          </p:cNvPr>
          <p:cNvSpPr txBox="1"/>
          <p:nvPr/>
        </p:nvSpPr>
        <p:spPr>
          <a:xfrm>
            <a:off x="3289356" y="3344049"/>
            <a:ext cx="283531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12-1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A, B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학생의 키와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ED9623-9686-4B2E-B79B-8266CC01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64" y="1926067"/>
            <a:ext cx="4000500" cy="15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3FFFC-409E-4D70-B1AA-5ADFFBA5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25" y="4732879"/>
            <a:ext cx="4067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4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k-</a:t>
            </a:r>
            <a:r>
              <a:rPr lang="ko-KR" altLang="en-US" dirty="0"/>
              <a:t>평균 군집화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603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한계점</a:t>
            </a:r>
            <a:r>
              <a:rPr lang="en-US" altLang="ko-KR" sz="1600" dirty="0"/>
              <a:t>: </a:t>
            </a:r>
            <a:r>
              <a:rPr lang="ko-KR" altLang="en-US" sz="1600" dirty="0"/>
              <a:t>거리 계산에 있어서 키의 값은 많이 반영되는데</a:t>
            </a:r>
            <a:r>
              <a:rPr lang="en-US" altLang="ko-KR" sz="1600" dirty="0"/>
              <a:t>(100), </a:t>
            </a:r>
            <a:r>
              <a:rPr lang="ko-KR" altLang="en-US" sz="1600" dirty="0"/>
              <a:t>시력은 거리 계산에 있어서 거의 영향을 미치지 못함</a:t>
            </a:r>
            <a:r>
              <a:rPr lang="en-US" altLang="ko-KR" sz="1600" dirty="0"/>
              <a:t>(0.09)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자료의 범위가 큰 변수가 거리 계산에 있어서 더 많은 영향을 미칠 수밖에 없다는 의미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분석자들은 모든 변수가 거리 계산에 동등한 영향을 갖도록 하기 위해서 모든 변수의 자료 범위를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표준화한 후에 거리 계산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값들을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사이로 </a:t>
            </a:r>
            <a:r>
              <a:rPr lang="ko-KR" altLang="en-US" sz="1600" dirty="0" err="1"/>
              <a:t>표준화하는</a:t>
            </a:r>
            <a:r>
              <a:rPr lang="ko-KR" altLang="en-US" sz="1600" dirty="0"/>
              <a:t> 공식 </a:t>
            </a:r>
            <a:endParaRPr lang="en-US" altLang="ko-KR" sz="1600" dirty="0"/>
          </a:p>
          <a:p>
            <a:pPr marL="457200" lvl="1" indent="0" algn="ctr">
              <a:buNone/>
            </a:pPr>
            <a:r>
              <a:rPr lang="en-US" altLang="ko-KR" sz="1600" b="1" dirty="0"/>
              <a:t>(x-min(A)) / (max(A) - min(A))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여기서 </a:t>
            </a:r>
            <a:r>
              <a:rPr lang="en-US" altLang="ko-KR" sz="1600" dirty="0"/>
              <a:t>x</a:t>
            </a:r>
            <a:r>
              <a:rPr lang="ko-KR" altLang="en-US" sz="1600" dirty="0"/>
              <a:t>는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임의의 </a:t>
            </a:r>
            <a:r>
              <a:rPr lang="ko-KR" altLang="en-US" sz="1600" dirty="0" err="1"/>
              <a:t>관측값으로</a:t>
            </a:r>
            <a:r>
              <a:rPr lang="en-US" altLang="ko-KR" sz="1600" dirty="0"/>
              <a:t>, max(A), min(A)</a:t>
            </a:r>
            <a:r>
              <a:rPr lang="ko-KR" altLang="en-US" sz="1600" dirty="0"/>
              <a:t>는 변수 </a:t>
            </a:r>
            <a:r>
              <a:rPr lang="en-US" altLang="ko-KR" sz="1600" dirty="0"/>
              <a:t>A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관측값</a:t>
            </a:r>
            <a:r>
              <a:rPr lang="ko-KR" altLang="en-US" sz="1600" dirty="0"/>
              <a:t> 중 최댓값과 최솟값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1E0CB6-4B6E-4EB2-A288-DA662EA82F8B}"/>
              </a:ext>
            </a:extLst>
          </p:cNvPr>
          <p:cNvSpPr/>
          <p:nvPr/>
        </p:nvSpPr>
        <p:spPr>
          <a:xfrm>
            <a:off x="909151" y="405907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14DC58-CBF5-492D-AAD7-6EA2C325C94E}"/>
              </a:ext>
            </a:extLst>
          </p:cNvPr>
          <p:cNvSpPr/>
          <p:nvPr/>
        </p:nvSpPr>
        <p:spPr>
          <a:xfrm>
            <a:off x="909151" y="4532759"/>
            <a:ext cx="7443269" cy="2226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0BF2C-1140-4D4C-88B1-0617A2FA6AB9}"/>
              </a:ext>
            </a:extLst>
          </p:cNvPr>
          <p:cNvSpPr txBox="1"/>
          <p:nvPr/>
        </p:nvSpPr>
        <p:spPr>
          <a:xfrm>
            <a:off x="880600" y="41266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12-2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2C617-080B-467A-AC50-7AE52DBD9F2D}"/>
              </a:ext>
            </a:extLst>
          </p:cNvPr>
          <p:cNvSpPr txBox="1"/>
          <p:nvPr/>
        </p:nvSpPr>
        <p:spPr>
          <a:xfrm>
            <a:off x="965948" y="4583114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std &lt;- function(X) {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표준화 함수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return((X-min(X)) /(max(X)-min(X)))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mydata</a:t>
            </a:r>
            <a:r>
              <a:rPr lang="en-US" altLang="ko-KR" sz="1600" dirty="0"/>
              <a:t> &lt;- apply(iris[,1:4], 2, std)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표준화된 데이터 준비</a:t>
            </a:r>
          </a:p>
          <a:p>
            <a:endParaRPr lang="en-US" altLang="ko-KR" sz="1600" dirty="0"/>
          </a:p>
          <a:p>
            <a:r>
              <a:rPr lang="en-US" altLang="ko-KR" sz="1600" dirty="0"/>
              <a:t>fit &lt;- </a:t>
            </a:r>
            <a:r>
              <a:rPr lang="en-US" altLang="ko-KR" sz="1600" dirty="0" err="1"/>
              <a:t>kmeans</a:t>
            </a:r>
            <a:r>
              <a:rPr lang="en-US" altLang="ko-KR" sz="1600" dirty="0"/>
              <a:t>(x=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, centers=3)</a:t>
            </a:r>
          </a:p>
          <a:p>
            <a:r>
              <a:rPr lang="en-US" altLang="ko-KR" sz="1600" dirty="0"/>
              <a:t>fit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5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8CF37-4B3A-43EC-8FA0-0221D721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1264751"/>
            <a:ext cx="8496944" cy="5091599"/>
          </a:xfrm>
        </p:spPr>
        <p:txBody>
          <a:bodyPr/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r>
              <a:rPr lang="en-US" altLang="ko-KR" sz="2400" spc="75" dirty="0">
                <a:latin typeface="Noto Sans CJK JP Regular"/>
                <a:cs typeface="Noto Sans CJK JP Regular"/>
              </a:rPr>
              <a:t>REST(Representational State Transfer)</a:t>
            </a:r>
          </a:p>
          <a:p>
            <a:pPr marL="660400" lvl="1" indent="-304800">
              <a:lnSpc>
                <a:spcPct val="100000"/>
              </a:lnSpc>
              <a:spcBef>
                <a:spcPts val="95"/>
              </a:spcBef>
              <a:tabLst>
                <a:tab pos="316865" algn="l"/>
                <a:tab pos="317500" algn="l"/>
              </a:tabLst>
            </a:pPr>
            <a:endParaRPr lang="en-US" altLang="ko-KR" spc="75" dirty="0">
              <a:latin typeface="Noto Sans CJK JP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FBEBFA6-0942-4780-A1DB-116325F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API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716706-764B-413A-9E2F-5231297A0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34"/>
          <a:stretch/>
        </p:blipFill>
        <p:spPr>
          <a:xfrm>
            <a:off x="5940151" y="1637803"/>
            <a:ext cx="2761727" cy="50315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EEBE9-BFC5-4F3E-9EF5-DA5E959BC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6" r="34811"/>
          <a:stretch/>
        </p:blipFill>
        <p:spPr>
          <a:xfrm>
            <a:off x="515711" y="2092938"/>
            <a:ext cx="5208417" cy="45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필요한 데이터 검색 </a:t>
            </a:r>
            <a:r>
              <a:rPr lang="en-US" altLang="ko-KR" dirty="0"/>
              <a:t>(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C90D9-3238-4438-9BCB-BB4666C0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3604"/>
            <a:ext cx="7776864" cy="45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필요한 데이터 검색 </a:t>
            </a:r>
            <a:r>
              <a:rPr lang="en-US" altLang="ko-KR" dirty="0"/>
              <a:t>(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BBBC2-D7B3-4A2B-AA18-2DF68FAD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05" y="2219325"/>
            <a:ext cx="6696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6D26A-65E5-41E4-8E38-05EC7FA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공공 데이터 사용하기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6BE1-3A36-4704-A00B-FEBB60D0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신청</a:t>
            </a:r>
            <a:endParaRPr lang="en-US" altLang="ko-KR" dirty="0"/>
          </a:p>
          <a:p>
            <a:pPr lvl="1"/>
            <a:r>
              <a:rPr lang="ko-KR" altLang="en-US" dirty="0"/>
              <a:t>필요한 데이터 검색 </a:t>
            </a:r>
            <a:r>
              <a:rPr lang="en-US" altLang="ko-KR" dirty="0"/>
              <a:t>(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사용법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9CE33-A612-4297-8268-F4762FE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80D-D73F-46B8-BDDD-358CA6BEDE0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B56F52-7C7D-4E38-B98C-E3D319BA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2204864"/>
            <a:ext cx="7380312" cy="44086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DC7B81-1F50-4877-89D9-EFB97B07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0"/>
          <a:stretch/>
        </p:blipFill>
        <p:spPr>
          <a:xfrm>
            <a:off x="2363463" y="2719715"/>
            <a:ext cx="4467225" cy="21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03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6712</TotalTime>
  <Words>2526</Words>
  <Application>Microsoft Office PowerPoint</Application>
  <PresentationFormat>화면 슬라이드 쇼(4:3)</PresentationFormat>
  <Paragraphs>641</Paragraphs>
  <Slides>56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Arial Unicode MS</vt:lpstr>
      <vt:lpstr>Noto Sans CJK JP Regular</vt:lpstr>
      <vt:lpstr>Noto Sans Mono CJK JP Regular</vt:lpstr>
      <vt:lpstr>Source Code Pro</vt:lpstr>
      <vt:lpstr>맑은 고딕</vt:lpstr>
      <vt:lpstr>Arial</vt:lpstr>
      <vt:lpstr>Times New Roman</vt:lpstr>
      <vt:lpstr>Wingdings</vt:lpstr>
      <vt:lpstr>1_Office 테마</vt:lpstr>
      <vt:lpstr>R 데이터 분석</vt:lpstr>
      <vt:lpstr>목 차</vt:lpstr>
      <vt:lpstr>1. API</vt:lpstr>
      <vt:lpstr>1. API</vt:lpstr>
      <vt:lpstr>1. API</vt:lpstr>
      <vt:lpstr>1. API</vt:lpstr>
      <vt:lpstr>2. 공공 데이터 사용하기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2. 공공 데이터 사용하기 </vt:lpstr>
      <vt:lpstr>요약</vt:lpstr>
      <vt:lpstr>PowerPoint 프레젠테이션</vt:lpstr>
      <vt:lpstr>1. 추가 실습</vt:lpstr>
      <vt:lpstr>1. 추가 실습</vt:lpstr>
      <vt:lpstr>1. 추가 실습</vt:lpstr>
      <vt:lpstr>1. 추가 실습</vt:lpstr>
      <vt:lpstr>1. 추가 실습</vt:lpstr>
      <vt:lpstr>1. 추가 실습</vt:lpstr>
      <vt:lpstr>1. 추가 실습</vt:lpstr>
      <vt:lpstr>1. 추가 실습</vt:lpstr>
      <vt:lpstr>1. 추가 실습</vt:lpstr>
      <vt:lpstr>PowerPoint 프레젠테이션</vt:lpstr>
      <vt:lpstr>1. 패키지(stringr)</vt:lpstr>
      <vt:lpstr>1. 패키지(stringr)</vt:lpstr>
      <vt:lpstr>1. 패키지(stringr)</vt:lpstr>
      <vt:lpstr>1. 패키지(stringr)</vt:lpstr>
      <vt:lpstr>PowerPoint 프레젠테이션</vt:lpstr>
      <vt:lpstr>1. 군집화와 분류의 개요</vt:lpstr>
      <vt:lpstr>1. 군집화와 분류의 개요</vt:lpstr>
      <vt:lpstr>1. 군집화와 분류의 개요</vt:lpstr>
      <vt:lpstr>PowerPoint 프레젠테이션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  <vt:lpstr>2. k-평균 군집화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mCube-Micro Processor로 배우는 마이크로컨트롤러 (AVR편)</dc:title>
  <dc:creator>com</dc:creator>
  <cp:lastModifiedBy>최 종석</cp:lastModifiedBy>
  <cp:revision>630</cp:revision>
  <cp:lastPrinted>2021-03-10T05:45:29Z</cp:lastPrinted>
  <dcterms:created xsi:type="dcterms:W3CDTF">2013-05-31T00:22:49Z</dcterms:created>
  <dcterms:modified xsi:type="dcterms:W3CDTF">2022-08-11T23:45:00Z</dcterms:modified>
</cp:coreProperties>
</file>