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23"/>
  </p:notesMasterIdLst>
  <p:handoutMasterIdLst>
    <p:handoutMasterId r:id="rId24"/>
  </p:handoutMasterIdLst>
  <p:sldIdLst>
    <p:sldId id="267" r:id="rId2"/>
    <p:sldId id="276" r:id="rId3"/>
    <p:sldId id="264" r:id="rId4"/>
    <p:sldId id="299" r:id="rId5"/>
    <p:sldId id="262" r:id="rId6"/>
    <p:sldId id="277" r:id="rId7"/>
    <p:sldId id="282" r:id="rId8"/>
    <p:sldId id="304" r:id="rId9"/>
    <p:sldId id="303" r:id="rId10"/>
    <p:sldId id="283" r:id="rId11"/>
    <p:sldId id="301" r:id="rId12"/>
    <p:sldId id="305" r:id="rId13"/>
    <p:sldId id="306" r:id="rId14"/>
    <p:sldId id="291" r:id="rId15"/>
    <p:sldId id="302" r:id="rId16"/>
    <p:sldId id="307" r:id="rId17"/>
    <p:sldId id="308" r:id="rId18"/>
    <p:sldId id="310" r:id="rId19"/>
    <p:sldId id="309" r:id="rId20"/>
    <p:sldId id="300" r:id="rId21"/>
    <p:sldId id="312"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F952"/>
    <a:srgbClr val="FFFF66"/>
    <a:srgbClr val="071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5" d="100"/>
          <a:sy n="85" d="100"/>
        </p:scale>
        <p:origin x="590" y="58"/>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11/11/2023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11/11/2023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200165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8588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48114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305423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997685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317799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2167329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042A8-43C1-4815-A5CF-022104463224}" type="datetimeFigureOut">
              <a:rPr lang="en-US" smtClean="0"/>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IN" smtClean="0"/>
              <a:t>‹#›</a:t>
            </a:fld>
            <a:endParaRPr lang="en-IN"/>
          </a:p>
        </p:txBody>
      </p:sp>
    </p:spTree>
    <p:extLst>
      <p:ext uri="{BB962C8B-B14F-4D97-AF65-F5344CB8AC3E}">
        <p14:creationId xmlns:p14="http://schemas.microsoft.com/office/powerpoint/2010/main" val="214551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356911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Title Slide with Photo">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39842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F042A8-43C1-4815-A5CF-022104463224}" type="datetimeFigureOut">
              <a:rPr lang="en-US" smtClean="0"/>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IN" smtClean="0"/>
              <a:t>‹#›</a:t>
            </a:fld>
            <a:endParaRPr lang="en-IN"/>
          </a:p>
        </p:txBody>
      </p:sp>
    </p:spTree>
    <p:extLst>
      <p:ext uri="{BB962C8B-B14F-4D97-AF65-F5344CB8AC3E}">
        <p14:creationId xmlns:p14="http://schemas.microsoft.com/office/powerpoint/2010/main" val="33547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042A8-43C1-4815-A5CF-022104463224}" type="datetimeFigureOut">
              <a:rPr lang="en-US" smtClean="0"/>
              <a:t>11/11/2023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5382E9EE-A870-438B-947A-FF671DFAFC96}" type="slidenum">
              <a:rPr lang="en-IN" smtClean="0"/>
              <a:t>‹#›</a:t>
            </a:fld>
            <a:endParaRPr lang="en-IN"/>
          </a:p>
        </p:txBody>
      </p:sp>
      <p:sp>
        <p:nvSpPr>
          <p:cNvPr id="7" name="Rectangle 12">
            <a:extLst>
              <a:ext uri="{FF2B5EF4-FFF2-40B4-BE49-F238E27FC236}">
                <a16:creationId xmlns:a16="http://schemas.microsoft.com/office/drawing/2014/main" id="{CB6F156E-6188-3CD6-D889-18502332874D}"/>
              </a:ext>
            </a:extLst>
          </p:cNvPr>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a:extLst>
              <a:ext uri="{FF2B5EF4-FFF2-40B4-BE49-F238E27FC236}">
                <a16:creationId xmlns:a16="http://schemas.microsoft.com/office/drawing/2014/main" id="{F050D6D2-2DBE-1AD5-F3FC-9047FF3D566A}"/>
              </a:ext>
            </a:extLst>
          </p:cNvPr>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60132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042A8-43C1-4815-A5CF-022104463224}" type="datetimeFigureOut">
              <a:rPr lang="en-US" smtClean="0"/>
              <a:t>11/11/2023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5382E9EE-A870-438B-947A-FF671DFAFC96}" type="slidenum">
              <a:rPr lang="en-IN" smtClean="0"/>
              <a:t>‹#›</a:t>
            </a:fld>
            <a:endParaRPr lang="en-IN"/>
          </a:p>
        </p:txBody>
      </p:sp>
    </p:spTree>
    <p:extLst>
      <p:ext uri="{BB962C8B-B14F-4D97-AF65-F5344CB8AC3E}">
        <p14:creationId xmlns:p14="http://schemas.microsoft.com/office/powerpoint/2010/main" val="290337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042A8-43C1-4815-A5CF-022104463224}" type="datetimeFigureOut">
              <a:rPr lang="en-US" smtClean="0"/>
              <a:t>11/11/2023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5382E9EE-A870-438B-947A-FF671DFAFC96}" type="slidenum">
              <a:rPr lang="en-IN" smtClean="0"/>
              <a:t>‹#›</a:t>
            </a:fld>
            <a:endParaRPr lang="en-IN"/>
          </a:p>
        </p:txBody>
      </p:sp>
    </p:spTree>
    <p:extLst>
      <p:ext uri="{BB962C8B-B14F-4D97-AF65-F5344CB8AC3E}">
        <p14:creationId xmlns:p14="http://schemas.microsoft.com/office/powerpoint/2010/main" val="125329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F042A8-43C1-4815-A5CF-022104463224}" type="datetimeFigureOut">
              <a:rPr lang="en-US" smtClean="0"/>
              <a:t>11/11/2023</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5382E9EE-A870-438B-947A-FF671DFAFC96}" type="slidenum">
              <a:rPr lang="en-IN" smtClean="0"/>
              <a:t>‹#›</a:t>
            </a:fld>
            <a:endParaRPr lang="en-IN"/>
          </a:p>
        </p:txBody>
      </p:sp>
    </p:spTree>
    <p:extLst>
      <p:ext uri="{BB962C8B-B14F-4D97-AF65-F5344CB8AC3E}">
        <p14:creationId xmlns:p14="http://schemas.microsoft.com/office/powerpoint/2010/main" val="235640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389038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5382E9EE-A870-438B-947A-FF671DFAFC96}" type="slidenum">
              <a:rPr lang="en-US" smtClean="0"/>
              <a:pPr/>
              <a:t>‹#›</a:t>
            </a:fld>
            <a:endParaRPr lang="en-US"/>
          </a:p>
        </p:txBody>
      </p:sp>
    </p:spTree>
    <p:extLst>
      <p:ext uri="{BB962C8B-B14F-4D97-AF65-F5344CB8AC3E}">
        <p14:creationId xmlns:p14="http://schemas.microsoft.com/office/powerpoint/2010/main" val="25046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F042A8-43C1-4815-A5CF-022104463224}" type="datetimeFigureOut">
              <a:rPr lang="en-US" smtClean="0"/>
              <a:pPr/>
              <a:t>11/11/2023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5382E9EE-A870-438B-947A-FF671DFAFC96}" type="slidenum">
              <a:rPr lang="en-US" smtClean="0"/>
              <a:pPr/>
              <a:t>‹#›</a:t>
            </a:fld>
            <a:endParaRPr lang="en-US"/>
          </a:p>
        </p:txBody>
      </p:sp>
      <p:sp>
        <p:nvSpPr>
          <p:cNvPr id="8" name="Rectangle 12">
            <a:extLst>
              <a:ext uri="{FF2B5EF4-FFF2-40B4-BE49-F238E27FC236}">
                <a16:creationId xmlns:a16="http://schemas.microsoft.com/office/drawing/2014/main" id="{C554CAC4-08C0-0CC1-2758-4C301A930112}"/>
              </a:ext>
            </a:extLst>
          </p:cNvPr>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70678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F042A8-43C1-4815-A5CF-022104463224}" type="datetimeFigureOut">
              <a:rPr lang="en-US" smtClean="0"/>
              <a:pPr/>
              <a:t>11/11/2023</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961785495"/>
      </p:ext>
    </p:extLst>
  </p:cSld>
  <p:clrMap bg1="dk1" tx1="lt1" bg2="dk2" tx2="lt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364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piano-dark-cool-partial-music-keys-wallpaper-tfqzc"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pixabay.com/en/guitar-ropes-instrument-music-wood-5691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pixabay.com/en/guitar-ropes-instrument-music-wood-5691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pixabay.com/en/guitar-ropes-instrument-music-wood-5691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allpaperflare.com/piano-dark-cool-partial-music-keys-wallpaper-tfqzc"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1.xml"/><Relationship Id="rId5" Type="http://schemas.openxmlformats.org/officeDocument/2006/relationships/image" Target="../media/image29.png"/><Relationship Id="rId4" Type="http://schemas.openxmlformats.org/officeDocument/2006/relationships/hyperlink" Target="https://pixabay.com/en/guitar-ropes-instrument-music-wood-5691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2.xml"/><Relationship Id="rId5" Type="http://schemas.openxmlformats.org/officeDocument/2006/relationships/image" Target="../media/image30.png"/><Relationship Id="rId4" Type="http://schemas.openxmlformats.org/officeDocument/2006/relationships/hyperlink" Target="https://pixabay.com/en/guitar-ropes-instrument-music-wood-5691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3.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hyperlink" Target="https://pixabay.com/en/guitar-ropes-instrument-music-wood-56917/"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4.xml"/><Relationship Id="rId6" Type="http://schemas.openxmlformats.org/officeDocument/2006/relationships/image" Target="../media/image32.jpeg"/><Relationship Id="rId5" Type="http://schemas.openxmlformats.org/officeDocument/2006/relationships/image" Target="../media/image33.png"/><Relationship Id="rId4" Type="http://schemas.openxmlformats.org/officeDocument/2006/relationships/hyperlink" Target="https://pixabay.com/en/guitar-ropes-instrument-music-wood-5691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pixabay.com/en/guitar-ropes-instrument-music-wood-5691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themeOverride" Target="../theme/themeOverride2.xml"/><Relationship Id="rId5" Type="http://schemas.openxmlformats.org/officeDocument/2006/relationships/hyperlink" Target="http://pixabay.com/en/music-piano-keys-keyboard-sound-279332/" TargetMode="Externa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16.xml"/><Relationship Id="rId5" Type="http://schemas.openxmlformats.org/officeDocument/2006/relationships/image" Target="../media/image36.png"/><Relationship Id="rId4" Type="http://schemas.openxmlformats.org/officeDocument/2006/relationships/hyperlink" Target="https://pixabay.com/en/guitar-ropes-instrument-music-wood-56917/"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allpaperflare.com/piano-dark-cool-partial-music-keys-wallpaper-tfqzc"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guitar-ropes-instrument-music-wood-56917/" TargetMode="External"/><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piano-dark-cool-partial-music-keys-wallpaper-tfqzc"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pixabay.com/en/guitar-ropes-instrument-music-wood-5691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hemeOverride" Target="../theme/themeOverride4.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pixabay.com/en/guitar-ropes-instrument-music-wood-5691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9.jpeg"/><Relationship Id="rId2" Type="http://schemas.openxmlformats.org/officeDocument/2006/relationships/slideLayout" Target="../slideLayouts/slideLayout6.xml"/><Relationship Id="rId1" Type="http://schemas.openxmlformats.org/officeDocument/2006/relationships/themeOverride" Target="../theme/themeOverride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pixabay.com/en/guitar-ropes-instrument-music-wood-569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pixabay.com/en/guitar-ropes-instrument-music-wood-56917/"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pixabay.com/en/music-clef-piano-keys-789935/" TargetMode="External"/><Relationship Id="rId3" Type="http://schemas.openxmlformats.org/officeDocument/2006/relationships/image" Target="../media/image8.jpg"/><Relationship Id="rId7" Type="http://schemas.openxmlformats.org/officeDocument/2006/relationships/image" Target="../media/image22.jpg"/><Relationship Id="rId2" Type="http://schemas.openxmlformats.org/officeDocument/2006/relationships/slideLayout" Target="../slideLayouts/slideLayout6.xml"/><Relationship Id="rId1" Type="http://schemas.openxmlformats.org/officeDocument/2006/relationships/themeOverride" Target="../theme/themeOverride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pixabay.com/en/guitar-ropes-instrument-music-wood-569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3631742"/>
            <a:ext cx="9144000" cy="1908446"/>
          </a:xfrm>
        </p:spPr>
        <p:txBody>
          <a:bodyPr/>
          <a:lstStyle/>
          <a:p>
            <a:r>
              <a:rPr lang="en-US" dirty="0"/>
              <a:t>Title Layout</a:t>
            </a:r>
          </a:p>
        </p:txBody>
      </p:sp>
      <p:pic>
        <p:nvPicPr>
          <p:cNvPr id="10" name="Picture Placeholder 9" descr="Piano keys"/>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3" b="3"/>
          <a:stretch>
            <a:fillRect/>
          </a:stretch>
        </p:blipFill>
        <p:spPr>
          <a:xfrm>
            <a:off x="-72009" y="27409"/>
            <a:ext cx="12188825" cy="6858000"/>
          </a:xfrm>
          <a:solidFill>
            <a:schemeClr val="accent1">
              <a:lumMod val="60000"/>
              <a:lumOff val="40000"/>
            </a:schemeClr>
          </a:solidFill>
          <a:effectLst>
            <a:softEdge rad="1270000"/>
          </a:effectLst>
        </p:spPr>
      </p:pic>
      <p:sp>
        <p:nvSpPr>
          <p:cNvPr id="4" name="TextBox 3">
            <a:extLst>
              <a:ext uri="{FF2B5EF4-FFF2-40B4-BE49-F238E27FC236}">
                <a16:creationId xmlns:a16="http://schemas.microsoft.com/office/drawing/2014/main" id="{98084315-FC22-A452-310B-7E0E8DC6F790}"/>
              </a:ext>
            </a:extLst>
          </p:cNvPr>
          <p:cNvSpPr txBox="1"/>
          <p:nvPr/>
        </p:nvSpPr>
        <p:spPr>
          <a:xfrm>
            <a:off x="1522412" y="2921168"/>
            <a:ext cx="8777489" cy="1015663"/>
          </a:xfrm>
          <a:prstGeom prst="rect">
            <a:avLst/>
          </a:prstGeom>
          <a:solidFill>
            <a:srgbClr val="FF0000"/>
          </a:solidFill>
          <a:ln>
            <a:solidFill>
              <a:srgbClr val="FFC000"/>
            </a:solidFill>
          </a:ln>
          <a:effectLst>
            <a:softEdge rad="127000"/>
          </a:effectLst>
        </p:spPr>
        <p:txBody>
          <a:bodyPr wrap="square" rtlCol="0">
            <a:spAutoFit/>
          </a:bodyPr>
          <a:lstStyle/>
          <a:p>
            <a:r>
              <a:rPr lang="en-IN" sz="6000" b="1" dirty="0"/>
              <a:t>MUSIC STORE ANALYSIS</a:t>
            </a:r>
          </a:p>
        </p:txBody>
      </p:sp>
      <p:sp>
        <p:nvSpPr>
          <p:cNvPr id="5" name="TextBox 4">
            <a:extLst>
              <a:ext uri="{FF2B5EF4-FFF2-40B4-BE49-F238E27FC236}">
                <a16:creationId xmlns:a16="http://schemas.microsoft.com/office/drawing/2014/main" id="{8CB1026D-B796-4F7D-0A3E-F295EDB0E14F}"/>
              </a:ext>
            </a:extLst>
          </p:cNvPr>
          <p:cNvSpPr txBox="1"/>
          <p:nvPr/>
        </p:nvSpPr>
        <p:spPr>
          <a:xfrm>
            <a:off x="4294212" y="1628800"/>
            <a:ext cx="3456384" cy="646331"/>
          </a:xfrm>
          <a:prstGeom prst="rect">
            <a:avLst/>
          </a:prstGeom>
          <a:solidFill>
            <a:schemeClr val="tx1">
              <a:lumMod val="95000"/>
            </a:schemeClr>
          </a:solidFill>
          <a:ln>
            <a:solidFill>
              <a:srgbClr val="FFC000"/>
            </a:solidFill>
          </a:ln>
          <a:effectLst>
            <a:softEdge rad="63500"/>
          </a:effectLst>
        </p:spPr>
        <p:txBody>
          <a:bodyPr wrap="square" rtlCol="0">
            <a:spAutoFit/>
          </a:bodyPr>
          <a:lstStyle/>
          <a:p>
            <a:r>
              <a:rPr lang="en-IN" sz="3600" b="1" dirty="0">
                <a:solidFill>
                  <a:schemeClr val="bg2">
                    <a:lumMod val="75000"/>
                  </a:schemeClr>
                </a:solidFill>
              </a:rPr>
              <a:t>PRESENTATION</a:t>
            </a:r>
          </a:p>
        </p:txBody>
      </p:sp>
      <p:sp>
        <p:nvSpPr>
          <p:cNvPr id="6" name="TextBox 5">
            <a:extLst>
              <a:ext uri="{FF2B5EF4-FFF2-40B4-BE49-F238E27FC236}">
                <a16:creationId xmlns:a16="http://schemas.microsoft.com/office/drawing/2014/main" id="{19759E2E-CC5B-73E9-29B1-B0696E3AD31E}"/>
              </a:ext>
            </a:extLst>
          </p:cNvPr>
          <p:cNvSpPr txBox="1"/>
          <p:nvPr/>
        </p:nvSpPr>
        <p:spPr>
          <a:xfrm>
            <a:off x="3907708" y="5229200"/>
            <a:ext cx="3809674" cy="489534"/>
          </a:xfrm>
          <a:prstGeom prst="rect">
            <a:avLst/>
          </a:prstGeom>
          <a:noFill/>
          <a:ln>
            <a:solidFill>
              <a:srgbClr val="FFC000"/>
            </a:solidFill>
          </a:ln>
          <a:effectLst>
            <a:softEdge rad="31750"/>
          </a:effectLst>
        </p:spPr>
        <p:txBody>
          <a:bodyPr vert="wordArtVert" wrap="square" lIns="144000" tIns="108000" rIns="36000" bIns="72000" rtlCol="0">
            <a:spAutoFit/>
          </a:bodyPr>
          <a:lstStyle/>
          <a:p>
            <a:r>
              <a:rPr lang="en-IN" sz="2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ROHIT YETRE</a:t>
            </a:r>
          </a:p>
        </p:txBody>
      </p:sp>
    </p:spTree>
    <p:extLst>
      <p:ext uri="{BB962C8B-B14F-4D97-AF65-F5344CB8AC3E}">
        <p14:creationId xmlns:p14="http://schemas.microsoft.com/office/powerpoint/2010/main" val="1349426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871001-769E-9A10-8A4A-156EBBF9AB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27" y="0"/>
            <a:ext cx="12188824" cy="7118648"/>
          </a:xfrm>
          <a:prstGeom prst="rect">
            <a:avLst/>
          </a:prstGeom>
          <a:ln>
            <a:noFill/>
          </a:ln>
          <a:effectLst>
            <a:softEdge rad="317500"/>
          </a:effectLst>
        </p:spPr>
      </p:pic>
      <p:sp>
        <p:nvSpPr>
          <p:cNvPr id="8" name="TextBox 7">
            <a:extLst>
              <a:ext uri="{FF2B5EF4-FFF2-40B4-BE49-F238E27FC236}">
                <a16:creationId xmlns:a16="http://schemas.microsoft.com/office/drawing/2014/main" id="{86374F95-FFDE-1AF5-F9E9-156D31E29F22}"/>
              </a:ext>
            </a:extLst>
          </p:cNvPr>
          <p:cNvSpPr txBox="1"/>
          <p:nvPr/>
        </p:nvSpPr>
        <p:spPr>
          <a:xfrm>
            <a:off x="2710036" y="404664"/>
            <a:ext cx="6336704" cy="584775"/>
          </a:xfrm>
          <a:prstGeom prst="rect">
            <a:avLst/>
          </a:prstGeom>
          <a:noFill/>
        </p:spPr>
        <p:txBody>
          <a:bodyPr wrap="square" rtlCol="0">
            <a:spAutoFit/>
          </a:bodyPr>
          <a:lstStyle/>
          <a:p>
            <a:pPr algn="ctr"/>
            <a:r>
              <a:rPr lang="en-IN" sz="3200" b="1" dirty="0">
                <a:solidFill>
                  <a:schemeClr val="bg1"/>
                </a:solidFill>
              </a:rPr>
              <a:t>MODERATE QUERIES</a:t>
            </a:r>
          </a:p>
        </p:txBody>
      </p:sp>
      <p:sp>
        <p:nvSpPr>
          <p:cNvPr id="2" name="TextBox 1">
            <a:extLst>
              <a:ext uri="{FF2B5EF4-FFF2-40B4-BE49-F238E27FC236}">
                <a16:creationId xmlns:a16="http://schemas.microsoft.com/office/drawing/2014/main" id="{5B80BBF7-58DE-6EE7-F616-E42CBFD6A18B}"/>
              </a:ext>
            </a:extLst>
          </p:cNvPr>
          <p:cNvSpPr txBox="1"/>
          <p:nvPr/>
        </p:nvSpPr>
        <p:spPr>
          <a:xfrm rot="10800000" flipH="1" flipV="1">
            <a:off x="3430116" y="1556698"/>
            <a:ext cx="4896544" cy="584775"/>
          </a:xfrm>
          <a:prstGeom prst="rect">
            <a:avLst/>
          </a:prstGeom>
          <a:noFill/>
        </p:spPr>
        <p:txBody>
          <a:bodyPr wrap="square" rtlCol="0">
            <a:spAutoFit/>
          </a:bodyPr>
          <a:lstStyle/>
          <a:p>
            <a:pPr algn="ctr"/>
            <a:r>
              <a:rPr lang="en-IN" sz="3200" b="1" dirty="0">
                <a:solidFill>
                  <a:srgbClr val="FF0000"/>
                </a:solidFill>
              </a:rPr>
              <a:t>USING CTE QAND JOINS</a:t>
            </a:r>
          </a:p>
        </p:txBody>
      </p:sp>
      <p:sp>
        <p:nvSpPr>
          <p:cNvPr id="3" name="TextBox 2">
            <a:extLst>
              <a:ext uri="{FF2B5EF4-FFF2-40B4-BE49-F238E27FC236}">
                <a16:creationId xmlns:a16="http://schemas.microsoft.com/office/drawing/2014/main" id="{F881387E-650B-0C70-81AB-BBCBC71891CB}"/>
              </a:ext>
            </a:extLst>
          </p:cNvPr>
          <p:cNvSpPr txBox="1"/>
          <p:nvPr/>
        </p:nvSpPr>
        <p:spPr>
          <a:xfrm rot="10800000" flipH="1" flipV="1">
            <a:off x="3430116" y="662788"/>
            <a:ext cx="4896544" cy="646331"/>
          </a:xfrm>
          <a:prstGeom prst="rect">
            <a:avLst/>
          </a:prstGeom>
          <a:noFill/>
        </p:spPr>
        <p:txBody>
          <a:bodyPr wrap="square" rtlCol="0">
            <a:spAutoFit/>
          </a:bodyPr>
          <a:lstStyle/>
          <a:p>
            <a:pPr algn="ctr"/>
            <a:r>
              <a:rPr lang="en-IN" sz="3600" b="1" dirty="0"/>
              <a:t>MODERATE QUERIES </a:t>
            </a:r>
          </a:p>
        </p:txBody>
      </p:sp>
      <p:sp>
        <p:nvSpPr>
          <p:cNvPr id="4" name="Star: 4 Points 3">
            <a:extLst>
              <a:ext uri="{FF2B5EF4-FFF2-40B4-BE49-F238E27FC236}">
                <a16:creationId xmlns:a16="http://schemas.microsoft.com/office/drawing/2014/main" id="{C8B23D1E-2B52-4BE4-DF0A-7B4C7E7693B9}"/>
              </a:ext>
            </a:extLst>
          </p:cNvPr>
          <p:cNvSpPr/>
          <p:nvPr/>
        </p:nvSpPr>
        <p:spPr>
          <a:xfrm>
            <a:off x="405780" y="3276355"/>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6FFE841D-6803-4FBC-B58C-C62DA44CE4BF}"/>
              </a:ext>
            </a:extLst>
          </p:cNvPr>
          <p:cNvSpPr/>
          <p:nvPr/>
        </p:nvSpPr>
        <p:spPr>
          <a:xfrm>
            <a:off x="10774932" y="3271292"/>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6513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79CF455A-5264-5DC5-26DE-4A00ACC3F8A7}"/>
              </a:ext>
            </a:extLst>
          </p:cNvPr>
          <p:cNvSpPr>
            <a:spLocks noGrp="1"/>
          </p:cNvSpPr>
          <p:nvPr>
            <p:ph type="title"/>
          </p:nvPr>
        </p:nvSpPr>
        <p:spPr>
          <a:xfrm>
            <a:off x="1269876" y="334398"/>
            <a:ext cx="2376264" cy="528010"/>
          </a:xfrm>
        </p:spPr>
        <p:txBody>
          <a:bodyPr/>
          <a:lstStyle/>
          <a:p>
            <a:r>
              <a:rPr lang="en-IN" sz="3200" b="1" dirty="0">
                <a:latin typeface="+mn-lt"/>
                <a:ea typeface="Calibri Light" panose="020F0302020204030204" pitchFamily="34" charset="0"/>
                <a:cs typeface="Calibri Light" panose="020F0302020204030204" pitchFamily="34" charset="0"/>
              </a:rPr>
              <a:t>QUE NO-1</a:t>
            </a:r>
          </a:p>
        </p:txBody>
      </p:sp>
      <p:sp>
        <p:nvSpPr>
          <p:cNvPr id="3" name="TextBox 2">
            <a:extLst>
              <a:ext uri="{FF2B5EF4-FFF2-40B4-BE49-F238E27FC236}">
                <a16:creationId xmlns:a16="http://schemas.microsoft.com/office/drawing/2014/main" id="{763DE3F7-451B-72EA-89ED-FD5F0F10226E}"/>
              </a:ext>
            </a:extLst>
          </p:cNvPr>
          <p:cNvSpPr txBox="1"/>
          <p:nvPr/>
        </p:nvSpPr>
        <p:spPr>
          <a:xfrm>
            <a:off x="622176" y="1318484"/>
            <a:ext cx="10225136" cy="646331"/>
          </a:xfrm>
          <a:prstGeom prst="rect">
            <a:avLst/>
          </a:prstGeom>
          <a:noFill/>
        </p:spPr>
        <p:txBody>
          <a:bodyPr wrap="square" rtlCol="0">
            <a:spAutoFit/>
          </a:bodyPr>
          <a:lstStyle/>
          <a:p>
            <a:r>
              <a:rPr lang="en-IN" b="1" dirty="0"/>
              <a:t>Q1: Write query to return the email, first name, last name, &amp; Genre of all Rock Music listeners.</a:t>
            </a:r>
          </a:p>
          <a:p>
            <a:r>
              <a:rPr lang="en-IN" b="1" dirty="0"/>
              <a:t>Return your list ordered alphabetically by email starting with A</a:t>
            </a:r>
          </a:p>
        </p:txBody>
      </p:sp>
      <p:pic>
        <p:nvPicPr>
          <p:cNvPr id="4" name="Picture 3">
            <a:extLst>
              <a:ext uri="{FF2B5EF4-FFF2-40B4-BE49-F238E27FC236}">
                <a16:creationId xmlns:a16="http://schemas.microsoft.com/office/drawing/2014/main" id="{1CD50754-03E5-300F-6A58-E0C834F603FA}"/>
              </a:ext>
            </a:extLst>
          </p:cNvPr>
          <p:cNvPicPr>
            <a:picLocks noChangeAspect="1"/>
          </p:cNvPicPr>
          <p:nvPr/>
        </p:nvPicPr>
        <p:blipFill rotWithShape="1">
          <a:blip r:embed="rId5">
            <a:extLst>
              <a:ext uri="{28A0092B-C50C-407E-A947-70E740481C1C}">
                <a14:useLocalDpi xmlns:a14="http://schemas.microsoft.com/office/drawing/2010/main" val="0"/>
              </a:ext>
            </a:extLst>
          </a:blip>
          <a:srcRect t="9557"/>
          <a:stretch/>
        </p:blipFill>
        <p:spPr>
          <a:xfrm>
            <a:off x="621804" y="2564904"/>
            <a:ext cx="5688632" cy="2187102"/>
          </a:xfrm>
          <a:prstGeom prst="rect">
            <a:avLst/>
          </a:prstGeom>
        </p:spPr>
      </p:pic>
      <p:pic>
        <p:nvPicPr>
          <p:cNvPr id="5" name="Picture 4">
            <a:extLst>
              <a:ext uri="{FF2B5EF4-FFF2-40B4-BE49-F238E27FC236}">
                <a16:creationId xmlns:a16="http://schemas.microsoft.com/office/drawing/2014/main" id="{F4404AF7-5D3A-BE65-4B16-3C7BDD0FEDA1}"/>
              </a:ext>
            </a:extLst>
          </p:cNvPr>
          <p:cNvPicPr>
            <a:picLocks noChangeAspect="1"/>
          </p:cNvPicPr>
          <p:nvPr/>
        </p:nvPicPr>
        <p:blipFill rotWithShape="1">
          <a:blip r:embed="rId6">
            <a:extLst>
              <a:ext uri="{28A0092B-C50C-407E-A947-70E740481C1C}">
                <a14:useLocalDpi xmlns:a14="http://schemas.microsoft.com/office/drawing/2010/main" val="0"/>
              </a:ext>
            </a:extLst>
          </a:blip>
          <a:srcRect l="-1283" r="8808"/>
          <a:stretch/>
        </p:blipFill>
        <p:spPr>
          <a:xfrm>
            <a:off x="6598468" y="2492897"/>
            <a:ext cx="4752529" cy="2331116"/>
          </a:xfrm>
          <a:prstGeom prst="rect">
            <a:avLst/>
          </a:prstGeom>
        </p:spPr>
      </p:pic>
    </p:spTree>
    <p:extLst>
      <p:ext uri="{BB962C8B-B14F-4D97-AF65-F5344CB8AC3E}">
        <p14:creationId xmlns:p14="http://schemas.microsoft.com/office/powerpoint/2010/main" val="2861201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extBox 1">
            <a:extLst>
              <a:ext uri="{FF2B5EF4-FFF2-40B4-BE49-F238E27FC236}">
                <a16:creationId xmlns:a16="http://schemas.microsoft.com/office/drawing/2014/main" id="{19B71EF5-B446-EBA0-317A-B59668D24603}"/>
              </a:ext>
            </a:extLst>
          </p:cNvPr>
          <p:cNvSpPr txBox="1"/>
          <p:nvPr/>
        </p:nvSpPr>
        <p:spPr>
          <a:xfrm>
            <a:off x="909836" y="973202"/>
            <a:ext cx="9865096" cy="646331"/>
          </a:xfrm>
          <a:prstGeom prst="rect">
            <a:avLst/>
          </a:prstGeom>
          <a:noFill/>
        </p:spPr>
        <p:txBody>
          <a:bodyPr wrap="square" rtlCol="0">
            <a:spAutoFit/>
          </a:bodyPr>
          <a:lstStyle/>
          <a:p>
            <a:r>
              <a:rPr lang="en-IN" b="1" dirty="0"/>
              <a:t>Q2: Let’s invite the artists who have written the most rock music in our dataset. </a:t>
            </a:r>
          </a:p>
          <a:p>
            <a:r>
              <a:rPr lang="en-IN" b="1" dirty="0"/>
              <a:t>Write a query that returns the artist name and total track count of the top 10 rock bands</a:t>
            </a:r>
          </a:p>
        </p:txBody>
      </p:sp>
      <p:pic>
        <p:nvPicPr>
          <p:cNvPr id="3" name="Picture 2">
            <a:extLst>
              <a:ext uri="{FF2B5EF4-FFF2-40B4-BE49-F238E27FC236}">
                <a16:creationId xmlns:a16="http://schemas.microsoft.com/office/drawing/2014/main" id="{3A6695B2-1857-11A8-8284-10DBA102CFBA}"/>
              </a:ext>
            </a:extLst>
          </p:cNvPr>
          <p:cNvPicPr>
            <a:picLocks noChangeAspect="1"/>
          </p:cNvPicPr>
          <p:nvPr/>
        </p:nvPicPr>
        <p:blipFill rotWithShape="1">
          <a:blip r:embed="rId5">
            <a:extLst>
              <a:ext uri="{28A0092B-C50C-407E-A947-70E740481C1C}">
                <a14:useLocalDpi xmlns:a14="http://schemas.microsoft.com/office/drawing/2010/main" val="0"/>
              </a:ext>
            </a:extLst>
          </a:blip>
          <a:srcRect l="4176" t="10617" r="811"/>
          <a:stretch/>
        </p:blipFill>
        <p:spPr>
          <a:xfrm>
            <a:off x="2422004" y="1823827"/>
            <a:ext cx="7004990" cy="1944216"/>
          </a:xfrm>
          <a:prstGeom prst="rect">
            <a:avLst/>
          </a:prstGeom>
        </p:spPr>
      </p:pic>
      <p:pic>
        <p:nvPicPr>
          <p:cNvPr id="4" name="Picture 3">
            <a:extLst>
              <a:ext uri="{FF2B5EF4-FFF2-40B4-BE49-F238E27FC236}">
                <a16:creationId xmlns:a16="http://schemas.microsoft.com/office/drawing/2014/main" id="{1832AA1F-51EA-3D0D-92EE-D7F21D3FCE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4861" y="3941302"/>
            <a:ext cx="4735045" cy="2743438"/>
          </a:xfrm>
          <a:prstGeom prst="rect">
            <a:avLst/>
          </a:prstGeom>
        </p:spPr>
      </p:pic>
      <p:sp>
        <p:nvSpPr>
          <p:cNvPr id="5" name="TextBox 4">
            <a:extLst>
              <a:ext uri="{FF2B5EF4-FFF2-40B4-BE49-F238E27FC236}">
                <a16:creationId xmlns:a16="http://schemas.microsoft.com/office/drawing/2014/main" id="{8D956575-14B5-3C08-81AC-D0432EE6707E}"/>
              </a:ext>
            </a:extLst>
          </p:cNvPr>
          <p:cNvSpPr txBox="1"/>
          <p:nvPr/>
        </p:nvSpPr>
        <p:spPr>
          <a:xfrm>
            <a:off x="1197868" y="255769"/>
            <a:ext cx="2448272" cy="523220"/>
          </a:xfrm>
          <a:prstGeom prst="rect">
            <a:avLst/>
          </a:prstGeom>
          <a:noFill/>
        </p:spPr>
        <p:txBody>
          <a:bodyPr wrap="square" rtlCol="0">
            <a:spAutoFit/>
          </a:bodyPr>
          <a:lstStyle/>
          <a:p>
            <a:r>
              <a:rPr lang="en-IN" sz="2800" b="1" dirty="0"/>
              <a:t>QUE NO-2</a:t>
            </a:r>
          </a:p>
        </p:txBody>
      </p:sp>
    </p:spTree>
    <p:extLst>
      <p:ext uri="{BB962C8B-B14F-4D97-AF65-F5344CB8AC3E}">
        <p14:creationId xmlns:p14="http://schemas.microsoft.com/office/powerpoint/2010/main" val="33605346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extBox 1">
            <a:extLst>
              <a:ext uri="{FF2B5EF4-FFF2-40B4-BE49-F238E27FC236}">
                <a16:creationId xmlns:a16="http://schemas.microsoft.com/office/drawing/2014/main" id="{5DD6B06F-22FC-781B-F28E-4AC1EF125A71}"/>
              </a:ext>
            </a:extLst>
          </p:cNvPr>
          <p:cNvSpPr txBox="1"/>
          <p:nvPr/>
        </p:nvSpPr>
        <p:spPr>
          <a:xfrm>
            <a:off x="837828" y="1340163"/>
            <a:ext cx="9289032" cy="1200329"/>
          </a:xfrm>
          <a:prstGeom prst="rect">
            <a:avLst/>
          </a:prstGeom>
          <a:noFill/>
        </p:spPr>
        <p:txBody>
          <a:bodyPr wrap="square" rtlCol="0">
            <a:spAutoFit/>
          </a:bodyPr>
          <a:lstStyle/>
          <a:p>
            <a:r>
              <a:rPr lang="en-IN" b="1" dirty="0"/>
              <a:t>Q3: Return all the track names that have a song </a:t>
            </a:r>
            <a:r>
              <a:rPr lang="en-US" b="1" dirty="0">
                <a:effectLst/>
              </a:rPr>
              <a:t>length longer than the average song length. Return the Name and Milliseconds for each track. </a:t>
            </a:r>
          </a:p>
          <a:p>
            <a:r>
              <a:rPr lang="en-US" b="1" dirty="0">
                <a:effectLst/>
              </a:rPr>
              <a:t>Order by the song length with the longest songs listed first</a:t>
            </a:r>
          </a:p>
          <a:p>
            <a:endParaRPr lang="en-IN" dirty="0"/>
          </a:p>
        </p:txBody>
      </p:sp>
      <p:pic>
        <p:nvPicPr>
          <p:cNvPr id="3" name="Picture 2">
            <a:extLst>
              <a:ext uri="{FF2B5EF4-FFF2-40B4-BE49-F238E27FC236}">
                <a16:creationId xmlns:a16="http://schemas.microsoft.com/office/drawing/2014/main" id="{E9D3E03C-A6AE-421B-713E-C19E17995A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836" y="2850231"/>
            <a:ext cx="4480948" cy="1707028"/>
          </a:xfrm>
          <a:prstGeom prst="rect">
            <a:avLst/>
          </a:prstGeom>
        </p:spPr>
      </p:pic>
      <p:pic>
        <p:nvPicPr>
          <p:cNvPr id="4" name="Picture 3">
            <a:extLst>
              <a:ext uri="{FF2B5EF4-FFF2-40B4-BE49-F238E27FC236}">
                <a16:creationId xmlns:a16="http://schemas.microsoft.com/office/drawing/2014/main" id="{05893232-3E9E-5C77-6C8B-63EE0E7C18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8388" y="2587318"/>
            <a:ext cx="3703641" cy="2232853"/>
          </a:xfrm>
          <a:prstGeom prst="rect">
            <a:avLst/>
          </a:prstGeom>
        </p:spPr>
      </p:pic>
      <p:sp>
        <p:nvSpPr>
          <p:cNvPr id="8" name="Title 1">
            <a:extLst>
              <a:ext uri="{FF2B5EF4-FFF2-40B4-BE49-F238E27FC236}">
                <a16:creationId xmlns:a16="http://schemas.microsoft.com/office/drawing/2014/main" id="{0DC90913-C792-548D-03C2-F7F54011A8E7}"/>
              </a:ext>
            </a:extLst>
          </p:cNvPr>
          <p:cNvSpPr>
            <a:spLocks noGrp="1"/>
          </p:cNvSpPr>
          <p:nvPr>
            <p:ph type="title"/>
          </p:nvPr>
        </p:nvSpPr>
        <p:spPr>
          <a:xfrm>
            <a:off x="1629916" y="430406"/>
            <a:ext cx="2448272" cy="600018"/>
          </a:xfrm>
        </p:spPr>
        <p:txBody>
          <a:bodyPr/>
          <a:lstStyle/>
          <a:p>
            <a:r>
              <a:rPr lang="en-IN" sz="2800" b="1" dirty="0">
                <a:latin typeface="+mn-lt"/>
                <a:ea typeface="Calibri Light" panose="020F0302020204030204" pitchFamily="34" charset="0"/>
                <a:cs typeface="Calibri Light" panose="020F0302020204030204" pitchFamily="34" charset="0"/>
              </a:rPr>
              <a:t>QUE NO-3</a:t>
            </a:r>
          </a:p>
        </p:txBody>
      </p:sp>
    </p:spTree>
    <p:extLst>
      <p:ext uri="{BB962C8B-B14F-4D97-AF65-F5344CB8AC3E}">
        <p14:creationId xmlns:p14="http://schemas.microsoft.com/office/powerpoint/2010/main" val="58302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871001-769E-9A10-8A4A-156EBBF9AB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27" y="0"/>
            <a:ext cx="12188824" cy="7118648"/>
          </a:xfrm>
          <a:prstGeom prst="rect">
            <a:avLst/>
          </a:prstGeom>
          <a:ln>
            <a:noFill/>
          </a:ln>
          <a:effectLst>
            <a:softEdge rad="317500"/>
          </a:effectLst>
        </p:spPr>
      </p:pic>
      <p:sp>
        <p:nvSpPr>
          <p:cNvPr id="8" name="TextBox 7">
            <a:extLst>
              <a:ext uri="{FF2B5EF4-FFF2-40B4-BE49-F238E27FC236}">
                <a16:creationId xmlns:a16="http://schemas.microsoft.com/office/drawing/2014/main" id="{86374F95-FFDE-1AF5-F9E9-156D31E29F22}"/>
              </a:ext>
            </a:extLst>
          </p:cNvPr>
          <p:cNvSpPr txBox="1"/>
          <p:nvPr/>
        </p:nvSpPr>
        <p:spPr>
          <a:xfrm>
            <a:off x="2710036" y="404664"/>
            <a:ext cx="6336704" cy="584775"/>
          </a:xfrm>
          <a:prstGeom prst="rect">
            <a:avLst/>
          </a:prstGeom>
          <a:noFill/>
        </p:spPr>
        <p:txBody>
          <a:bodyPr wrap="square" rtlCol="0">
            <a:spAutoFit/>
          </a:bodyPr>
          <a:lstStyle/>
          <a:p>
            <a:pPr algn="ctr"/>
            <a:r>
              <a:rPr lang="en-IN" sz="3200" dirty="0">
                <a:solidFill>
                  <a:schemeClr val="bg1"/>
                </a:solidFill>
              </a:rPr>
              <a:t>ADVANCE QUERIES</a:t>
            </a:r>
          </a:p>
        </p:txBody>
      </p:sp>
      <p:sp>
        <p:nvSpPr>
          <p:cNvPr id="2" name="TextBox 1">
            <a:extLst>
              <a:ext uri="{FF2B5EF4-FFF2-40B4-BE49-F238E27FC236}">
                <a16:creationId xmlns:a16="http://schemas.microsoft.com/office/drawing/2014/main" id="{5B80BBF7-58DE-6EE7-F616-E42CBFD6A18B}"/>
              </a:ext>
            </a:extLst>
          </p:cNvPr>
          <p:cNvSpPr txBox="1"/>
          <p:nvPr/>
        </p:nvSpPr>
        <p:spPr>
          <a:xfrm rot="10800000" flipH="1" flipV="1">
            <a:off x="2983741" y="1578512"/>
            <a:ext cx="6192688" cy="584775"/>
          </a:xfrm>
          <a:prstGeom prst="rect">
            <a:avLst/>
          </a:prstGeom>
          <a:noFill/>
        </p:spPr>
        <p:txBody>
          <a:bodyPr wrap="square" rtlCol="0">
            <a:spAutoFit/>
          </a:bodyPr>
          <a:lstStyle/>
          <a:p>
            <a:pPr algn="ctr"/>
            <a:r>
              <a:rPr lang="en-IN" sz="3200" b="1" dirty="0">
                <a:solidFill>
                  <a:srgbClr val="FF0000"/>
                </a:solidFill>
              </a:rPr>
              <a:t>COMPLEX QUERIES AND JOINS</a:t>
            </a:r>
          </a:p>
        </p:txBody>
      </p:sp>
      <p:sp>
        <p:nvSpPr>
          <p:cNvPr id="3" name="TextBox 2">
            <a:extLst>
              <a:ext uri="{FF2B5EF4-FFF2-40B4-BE49-F238E27FC236}">
                <a16:creationId xmlns:a16="http://schemas.microsoft.com/office/drawing/2014/main" id="{1D069284-F0C3-41B8-35BC-2F68DCD9E177}"/>
              </a:ext>
            </a:extLst>
          </p:cNvPr>
          <p:cNvSpPr txBox="1"/>
          <p:nvPr/>
        </p:nvSpPr>
        <p:spPr>
          <a:xfrm rot="10800000" flipH="1" flipV="1">
            <a:off x="3430116" y="662788"/>
            <a:ext cx="4896544" cy="646331"/>
          </a:xfrm>
          <a:prstGeom prst="rect">
            <a:avLst/>
          </a:prstGeom>
          <a:noFill/>
        </p:spPr>
        <p:txBody>
          <a:bodyPr wrap="square" rtlCol="0">
            <a:spAutoFit/>
          </a:bodyPr>
          <a:lstStyle/>
          <a:p>
            <a:pPr algn="ctr"/>
            <a:r>
              <a:rPr lang="en-IN" sz="3600" b="1" dirty="0"/>
              <a:t>ADVANCE QUERIES </a:t>
            </a:r>
          </a:p>
        </p:txBody>
      </p:sp>
      <p:sp>
        <p:nvSpPr>
          <p:cNvPr id="4" name="Star: 4 Points 3">
            <a:extLst>
              <a:ext uri="{FF2B5EF4-FFF2-40B4-BE49-F238E27FC236}">
                <a16:creationId xmlns:a16="http://schemas.microsoft.com/office/drawing/2014/main" id="{4F1B7DBE-795E-3E60-9AD1-C0407BCC4F02}"/>
              </a:ext>
            </a:extLst>
          </p:cNvPr>
          <p:cNvSpPr/>
          <p:nvPr/>
        </p:nvSpPr>
        <p:spPr>
          <a:xfrm>
            <a:off x="405780" y="3276355"/>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4 Points 4">
            <a:extLst>
              <a:ext uri="{FF2B5EF4-FFF2-40B4-BE49-F238E27FC236}">
                <a16:creationId xmlns:a16="http://schemas.microsoft.com/office/drawing/2014/main" id="{FD36468C-2C1E-05C2-4FD2-D46492E8C63E}"/>
              </a:ext>
            </a:extLst>
          </p:cNvPr>
          <p:cNvSpPr/>
          <p:nvPr/>
        </p:nvSpPr>
        <p:spPr>
          <a:xfrm>
            <a:off x="10990957" y="3276355"/>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507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4C3FCB3F-3E86-875D-02A5-4101D526316A}"/>
              </a:ext>
            </a:extLst>
          </p:cNvPr>
          <p:cNvSpPr>
            <a:spLocks noGrp="1"/>
          </p:cNvSpPr>
          <p:nvPr>
            <p:ph type="title"/>
          </p:nvPr>
        </p:nvSpPr>
        <p:spPr>
          <a:xfrm>
            <a:off x="1269876" y="197094"/>
            <a:ext cx="2133972" cy="586569"/>
          </a:xfrm>
        </p:spPr>
        <p:txBody>
          <a:bodyPr>
            <a:noAutofit/>
          </a:bodyPr>
          <a:lstStyle/>
          <a:p>
            <a:r>
              <a:rPr lang="en-IN" sz="2800" b="1" dirty="0"/>
              <a:t>QUE NO-1</a:t>
            </a:r>
          </a:p>
        </p:txBody>
      </p:sp>
      <p:sp>
        <p:nvSpPr>
          <p:cNvPr id="3" name="TextBox 2">
            <a:extLst>
              <a:ext uri="{FF2B5EF4-FFF2-40B4-BE49-F238E27FC236}">
                <a16:creationId xmlns:a16="http://schemas.microsoft.com/office/drawing/2014/main" id="{5ED13FD6-DE27-0EDC-D086-82FBDCB90639}"/>
              </a:ext>
            </a:extLst>
          </p:cNvPr>
          <p:cNvSpPr txBox="1"/>
          <p:nvPr/>
        </p:nvSpPr>
        <p:spPr>
          <a:xfrm>
            <a:off x="1053852" y="1090682"/>
            <a:ext cx="9505056" cy="646331"/>
          </a:xfrm>
          <a:prstGeom prst="rect">
            <a:avLst/>
          </a:prstGeom>
          <a:noFill/>
        </p:spPr>
        <p:txBody>
          <a:bodyPr wrap="square" rtlCol="0">
            <a:spAutoFit/>
          </a:bodyPr>
          <a:lstStyle/>
          <a:p>
            <a:r>
              <a:rPr lang="en-IN" b="1" dirty="0"/>
              <a:t>Q1: Find how much amount spent by each customer on artists? </a:t>
            </a:r>
          </a:p>
          <a:p>
            <a:r>
              <a:rPr lang="en-IN" b="1" dirty="0"/>
              <a:t>Write a query to return the customer name, artist name and total spent</a:t>
            </a:r>
          </a:p>
        </p:txBody>
      </p:sp>
      <p:pic>
        <p:nvPicPr>
          <p:cNvPr id="4" name="Picture 3">
            <a:extLst>
              <a:ext uri="{FF2B5EF4-FFF2-40B4-BE49-F238E27FC236}">
                <a16:creationId xmlns:a16="http://schemas.microsoft.com/office/drawing/2014/main" id="{41C0AF65-49F8-504F-0A28-0E4126978C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868" y="2010913"/>
            <a:ext cx="6904318" cy="4359018"/>
          </a:xfrm>
          <a:prstGeom prst="rect">
            <a:avLst/>
          </a:prstGeom>
        </p:spPr>
      </p:pic>
    </p:spTree>
    <p:extLst>
      <p:ext uri="{BB962C8B-B14F-4D97-AF65-F5344CB8AC3E}">
        <p14:creationId xmlns:p14="http://schemas.microsoft.com/office/powerpoint/2010/main" val="3258297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B69F37B9-6521-2370-7C32-69BA9610F676}"/>
              </a:ext>
            </a:extLst>
          </p:cNvPr>
          <p:cNvSpPr>
            <a:spLocks noGrp="1"/>
          </p:cNvSpPr>
          <p:nvPr>
            <p:ph type="title"/>
          </p:nvPr>
        </p:nvSpPr>
        <p:spPr>
          <a:xfrm>
            <a:off x="981844" y="1196752"/>
            <a:ext cx="10297144" cy="798642"/>
          </a:xfrm>
        </p:spPr>
        <p:txBody>
          <a:bodyPr>
            <a:normAutofit fontScale="90000"/>
          </a:bodyPr>
          <a:lstStyle/>
          <a:p>
            <a:r>
              <a:rPr lang="en-IN" sz="2000" b="1" dirty="0">
                <a:solidFill>
                  <a:schemeClr val="tx1"/>
                </a:solidFill>
              </a:rPr>
              <a:t>Q1: Find how much amount spent by each customer on artists? </a:t>
            </a:r>
            <a:br>
              <a:rPr lang="en-IN" sz="2000" b="1" dirty="0">
                <a:solidFill>
                  <a:schemeClr val="tx1"/>
                </a:solidFill>
              </a:rPr>
            </a:br>
            <a:r>
              <a:rPr lang="en-IN" sz="2000" b="1" dirty="0">
                <a:solidFill>
                  <a:schemeClr val="tx1"/>
                </a:solidFill>
              </a:rPr>
              <a:t>Write a query to return the customer name, artist name and total spent</a:t>
            </a:r>
            <a:br>
              <a:rPr lang="en-IN" b="1" dirty="0">
                <a:solidFill>
                  <a:schemeClr val="bg1"/>
                </a:solidFill>
              </a:rPr>
            </a:br>
            <a:endParaRPr lang="en-IN" dirty="0"/>
          </a:p>
        </p:txBody>
      </p:sp>
      <p:pic>
        <p:nvPicPr>
          <p:cNvPr id="3" name="Picture 2">
            <a:extLst>
              <a:ext uri="{FF2B5EF4-FFF2-40B4-BE49-F238E27FC236}">
                <a16:creationId xmlns:a16="http://schemas.microsoft.com/office/drawing/2014/main" id="{B3DF4615-A248-66CE-3856-0864E38B21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852" y="2204864"/>
            <a:ext cx="8001693" cy="3017782"/>
          </a:xfrm>
          <a:prstGeom prst="rect">
            <a:avLst/>
          </a:prstGeom>
        </p:spPr>
      </p:pic>
      <p:sp>
        <p:nvSpPr>
          <p:cNvPr id="4" name="TextBox 3">
            <a:extLst>
              <a:ext uri="{FF2B5EF4-FFF2-40B4-BE49-F238E27FC236}">
                <a16:creationId xmlns:a16="http://schemas.microsoft.com/office/drawing/2014/main" id="{F2CEB021-284A-6003-003C-142E95E431F0}"/>
              </a:ext>
            </a:extLst>
          </p:cNvPr>
          <p:cNvSpPr txBox="1"/>
          <p:nvPr/>
        </p:nvSpPr>
        <p:spPr>
          <a:xfrm>
            <a:off x="1557908" y="262454"/>
            <a:ext cx="2047826" cy="584775"/>
          </a:xfrm>
          <a:prstGeom prst="rect">
            <a:avLst/>
          </a:prstGeom>
          <a:noFill/>
        </p:spPr>
        <p:txBody>
          <a:bodyPr wrap="square" rtlCol="0">
            <a:spAutoFit/>
          </a:bodyPr>
          <a:lstStyle/>
          <a:p>
            <a:r>
              <a:rPr lang="en-IN" sz="3200" b="1" dirty="0"/>
              <a:t>OUTPUT</a:t>
            </a:r>
          </a:p>
        </p:txBody>
      </p:sp>
    </p:spTree>
    <p:extLst>
      <p:ext uri="{BB962C8B-B14F-4D97-AF65-F5344CB8AC3E}">
        <p14:creationId xmlns:p14="http://schemas.microsoft.com/office/powerpoint/2010/main" val="2803168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extBox 1">
            <a:extLst>
              <a:ext uri="{FF2B5EF4-FFF2-40B4-BE49-F238E27FC236}">
                <a16:creationId xmlns:a16="http://schemas.microsoft.com/office/drawing/2014/main" id="{6FAF221A-195F-52A7-BBA4-212518AFAC83}"/>
              </a:ext>
            </a:extLst>
          </p:cNvPr>
          <p:cNvSpPr txBox="1"/>
          <p:nvPr/>
        </p:nvSpPr>
        <p:spPr>
          <a:xfrm>
            <a:off x="810144" y="1124744"/>
            <a:ext cx="10945216" cy="1200329"/>
          </a:xfrm>
          <a:prstGeom prst="rect">
            <a:avLst/>
          </a:prstGeom>
          <a:noFill/>
        </p:spPr>
        <p:txBody>
          <a:bodyPr wrap="square" rtlCol="0">
            <a:spAutoFit/>
          </a:bodyPr>
          <a:lstStyle/>
          <a:p>
            <a:r>
              <a:rPr lang="en-US" b="1" dirty="0">
                <a:effectLst/>
              </a:rPr>
              <a:t>Q2: We want to find out the most popular music Genre for each country. </a:t>
            </a:r>
          </a:p>
          <a:p>
            <a:r>
              <a:rPr lang="en-US" b="1" dirty="0">
                <a:effectLst/>
              </a:rPr>
              <a:t>We determine the most popular genre as the genre with the highest amount of purchases. </a:t>
            </a:r>
          </a:p>
          <a:p>
            <a:r>
              <a:rPr lang="en-US" b="1" dirty="0">
                <a:effectLst/>
              </a:rPr>
              <a:t>Write a query that returns each country along with the top Genre. </a:t>
            </a:r>
          </a:p>
          <a:p>
            <a:r>
              <a:rPr lang="en-US" b="1" dirty="0">
                <a:effectLst/>
              </a:rPr>
              <a:t>For countries where the maximum number of purchases is shared return all Genres.</a:t>
            </a:r>
          </a:p>
        </p:txBody>
      </p:sp>
      <p:pic>
        <p:nvPicPr>
          <p:cNvPr id="3" name="Picture 2">
            <a:extLst>
              <a:ext uri="{FF2B5EF4-FFF2-40B4-BE49-F238E27FC236}">
                <a16:creationId xmlns:a16="http://schemas.microsoft.com/office/drawing/2014/main" id="{5E353A03-DAA4-FCBE-5FBB-BDBAF7CEFD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836" y="2613862"/>
            <a:ext cx="9083827" cy="2850127"/>
          </a:xfrm>
          <a:prstGeom prst="rect">
            <a:avLst/>
          </a:prstGeom>
        </p:spPr>
      </p:pic>
      <p:pic>
        <p:nvPicPr>
          <p:cNvPr id="4" name="Picture 3" descr="Close-up of a DJ Deck">
            <a:extLst>
              <a:ext uri="{FF2B5EF4-FFF2-40B4-BE49-F238E27FC236}">
                <a16:creationId xmlns:a16="http://schemas.microsoft.com/office/drawing/2014/main" id="{FC24BA67-B139-55CC-A6CA-7B42FE4A586F}"/>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a:stretch/>
        </p:blipFill>
        <p:spPr>
          <a:xfrm>
            <a:off x="8038628" y="5559047"/>
            <a:ext cx="4041140" cy="1231368"/>
          </a:xfrm>
          <a:prstGeom prst="rect">
            <a:avLst/>
          </a:prstGeom>
          <a:ln>
            <a:noFill/>
          </a:ln>
          <a:effectLst>
            <a:softEdge rad="622300"/>
          </a:effectLst>
        </p:spPr>
      </p:pic>
      <p:sp>
        <p:nvSpPr>
          <p:cNvPr id="5" name="TextBox 4">
            <a:extLst>
              <a:ext uri="{FF2B5EF4-FFF2-40B4-BE49-F238E27FC236}">
                <a16:creationId xmlns:a16="http://schemas.microsoft.com/office/drawing/2014/main" id="{30E45234-B903-37FA-5440-EF84B5468891}"/>
              </a:ext>
            </a:extLst>
          </p:cNvPr>
          <p:cNvSpPr txBox="1"/>
          <p:nvPr/>
        </p:nvSpPr>
        <p:spPr>
          <a:xfrm>
            <a:off x="1341884" y="289707"/>
            <a:ext cx="2160240" cy="523220"/>
          </a:xfrm>
          <a:prstGeom prst="rect">
            <a:avLst/>
          </a:prstGeom>
          <a:noFill/>
        </p:spPr>
        <p:txBody>
          <a:bodyPr wrap="square" rtlCol="0">
            <a:spAutoFit/>
          </a:bodyPr>
          <a:lstStyle/>
          <a:p>
            <a:r>
              <a:rPr lang="en-IN" sz="2800" b="1" dirty="0"/>
              <a:t>QUE NO-2</a:t>
            </a:r>
          </a:p>
        </p:txBody>
      </p:sp>
    </p:spTree>
    <p:extLst>
      <p:ext uri="{BB962C8B-B14F-4D97-AF65-F5344CB8AC3E}">
        <p14:creationId xmlns:p14="http://schemas.microsoft.com/office/powerpoint/2010/main" val="36724278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E1D0F805-2C61-B330-5A5E-F2831242DDA2}"/>
              </a:ext>
            </a:extLst>
          </p:cNvPr>
          <p:cNvSpPr>
            <a:spLocks noGrp="1"/>
          </p:cNvSpPr>
          <p:nvPr>
            <p:ph type="title"/>
          </p:nvPr>
        </p:nvSpPr>
        <p:spPr>
          <a:xfrm>
            <a:off x="909836" y="1124744"/>
            <a:ext cx="9402274" cy="1400530"/>
          </a:xfrm>
        </p:spPr>
        <p:txBody>
          <a:bodyPr>
            <a:noAutofit/>
          </a:bodyPr>
          <a:lstStyle/>
          <a:p>
            <a:r>
              <a:rPr lang="en-US" sz="1800" b="1" dirty="0">
                <a:solidFill>
                  <a:schemeClr val="tx1"/>
                </a:solidFill>
                <a:effectLst/>
              </a:rPr>
              <a:t>Q2: We want to find out the most popular music Genre for each country. </a:t>
            </a:r>
            <a:br>
              <a:rPr lang="en-US" sz="1800" b="1" dirty="0">
                <a:solidFill>
                  <a:schemeClr val="tx1"/>
                </a:solidFill>
                <a:effectLst/>
              </a:rPr>
            </a:br>
            <a:r>
              <a:rPr lang="en-US" sz="1800" b="1" dirty="0">
                <a:solidFill>
                  <a:schemeClr val="tx1"/>
                </a:solidFill>
                <a:effectLst/>
              </a:rPr>
              <a:t>We determine the most popular genre as the genre with the highest amount of purchases. </a:t>
            </a:r>
            <a:br>
              <a:rPr lang="en-US" sz="1800" b="1" dirty="0">
                <a:solidFill>
                  <a:schemeClr val="tx1"/>
                </a:solidFill>
                <a:effectLst/>
              </a:rPr>
            </a:br>
            <a:r>
              <a:rPr lang="en-US" sz="1800" b="1" dirty="0">
                <a:solidFill>
                  <a:schemeClr val="tx1"/>
                </a:solidFill>
                <a:effectLst/>
              </a:rPr>
              <a:t>Write a query that returns each country along with the top Genre. </a:t>
            </a:r>
            <a:br>
              <a:rPr lang="en-US" sz="1800" b="1" dirty="0">
                <a:solidFill>
                  <a:schemeClr val="tx1"/>
                </a:solidFill>
                <a:effectLst/>
              </a:rPr>
            </a:br>
            <a:r>
              <a:rPr lang="en-US" sz="1800" b="1" dirty="0">
                <a:solidFill>
                  <a:schemeClr val="tx1"/>
                </a:solidFill>
                <a:effectLst/>
              </a:rPr>
              <a:t>For countries where the maximum number of purchases is shared return all Genres.</a:t>
            </a:r>
            <a:endParaRPr lang="en-IN" sz="1800" dirty="0">
              <a:solidFill>
                <a:schemeClr val="tx1"/>
              </a:solidFill>
            </a:endParaRPr>
          </a:p>
        </p:txBody>
      </p:sp>
      <p:pic>
        <p:nvPicPr>
          <p:cNvPr id="3" name="Picture 2">
            <a:extLst>
              <a:ext uri="{FF2B5EF4-FFF2-40B4-BE49-F238E27FC236}">
                <a16:creationId xmlns:a16="http://schemas.microsoft.com/office/drawing/2014/main" id="{D310AEAD-B076-0E42-3B78-7C5C5EA4F8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852" y="2780928"/>
            <a:ext cx="6624736" cy="2952328"/>
          </a:xfrm>
          <a:prstGeom prst="rect">
            <a:avLst/>
          </a:prstGeom>
        </p:spPr>
      </p:pic>
      <p:sp>
        <p:nvSpPr>
          <p:cNvPr id="4" name="TextBox 3">
            <a:extLst>
              <a:ext uri="{FF2B5EF4-FFF2-40B4-BE49-F238E27FC236}">
                <a16:creationId xmlns:a16="http://schemas.microsoft.com/office/drawing/2014/main" id="{53759427-CAA4-F13F-6845-6004449A0373}"/>
              </a:ext>
            </a:extLst>
          </p:cNvPr>
          <p:cNvSpPr txBox="1"/>
          <p:nvPr/>
        </p:nvSpPr>
        <p:spPr>
          <a:xfrm>
            <a:off x="1485900" y="269985"/>
            <a:ext cx="2232248" cy="584775"/>
          </a:xfrm>
          <a:prstGeom prst="rect">
            <a:avLst/>
          </a:prstGeom>
          <a:noFill/>
        </p:spPr>
        <p:txBody>
          <a:bodyPr wrap="square" rtlCol="0">
            <a:spAutoFit/>
          </a:bodyPr>
          <a:lstStyle/>
          <a:p>
            <a:r>
              <a:rPr lang="en-IN" sz="3200" b="1" dirty="0"/>
              <a:t>OUTPUT</a:t>
            </a:r>
          </a:p>
        </p:txBody>
      </p:sp>
      <p:pic>
        <p:nvPicPr>
          <p:cNvPr id="5" name="Picture 4" descr="Close-up of a DJ Deck">
            <a:extLst>
              <a:ext uri="{FF2B5EF4-FFF2-40B4-BE49-F238E27FC236}">
                <a16:creationId xmlns:a16="http://schemas.microsoft.com/office/drawing/2014/main" id="{A31E5BDC-32C8-57A4-CD1B-767AE213228F}"/>
              </a:ext>
            </a:extLst>
          </p:cNvPr>
          <p:cNvPicPr>
            <a:picLocks noChangeAspect="1"/>
          </p:cNvPicPr>
          <p:nvPr/>
        </p:nvPicPr>
        <p:blipFill rotWithShape="1">
          <a:blip r:embed="rId6" cstate="screen">
            <a:extLst>
              <a:ext uri="{28A0092B-C50C-407E-A947-70E740481C1C}">
                <a14:useLocalDpi xmlns:a14="http://schemas.microsoft.com/office/drawing/2010/main" val="0"/>
              </a:ext>
            </a:extLst>
          </a:blip>
          <a:srcRect/>
          <a:stretch/>
        </p:blipFill>
        <p:spPr>
          <a:xfrm>
            <a:off x="7822604" y="5229200"/>
            <a:ext cx="4041140" cy="1400530"/>
          </a:xfrm>
          <a:prstGeom prst="rect">
            <a:avLst/>
          </a:prstGeom>
          <a:ln>
            <a:noFill/>
          </a:ln>
          <a:effectLst>
            <a:softEdge rad="622300"/>
          </a:effectLst>
        </p:spPr>
      </p:pic>
    </p:spTree>
    <p:extLst>
      <p:ext uri="{BB962C8B-B14F-4D97-AF65-F5344CB8AC3E}">
        <p14:creationId xmlns:p14="http://schemas.microsoft.com/office/powerpoint/2010/main" val="11083040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614FB404-4AD8-A7FF-D4CE-55CBD8A74604}"/>
              </a:ext>
            </a:extLst>
          </p:cNvPr>
          <p:cNvSpPr>
            <a:spLocks noGrp="1"/>
          </p:cNvSpPr>
          <p:nvPr>
            <p:ph type="title"/>
          </p:nvPr>
        </p:nvSpPr>
        <p:spPr>
          <a:xfrm rot="10800000" flipV="1">
            <a:off x="630723" y="947479"/>
            <a:ext cx="11089233" cy="1031413"/>
          </a:xfrm>
        </p:spPr>
        <p:txBody>
          <a:bodyPr>
            <a:normAutofit fontScale="90000"/>
          </a:bodyPr>
          <a:lstStyle/>
          <a:p>
            <a:r>
              <a:rPr lang="en-US" sz="2000" b="1" dirty="0">
                <a:effectLst/>
                <a:latin typeface="+mn-lt"/>
              </a:rPr>
              <a:t>Q3: Write a query that determine th</a:t>
            </a:r>
            <a:r>
              <a:rPr lang="en-US" sz="2000" b="1" dirty="0">
                <a:latin typeface="+mn-lt"/>
              </a:rPr>
              <a:t>e customer that has spent the most on music for each country. </a:t>
            </a:r>
            <a:br>
              <a:rPr lang="en-US" sz="2000" b="1" dirty="0">
                <a:latin typeface="+mn-lt"/>
              </a:rPr>
            </a:br>
            <a:r>
              <a:rPr lang="en-US" sz="2000" b="1" dirty="0">
                <a:latin typeface="+mn-lt"/>
              </a:rPr>
              <a:t>Write a query that returns the country along with the top customer and how much they spent.</a:t>
            </a:r>
            <a:r>
              <a:rPr lang="en-US" sz="2000" b="1" dirty="0">
                <a:effectLst/>
                <a:latin typeface="+mn-lt"/>
              </a:rPr>
              <a:t> For countries where the top amount spent is shared, provide all customers who spent this amount. </a:t>
            </a:r>
            <a:br>
              <a:rPr lang="en-US" b="0" dirty="0">
                <a:solidFill>
                  <a:srgbClr val="CCCCCC"/>
                </a:solidFill>
                <a:effectLst/>
                <a:latin typeface="Consolas" panose="020B0609020204030204" pitchFamily="49" charset="0"/>
              </a:rPr>
            </a:br>
            <a:endParaRPr lang="en-IN" dirty="0"/>
          </a:p>
        </p:txBody>
      </p:sp>
      <p:pic>
        <p:nvPicPr>
          <p:cNvPr id="3" name="Picture 2">
            <a:extLst>
              <a:ext uri="{FF2B5EF4-FFF2-40B4-BE49-F238E27FC236}">
                <a16:creationId xmlns:a16="http://schemas.microsoft.com/office/drawing/2014/main" id="{B6CE7E62-B013-123E-6146-3C1067DBE9E6}"/>
              </a:ext>
            </a:extLst>
          </p:cNvPr>
          <p:cNvPicPr>
            <a:picLocks noChangeAspect="1"/>
          </p:cNvPicPr>
          <p:nvPr/>
        </p:nvPicPr>
        <p:blipFill rotWithShape="1">
          <a:blip r:embed="rId5">
            <a:extLst>
              <a:ext uri="{28A0092B-C50C-407E-A947-70E740481C1C}">
                <a14:useLocalDpi xmlns:a14="http://schemas.microsoft.com/office/drawing/2010/main" val="0"/>
              </a:ext>
            </a:extLst>
          </a:blip>
          <a:srcRect t="12368" b="3341"/>
          <a:stretch/>
        </p:blipFill>
        <p:spPr>
          <a:xfrm>
            <a:off x="765820" y="1978892"/>
            <a:ext cx="8725656" cy="1593035"/>
          </a:xfrm>
          <a:prstGeom prst="rect">
            <a:avLst/>
          </a:prstGeom>
        </p:spPr>
      </p:pic>
      <p:pic>
        <p:nvPicPr>
          <p:cNvPr id="4" name="Picture 3">
            <a:extLst>
              <a:ext uri="{FF2B5EF4-FFF2-40B4-BE49-F238E27FC236}">
                <a16:creationId xmlns:a16="http://schemas.microsoft.com/office/drawing/2014/main" id="{E750C8B0-FBA6-8453-07F1-7286C9875F31}"/>
              </a:ext>
            </a:extLst>
          </p:cNvPr>
          <p:cNvPicPr>
            <a:picLocks noChangeAspect="1"/>
          </p:cNvPicPr>
          <p:nvPr/>
        </p:nvPicPr>
        <p:blipFill rotWithShape="1">
          <a:blip r:embed="rId6">
            <a:extLst>
              <a:ext uri="{28A0092B-C50C-407E-A947-70E740481C1C}">
                <a14:useLocalDpi xmlns:a14="http://schemas.microsoft.com/office/drawing/2010/main" val="0"/>
              </a:ext>
            </a:extLst>
          </a:blip>
          <a:srcRect t="9039" b="7652"/>
          <a:stretch/>
        </p:blipFill>
        <p:spPr>
          <a:xfrm>
            <a:off x="791961" y="3789040"/>
            <a:ext cx="8497036" cy="2736305"/>
          </a:xfrm>
          <a:prstGeom prst="rect">
            <a:avLst/>
          </a:prstGeom>
        </p:spPr>
      </p:pic>
      <p:sp>
        <p:nvSpPr>
          <p:cNvPr id="5" name="TextBox 4">
            <a:extLst>
              <a:ext uri="{FF2B5EF4-FFF2-40B4-BE49-F238E27FC236}">
                <a16:creationId xmlns:a16="http://schemas.microsoft.com/office/drawing/2014/main" id="{1DFE75E0-A37C-052E-6370-3E8B8FCD1F26}"/>
              </a:ext>
            </a:extLst>
          </p:cNvPr>
          <p:cNvSpPr txBox="1"/>
          <p:nvPr/>
        </p:nvSpPr>
        <p:spPr>
          <a:xfrm>
            <a:off x="1053852" y="188639"/>
            <a:ext cx="2232248" cy="523220"/>
          </a:xfrm>
          <a:prstGeom prst="rect">
            <a:avLst/>
          </a:prstGeom>
          <a:noFill/>
        </p:spPr>
        <p:txBody>
          <a:bodyPr wrap="square" rtlCol="0">
            <a:spAutoFit/>
          </a:bodyPr>
          <a:lstStyle/>
          <a:p>
            <a:r>
              <a:rPr lang="en-IN" sz="2800" b="1" dirty="0"/>
              <a:t>QUE NO-3</a:t>
            </a:r>
          </a:p>
        </p:txBody>
      </p:sp>
    </p:spTree>
    <p:extLst>
      <p:ext uri="{BB962C8B-B14F-4D97-AF65-F5344CB8AC3E}">
        <p14:creationId xmlns:p14="http://schemas.microsoft.com/office/powerpoint/2010/main" val="2492784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774E-A016-1290-A22B-CDE7861AC62A}"/>
              </a:ext>
            </a:extLst>
          </p:cNvPr>
          <p:cNvSpPr>
            <a:spLocks noGrp="1"/>
          </p:cNvSpPr>
          <p:nvPr>
            <p:ph type="title"/>
          </p:nvPr>
        </p:nvSpPr>
        <p:spPr>
          <a:xfrm>
            <a:off x="1764296" y="4475137"/>
            <a:ext cx="8875239" cy="1512168"/>
          </a:xfrm>
        </p:spPr>
        <p:txBody>
          <a:bodyPr>
            <a:normAutofit/>
          </a:bodyPr>
          <a:lstStyle/>
          <a:p>
            <a:r>
              <a:rPr lang="en-IN" sz="1800" dirty="0">
                <a:solidFill>
                  <a:schemeClr val="tx1"/>
                </a:solidFill>
              </a:rPr>
              <a:t>“A music store is seeking to pinpoint crucial factors that can aid in boosting its business, diagnosing issues within the current  business landscape, recognizing high-value customers, and gaining insights into new promotions and initiatives.</a:t>
            </a:r>
            <a:br>
              <a:rPr lang="en-IN" sz="1800" dirty="0">
                <a:solidFill>
                  <a:schemeClr val="tx1"/>
                </a:solidFill>
              </a:rPr>
            </a:br>
            <a:br>
              <a:rPr lang="en-IN" sz="1800" dirty="0">
                <a:solidFill>
                  <a:schemeClr val="tx1"/>
                </a:solidFill>
              </a:rPr>
            </a:br>
            <a:r>
              <a:rPr lang="en-IN" sz="1800" dirty="0">
                <a:solidFill>
                  <a:schemeClr val="tx1"/>
                </a:solidFill>
              </a:rPr>
              <a:t>We all employ SQL to address these challenges.”</a:t>
            </a:r>
            <a:endParaRPr lang="en-IN" dirty="0">
              <a:solidFill>
                <a:schemeClr val="tx1"/>
              </a:solidFill>
            </a:endParaRPr>
          </a:p>
        </p:txBody>
      </p:sp>
      <p:sp>
        <p:nvSpPr>
          <p:cNvPr id="6" name="Title 1">
            <a:extLst>
              <a:ext uri="{FF2B5EF4-FFF2-40B4-BE49-F238E27FC236}">
                <a16:creationId xmlns:a16="http://schemas.microsoft.com/office/drawing/2014/main" id="{87C9A642-13CB-153F-8694-5596C48ED00E}"/>
              </a:ext>
            </a:extLst>
          </p:cNvPr>
          <p:cNvSpPr txBox="1">
            <a:spLocks/>
          </p:cNvSpPr>
          <p:nvPr/>
        </p:nvSpPr>
        <p:spPr bwMode="white">
          <a:xfrm>
            <a:off x="909836" y="4221088"/>
            <a:ext cx="10584160" cy="19442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pic>
        <p:nvPicPr>
          <p:cNvPr id="7" name="Picture Placeholder 9" descr="Piano keys">
            <a:extLst>
              <a:ext uri="{FF2B5EF4-FFF2-40B4-BE49-F238E27FC236}">
                <a16:creationId xmlns:a16="http://schemas.microsoft.com/office/drawing/2014/main" id="{D29C75D1-8AF0-0201-0AAF-488B638BFBD7}"/>
              </a:ext>
            </a:extLst>
          </p:cNvPr>
          <p:cNvPicPr>
            <a:picLocks noChangeAspect="1"/>
          </p:cNvPicPr>
          <p:nvPr/>
        </p:nvPicPr>
        <p:blipFill>
          <a:blip r:embed="rId3" cstate="print">
            <a:extLst>
              <a:ext uri="{28A0092B-C50C-407E-A947-70E740481C1C}">
                <a14:useLocalDpi xmlns:a14="http://schemas.microsoft.com/office/drawing/2010/main" val="0"/>
              </a:ext>
            </a:extLst>
          </a:blip>
          <a:srcRect t="3" b="3"/>
          <a:stretch>
            <a:fillRect/>
          </a:stretch>
        </p:blipFill>
        <p:spPr>
          <a:xfrm>
            <a:off x="-1" y="0"/>
            <a:ext cx="12188825" cy="2636912"/>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pic>
      <p:sp>
        <p:nvSpPr>
          <p:cNvPr id="8" name="Subtitle 2">
            <a:extLst>
              <a:ext uri="{FF2B5EF4-FFF2-40B4-BE49-F238E27FC236}">
                <a16:creationId xmlns:a16="http://schemas.microsoft.com/office/drawing/2014/main" id="{A6BB2073-1F51-7B11-AEF6-F0C5A895E4F4}"/>
              </a:ext>
            </a:extLst>
          </p:cNvPr>
          <p:cNvSpPr txBox="1">
            <a:spLocks/>
          </p:cNvSpPr>
          <p:nvPr/>
        </p:nvSpPr>
        <p:spPr>
          <a:xfrm>
            <a:off x="3286100" y="2911549"/>
            <a:ext cx="5400600" cy="1309539"/>
          </a:xfrm>
          <a:prstGeom prst="rect">
            <a:avLst/>
          </a:prstGeom>
          <a:solidFill>
            <a:srgbClr val="FFC000"/>
          </a:solidFill>
          <a:ln>
            <a:solidFill>
              <a:srgbClr val="FFC000"/>
            </a:solidFill>
          </a:ln>
          <a:effectLst>
            <a:softEdge rad="635000"/>
          </a:effectLst>
        </p:spPr>
        <p:txBody>
          <a:bodyPr/>
          <a:lst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a:lstStyle>
          <a:p>
            <a:pPr marL="0" indent="0">
              <a:buNone/>
            </a:pPr>
            <a:r>
              <a:rPr lang="en-US" sz="2800" b="1" dirty="0"/>
              <a:t>           </a:t>
            </a:r>
            <a:r>
              <a:rPr lang="en-US" sz="3200" b="1" dirty="0"/>
              <a:t>INTRODUCTION</a:t>
            </a:r>
          </a:p>
          <a:p>
            <a:pPr marL="0" indent="0">
              <a:buNone/>
            </a:pPr>
            <a:r>
              <a:rPr lang="en-US" sz="2800" b="1" dirty="0"/>
              <a:t>   </a:t>
            </a:r>
            <a:r>
              <a:rPr lang="en-US" sz="3200" b="1" dirty="0">
                <a:solidFill>
                  <a:srgbClr val="FF0000"/>
                </a:solidFill>
              </a:rPr>
              <a:t>MUSIC STORE ANALYSIS</a:t>
            </a:r>
            <a:endParaRPr lang="en-US" sz="2800" b="1" dirty="0">
              <a:solidFill>
                <a:srgbClr val="FF0000"/>
              </a:solidFill>
            </a:endParaRPr>
          </a:p>
          <a:p>
            <a:pPr marL="0" indent="0">
              <a:buNone/>
            </a:pPr>
            <a:endParaRPr lang="en-US" sz="2800" b="1" dirty="0"/>
          </a:p>
        </p:txBody>
      </p:sp>
      <p:pic>
        <p:nvPicPr>
          <p:cNvPr id="4" name="Picture 3">
            <a:extLst>
              <a:ext uri="{FF2B5EF4-FFF2-40B4-BE49-F238E27FC236}">
                <a16:creationId xmlns:a16="http://schemas.microsoft.com/office/drawing/2014/main" id="{ED4C3DC7-A769-531A-6080-5B1DDA4CCFC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1"/>
            <a:ext cx="12188824" cy="6843712"/>
          </a:xfrm>
          <a:prstGeom prst="rect">
            <a:avLst/>
          </a:prstGeom>
          <a:ln>
            <a:noFill/>
          </a:ln>
          <a:effectLst>
            <a:softEdge rad="685800"/>
          </a:effectLst>
          <a:scene3d>
            <a:camera prst="orthographicFront">
              <a:rot lat="0" lon="0" rev="0"/>
            </a:camera>
            <a:lightRig rig="chilly" dir="t">
              <a:rot lat="0" lon="0" rev="18480000"/>
            </a:lightRig>
          </a:scene3d>
          <a:sp3d prstMaterial="clear">
            <a:bevelT h="63500"/>
          </a:sp3d>
        </p:spPr>
      </p:pic>
    </p:spTree>
    <p:extLst>
      <p:ext uri="{BB962C8B-B14F-4D97-AF65-F5344CB8AC3E}">
        <p14:creationId xmlns:p14="http://schemas.microsoft.com/office/powerpoint/2010/main" val="726262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pic>
        <p:nvPicPr>
          <p:cNvPr id="5" name="Picture 4">
            <a:extLst>
              <a:ext uri="{FF2B5EF4-FFF2-40B4-BE49-F238E27FC236}">
                <a16:creationId xmlns:a16="http://schemas.microsoft.com/office/drawing/2014/main" id="{8C2489C5-6BD7-D396-C29E-D53C67C32B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11860"/>
            <a:ext cx="12188825" cy="6146139"/>
          </a:xfrm>
          <a:prstGeom prst="rect">
            <a:avLst/>
          </a:prstGeom>
          <a:ln>
            <a:noFill/>
          </a:ln>
          <a:effectLst>
            <a:softEdge rad="112500"/>
          </a:effectLst>
        </p:spPr>
      </p:pic>
      <p:sp>
        <p:nvSpPr>
          <p:cNvPr id="6" name="TextBox 5">
            <a:extLst>
              <a:ext uri="{FF2B5EF4-FFF2-40B4-BE49-F238E27FC236}">
                <a16:creationId xmlns:a16="http://schemas.microsoft.com/office/drawing/2014/main" id="{F84C925D-BB08-9D21-A519-92CAD1611003}"/>
              </a:ext>
            </a:extLst>
          </p:cNvPr>
          <p:cNvSpPr txBox="1"/>
          <p:nvPr/>
        </p:nvSpPr>
        <p:spPr>
          <a:xfrm>
            <a:off x="1125860" y="188639"/>
            <a:ext cx="2088232" cy="523220"/>
          </a:xfrm>
          <a:prstGeom prst="rect">
            <a:avLst/>
          </a:prstGeom>
          <a:noFill/>
        </p:spPr>
        <p:txBody>
          <a:bodyPr wrap="square" rtlCol="0">
            <a:spAutoFit/>
          </a:bodyPr>
          <a:lstStyle/>
          <a:p>
            <a:r>
              <a:rPr lang="en-IN" sz="2800" b="1" dirty="0">
                <a:solidFill>
                  <a:schemeClr val="bg2">
                    <a:lumMod val="60000"/>
                    <a:lumOff val="40000"/>
                  </a:schemeClr>
                </a:solidFill>
                <a:latin typeface="Arial Black" panose="020B0A04020102020204" pitchFamily="34" charset="0"/>
              </a:rPr>
              <a:t>SCHEMA</a:t>
            </a:r>
          </a:p>
        </p:txBody>
      </p:sp>
    </p:spTree>
    <p:extLst>
      <p:ext uri="{BB962C8B-B14F-4D97-AF65-F5344CB8AC3E}">
        <p14:creationId xmlns:p14="http://schemas.microsoft.com/office/powerpoint/2010/main" val="2111181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871001-769E-9A10-8A4A-156EBBF9AB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27" y="0"/>
            <a:ext cx="12188824" cy="7118648"/>
          </a:xfrm>
          <a:prstGeom prst="rect">
            <a:avLst/>
          </a:prstGeom>
          <a:ln>
            <a:noFill/>
          </a:ln>
          <a:effectLst>
            <a:softEdge rad="317500"/>
          </a:effectLst>
        </p:spPr>
      </p:pic>
      <p:sp>
        <p:nvSpPr>
          <p:cNvPr id="8" name="TextBox 7">
            <a:extLst>
              <a:ext uri="{FF2B5EF4-FFF2-40B4-BE49-F238E27FC236}">
                <a16:creationId xmlns:a16="http://schemas.microsoft.com/office/drawing/2014/main" id="{86374F95-FFDE-1AF5-F9E9-156D31E29F22}"/>
              </a:ext>
            </a:extLst>
          </p:cNvPr>
          <p:cNvSpPr txBox="1"/>
          <p:nvPr/>
        </p:nvSpPr>
        <p:spPr>
          <a:xfrm>
            <a:off x="2710036" y="404664"/>
            <a:ext cx="6336704" cy="584775"/>
          </a:xfrm>
          <a:prstGeom prst="rect">
            <a:avLst/>
          </a:prstGeom>
          <a:noFill/>
        </p:spPr>
        <p:txBody>
          <a:bodyPr wrap="square" rtlCol="0">
            <a:spAutoFit/>
          </a:bodyPr>
          <a:lstStyle/>
          <a:p>
            <a:pPr algn="ctr"/>
            <a:r>
              <a:rPr lang="en-IN" sz="3200" dirty="0">
                <a:solidFill>
                  <a:schemeClr val="bg1"/>
                </a:solidFill>
              </a:rPr>
              <a:t>ADVANCE QUERIES</a:t>
            </a:r>
          </a:p>
        </p:txBody>
      </p:sp>
      <p:sp>
        <p:nvSpPr>
          <p:cNvPr id="3" name="TextBox 2">
            <a:extLst>
              <a:ext uri="{FF2B5EF4-FFF2-40B4-BE49-F238E27FC236}">
                <a16:creationId xmlns:a16="http://schemas.microsoft.com/office/drawing/2014/main" id="{1D069284-F0C3-41B8-35BC-2F68DCD9E177}"/>
              </a:ext>
            </a:extLst>
          </p:cNvPr>
          <p:cNvSpPr txBox="1"/>
          <p:nvPr/>
        </p:nvSpPr>
        <p:spPr>
          <a:xfrm rot="10800000" flipH="1" flipV="1">
            <a:off x="3430116" y="764704"/>
            <a:ext cx="4896544" cy="923330"/>
          </a:xfrm>
          <a:prstGeom prst="rect">
            <a:avLst/>
          </a:prstGeom>
          <a:noFill/>
        </p:spPr>
        <p:txBody>
          <a:bodyPr wrap="square" rtlCol="0">
            <a:spAutoFit/>
          </a:bodyPr>
          <a:lstStyle/>
          <a:p>
            <a:pPr algn="ctr"/>
            <a:r>
              <a:rPr lang="en-IN" sz="3600" b="1" dirty="0"/>
              <a:t> </a:t>
            </a:r>
            <a:r>
              <a:rPr lang="en-IN" sz="5400" b="1" dirty="0"/>
              <a:t>THANK</a:t>
            </a:r>
            <a:r>
              <a:rPr lang="en-IN" sz="3600" b="1" dirty="0"/>
              <a:t> </a:t>
            </a:r>
            <a:r>
              <a:rPr lang="en-IN" sz="5400" b="1" dirty="0"/>
              <a:t>YOU</a:t>
            </a:r>
            <a:endParaRPr lang="en-IN" sz="6000" b="1" dirty="0"/>
          </a:p>
        </p:txBody>
      </p:sp>
      <p:sp>
        <p:nvSpPr>
          <p:cNvPr id="4" name="Star: 4 Points 3">
            <a:extLst>
              <a:ext uri="{FF2B5EF4-FFF2-40B4-BE49-F238E27FC236}">
                <a16:creationId xmlns:a16="http://schemas.microsoft.com/office/drawing/2014/main" id="{4F1B7DBE-795E-3E60-9AD1-C0407BCC4F02}"/>
              </a:ext>
            </a:extLst>
          </p:cNvPr>
          <p:cNvSpPr/>
          <p:nvPr/>
        </p:nvSpPr>
        <p:spPr>
          <a:xfrm>
            <a:off x="405780" y="3276355"/>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4 Points 4">
            <a:extLst>
              <a:ext uri="{FF2B5EF4-FFF2-40B4-BE49-F238E27FC236}">
                <a16:creationId xmlns:a16="http://schemas.microsoft.com/office/drawing/2014/main" id="{FD36468C-2C1E-05C2-4FD2-D46492E8C63E}"/>
              </a:ext>
            </a:extLst>
          </p:cNvPr>
          <p:cNvSpPr/>
          <p:nvPr/>
        </p:nvSpPr>
        <p:spPr>
          <a:xfrm>
            <a:off x="10990957" y="3276355"/>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310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4D139A-14C5-6886-84D4-BDA038DF96B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88824"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pic>
        <p:nvPicPr>
          <p:cNvPr id="7" name="Picture 6" descr="A close - up of a trumpet">
            <a:extLst>
              <a:ext uri="{FF2B5EF4-FFF2-40B4-BE49-F238E27FC236}">
                <a16:creationId xmlns:a16="http://schemas.microsoft.com/office/drawing/2014/main" id="{588097C9-6ED0-B5DA-A745-330CF919F42D}"/>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6454452" y="1412776"/>
            <a:ext cx="5383153" cy="4320480"/>
          </a:xfrm>
          <a:prstGeom prst="rect">
            <a:avLst/>
          </a:prstGeom>
          <a:solidFill>
            <a:schemeClr val="accent4"/>
          </a:solidFill>
          <a:effectLst>
            <a:softEdge rad="317500"/>
          </a:effectLst>
        </p:spPr>
      </p:pic>
      <p:sp>
        <p:nvSpPr>
          <p:cNvPr id="8" name="TextBox 7">
            <a:extLst>
              <a:ext uri="{FF2B5EF4-FFF2-40B4-BE49-F238E27FC236}">
                <a16:creationId xmlns:a16="http://schemas.microsoft.com/office/drawing/2014/main" id="{D51161C0-4A3D-4ECD-1E43-E53EAEA84BD0}"/>
              </a:ext>
            </a:extLst>
          </p:cNvPr>
          <p:cNvSpPr txBox="1"/>
          <p:nvPr/>
        </p:nvSpPr>
        <p:spPr>
          <a:xfrm>
            <a:off x="909836" y="1412776"/>
            <a:ext cx="4357591" cy="954107"/>
          </a:xfrm>
          <a:prstGeom prst="rect">
            <a:avLst/>
          </a:prstGeom>
          <a:noFill/>
        </p:spPr>
        <p:txBody>
          <a:bodyPr wrap="square" rtlCol="0">
            <a:spAutoFit/>
          </a:bodyPr>
          <a:lstStyle/>
          <a:p>
            <a:r>
              <a:rPr lang="en-IN" sz="2800" b="1" dirty="0"/>
              <a:t>QUERIES ARE DIVIDED</a:t>
            </a:r>
          </a:p>
          <a:p>
            <a:r>
              <a:rPr lang="en-IN" sz="2800" b="1" dirty="0"/>
              <a:t>INTO THREE CATEGORIES</a:t>
            </a:r>
          </a:p>
        </p:txBody>
      </p:sp>
      <p:sp>
        <p:nvSpPr>
          <p:cNvPr id="9" name="TextBox 8">
            <a:extLst>
              <a:ext uri="{FF2B5EF4-FFF2-40B4-BE49-F238E27FC236}">
                <a16:creationId xmlns:a16="http://schemas.microsoft.com/office/drawing/2014/main" id="{B5135447-F872-CAB8-2EF4-78BBE00C86E2}"/>
              </a:ext>
            </a:extLst>
          </p:cNvPr>
          <p:cNvSpPr txBox="1"/>
          <p:nvPr/>
        </p:nvSpPr>
        <p:spPr>
          <a:xfrm>
            <a:off x="1042331" y="2996952"/>
            <a:ext cx="3565503" cy="2213106"/>
          </a:xfrm>
          <a:prstGeom prst="rect">
            <a:avLst/>
          </a:prstGeom>
          <a:noFill/>
        </p:spPr>
        <p:txBody>
          <a:bodyPr wrap="square" rtlCol="0">
            <a:spAutoFit/>
          </a:bodyPr>
          <a:lstStyle/>
          <a:p>
            <a:pPr>
              <a:lnSpc>
                <a:spcPct val="150000"/>
              </a:lnSpc>
            </a:pPr>
            <a:r>
              <a:rPr lang="en-IN" sz="3200" b="1" dirty="0">
                <a:solidFill>
                  <a:srgbClr val="FF0000"/>
                </a:solidFill>
              </a:rPr>
              <a:t>EASY</a:t>
            </a:r>
          </a:p>
          <a:p>
            <a:pPr>
              <a:lnSpc>
                <a:spcPct val="150000"/>
              </a:lnSpc>
            </a:pPr>
            <a:r>
              <a:rPr lang="en-IN" sz="3200" b="1" dirty="0">
                <a:solidFill>
                  <a:srgbClr val="FF0000"/>
                </a:solidFill>
              </a:rPr>
              <a:t>MODERATE</a:t>
            </a:r>
          </a:p>
          <a:p>
            <a:pPr>
              <a:lnSpc>
                <a:spcPct val="150000"/>
              </a:lnSpc>
            </a:pPr>
            <a:r>
              <a:rPr lang="en-IN" sz="3200" b="1" dirty="0">
                <a:solidFill>
                  <a:srgbClr val="FF0000"/>
                </a:solidFill>
              </a:rPr>
              <a:t>ADVANCED</a:t>
            </a:r>
          </a:p>
        </p:txBody>
      </p:sp>
    </p:spTree>
    <p:extLst>
      <p:ext uri="{BB962C8B-B14F-4D97-AF65-F5344CB8AC3E}">
        <p14:creationId xmlns:p14="http://schemas.microsoft.com/office/powerpoint/2010/main" val="3489859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871001-769E-9A10-8A4A-156EBBF9AB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71400"/>
            <a:ext cx="12198028" cy="7238578"/>
          </a:xfrm>
          <a:prstGeom prst="rect">
            <a:avLst/>
          </a:prstGeom>
          <a:ln>
            <a:noFill/>
          </a:ln>
          <a:effectLst>
            <a:softEdge rad="317500"/>
          </a:effectLst>
        </p:spPr>
      </p:pic>
      <p:sp>
        <p:nvSpPr>
          <p:cNvPr id="8" name="TextBox 7">
            <a:extLst>
              <a:ext uri="{FF2B5EF4-FFF2-40B4-BE49-F238E27FC236}">
                <a16:creationId xmlns:a16="http://schemas.microsoft.com/office/drawing/2014/main" id="{86374F95-FFDE-1AF5-F9E9-156D31E29F22}"/>
              </a:ext>
            </a:extLst>
          </p:cNvPr>
          <p:cNvSpPr txBox="1"/>
          <p:nvPr/>
        </p:nvSpPr>
        <p:spPr>
          <a:xfrm>
            <a:off x="2710036" y="404664"/>
            <a:ext cx="6336704" cy="584775"/>
          </a:xfrm>
          <a:prstGeom prst="rect">
            <a:avLst/>
          </a:prstGeom>
          <a:noFill/>
        </p:spPr>
        <p:txBody>
          <a:bodyPr wrap="square" rtlCol="0">
            <a:spAutoFit/>
          </a:bodyPr>
          <a:lstStyle/>
          <a:p>
            <a:pPr algn="ctr"/>
            <a:r>
              <a:rPr lang="en-IN" sz="3200" b="1" dirty="0">
                <a:solidFill>
                  <a:schemeClr val="bg1"/>
                </a:solidFill>
              </a:rPr>
              <a:t>MODERATE QUERIES</a:t>
            </a:r>
          </a:p>
        </p:txBody>
      </p:sp>
      <p:sp>
        <p:nvSpPr>
          <p:cNvPr id="2" name="TextBox 1">
            <a:extLst>
              <a:ext uri="{FF2B5EF4-FFF2-40B4-BE49-F238E27FC236}">
                <a16:creationId xmlns:a16="http://schemas.microsoft.com/office/drawing/2014/main" id="{5B80BBF7-58DE-6EE7-F616-E42CBFD6A18B}"/>
              </a:ext>
            </a:extLst>
          </p:cNvPr>
          <p:cNvSpPr txBox="1"/>
          <p:nvPr/>
        </p:nvSpPr>
        <p:spPr>
          <a:xfrm rot="10800000" flipH="1" flipV="1">
            <a:off x="3502124" y="775186"/>
            <a:ext cx="4896544" cy="646331"/>
          </a:xfrm>
          <a:prstGeom prst="rect">
            <a:avLst/>
          </a:prstGeom>
          <a:noFill/>
        </p:spPr>
        <p:txBody>
          <a:bodyPr wrap="square" rtlCol="0">
            <a:spAutoFit/>
          </a:bodyPr>
          <a:lstStyle/>
          <a:p>
            <a:pPr algn="ctr"/>
            <a:r>
              <a:rPr lang="en-IN" sz="3600" b="1" dirty="0"/>
              <a:t>EASY QUERIES </a:t>
            </a:r>
          </a:p>
        </p:txBody>
      </p:sp>
      <p:sp>
        <p:nvSpPr>
          <p:cNvPr id="3" name="TextBox 2">
            <a:extLst>
              <a:ext uri="{FF2B5EF4-FFF2-40B4-BE49-F238E27FC236}">
                <a16:creationId xmlns:a16="http://schemas.microsoft.com/office/drawing/2014/main" id="{6899F460-1968-E8B8-74D8-A93253F84AF2}"/>
              </a:ext>
            </a:extLst>
          </p:cNvPr>
          <p:cNvSpPr txBox="1"/>
          <p:nvPr/>
        </p:nvSpPr>
        <p:spPr>
          <a:xfrm>
            <a:off x="2530016" y="1772816"/>
            <a:ext cx="7128792" cy="584775"/>
          </a:xfrm>
          <a:prstGeom prst="rect">
            <a:avLst/>
          </a:prstGeom>
          <a:noFill/>
        </p:spPr>
        <p:txBody>
          <a:bodyPr wrap="square" rtlCol="0">
            <a:spAutoFit/>
          </a:bodyPr>
          <a:lstStyle/>
          <a:p>
            <a:r>
              <a:rPr lang="en-IN" sz="3200" b="1" dirty="0">
                <a:solidFill>
                  <a:srgbClr val="FF0000"/>
                </a:solidFill>
              </a:rPr>
              <a:t>USING SIMPLE QUERIES AND JOINS</a:t>
            </a:r>
          </a:p>
        </p:txBody>
      </p:sp>
      <p:sp>
        <p:nvSpPr>
          <p:cNvPr id="4" name="Star: 4 Points 3">
            <a:extLst>
              <a:ext uri="{FF2B5EF4-FFF2-40B4-BE49-F238E27FC236}">
                <a16:creationId xmlns:a16="http://schemas.microsoft.com/office/drawing/2014/main" id="{C9F83F7D-50B0-22D3-17C1-61215B63EC59}"/>
              </a:ext>
            </a:extLst>
          </p:cNvPr>
          <p:cNvSpPr/>
          <p:nvPr/>
        </p:nvSpPr>
        <p:spPr>
          <a:xfrm>
            <a:off x="10990956" y="3176972"/>
            <a:ext cx="720080" cy="576064"/>
          </a:xfrm>
          <a:prstGeom prst="star4">
            <a:avLst>
              <a:gd name="adj" fmla="val 13970"/>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4 Points 4">
            <a:extLst>
              <a:ext uri="{FF2B5EF4-FFF2-40B4-BE49-F238E27FC236}">
                <a16:creationId xmlns:a16="http://schemas.microsoft.com/office/drawing/2014/main" id="{8E5D026A-DB24-B8F4-503F-BFAD717430CA}"/>
              </a:ext>
            </a:extLst>
          </p:cNvPr>
          <p:cNvSpPr/>
          <p:nvPr/>
        </p:nvSpPr>
        <p:spPr>
          <a:xfrm>
            <a:off x="333772" y="3284984"/>
            <a:ext cx="792088" cy="576064"/>
          </a:xfrm>
          <a:prstGeom prst="star4">
            <a:avLst/>
          </a:prstGeom>
          <a:solidFill>
            <a:srgbClr val="FF0000"/>
          </a:solidFill>
          <a:effectLst>
            <a:innerShdw blurRad="114300">
              <a:prstClr val="black"/>
            </a:inn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832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C5F8BE6-77DD-B883-40BB-8ADE5151BE4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49" y="0"/>
            <a:ext cx="12188824" cy="6858000"/>
          </a:xfrm>
          <a:prstGeom prst="rect">
            <a:avLst/>
          </a:prstGeom>
          <a:ln>
            <a:noFill/>
          </a:ln>
          <a:effectLst>
            <a:softEdge rad="635000"/>
          </a:effectLst>
          <a:scene3d>
            <a:camera prst="orthographicFront">
              <a:rot lat="0" lon="0" rev="0"/>
            </a:camera>
            <a:lightRig rig="chilly" dir="t">
              <a:rot lat="0" lon="0" rev="18480000"/>
            </a:lightRig>
          </a:scene3d>
          <a:sp3d prstMaterial="clear">
            <a:bevelT h="63500"/>
          </a:sp3d>
        </p:spPr>
      </p:pic>
      <p:sp>
        <p:nvSpPr>
          <p:cNvPr id="12" name="TextBox 2">
            <a:extLst>
              <a:ext uri="{FF2B5EF4-FFF2-40B4-BE49-F238E27FC236}">
                <a16:creationId xmlns:a16="http://schemas.microsoft.com/office/drawing/2014/main" id="{F7E46C20-568E-141F-884C-60CC058B3A8D}"/>
              </a:ext>
            </a:extLst>
          </p:cNvPr>
          <p:cNvSpPr txBox="1"/>
          <p:nvPr/>
        </p:nvSpPr>
        <p:spPr>
          <a:xfrm>
            <a:off x="981843" y="1383042"/>
            <a:ext cx="7382663" cy="470000"/>
          </a:xfrm>
          <a:prstGeom prst="rect">
            <a:avLst/>
          </a:prstGeom>
          <a:noFill/>
        </p:spPr>
        <p:txBody>
          <a:bodyPr wrap="square" rtlCol="0">
            <a:spAutoFit/>
          </a:bodyPr>
          <a:lstStyle/>
          <a:p>
            <a:pPr>
              <a:lnSpc>
                <a:spcPct val="107000"/>
              </a:lnSpc>
              <a:spcAft>
                <a:spcPts val="800"/>
              </a:spcAft>
            </a:pPr>
            <a:r>
              <a:rPr lang="en-IN" sz="2400" b="1" kern="1200" dirty="0">
                <a:effectLst/>
                <a:latin typeface="Calibri" panose="020F0502020204030204" pitchFamily="34" charset="0"/>
                <a:ea typeface="Calibri" panose="020F0502020204030204" pitchFamily="34" charset="0"/>
                <a:cs typeface="Times New Roman" panose="02020603050405020304" pitchFamily="18" charset="0"/>
              </a:rPr>
              <a:t>Q.1 Who is the senior most employee based on job title?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5C28B532-311E-93BB-0B72-AAC4A69FF00E}"/>
              </a:ext>
            </a:extLst>
          </p:cNvPr>
          <p:cNvPicPr>
            <a:picLocks noChangeAspect="1"/>
          </p:cNvPicPr>
          <p:nvPr/>
        </p:nvPicPr>
        <p:blipFill rotWithShape="1">
          <a:blip r:embed="rId5">
            <a:extLst>
              <a:ext uri="{28A0092B-C50C-407E-A947-70E740481C1C}">
                <a14:useLocalDpi xmlns:a14="http://schemas.microsoft.com/office/drawing/2010/main" val="0"/>
              </a:ext>
            </a:extLst>
          </a:blip>
          <a:srcRect r="36915" b="28000"/>
          <a:stretch/>
        </p:blipFill>
        <p:spPr>
          <a:xfrm>
            <a:off x="1144783" y="2012960"/>
            <a:ext cx="3528392" cy="1447294"/>
          </a:xfrm>
          <a:prstGeom prst="rect">
            <a:avLst/>
          </a:prstGeom>
        </p:spPr>
      </p:pic>
      <p:pic>
        <p:nvPicPr>
          <p:cNvPr id="14" name="Picture 13">
            <a:extLst>
              <a:ext uri="{FF2B5EF4-FFF2-40B4-BE49-F238E27FC236}">
                <a16:creationId xmlns:a16="http://schemas.microsoft.com/office/drawing/2014/main" id="{4A868E4F-335E-1DA8-A021-9AF7CFACFB05}"/>
              </a:ext>
            </a:extLst>
          </p:cNvPr>
          <p:cNvPicPr>
            <a:picLocks noChangeAspect="1"/>
          </p:cNvPicPr>
          <p:nvPr/>
        </p:nvPicPr>
        <p:blipFill rotWithShape="1">
          <a:blip r:embed="rId6">
            <a:extLst>
              <a:ext uri="{28A0092B-C50C-407E-A947-70E740481C1C}">
                <a14:useLocalDpi xmlns:a14="http://schemas.microsoft.com/office/drawing/2010/main" val="0"/>
              </a:ext>
            </a:extLst>
          </a:blip>
          <a:srcRect r="27536"/>
          <a:stretch/>
        </p:blipFill>
        <p:spPr>
          <a:xfrm>
            <a:off x="1107402" y="3718859"/>
            <a:ext cx="5784431" cy="1289298"/>
          </a:xfrm>
          <a:prstGeom prst="rect">
            <a:avLst/>
          </a:prstGeom>
        </p:spPr>
      </p:pic>
      <p:sp>
        <p:nvSpPr>
          <p:cNvPr id="15" name="Title 1">
            <a:extLst>
              <a:ext uri="{FF2B5EF4-FFF2-40B4-BE49-F238E27FC236}">
                <a16:creationId xmlns:a16="http://schemas.microsoft.com/office/drawing/2014/main" id="{555FABFE-7F60-5A9C-1D6F-DD505EFC4B25}"/>
              </a:ext>
            </a:extLst>
          </p:cNvPr>
          <p:cNvSpPr>
            <a:spLocks noGrp="1"/>
          </p:cNvSpPr>
          <p:nvPr/>
        </p:nvSpPr>
        <p:spPr>
          <a:xfrm>
            <a:off x="1629916" y="419163"/>
            <a:ext cx="3143885" cy="883920"/>
          </a:xfrm>
          <a:prstGeom prst="rect">
            <a:avLst/>
          </a:prstGeom>
        </p:spPr>
        <p:txBody>
          <a:bodyPr vert="horz" lIns="91440" tIns="45720" rIns="91440" bIns="45720" rtlCol="0" anchor="t">
            <a:noAutofit/>
          </a:bodyPr>
          <a:lstStyle/>
          <a:p>
            <a:pPr>
              <a:lnSpc>
                <a:spcPct val="107000"/>
              </a:lnSpc>
              <a:spcAft>
                <a:spcPts val="800"/>
              </a:spcAft>
            </a:pPr>
            <a:r>
              <a:rPr lang="en-US" sz="3200" b="1" kern="1200" dirty="0">
                <a:effectLst/>
                <a:latin typeface="Calibri Light" panose="020F0302020204030204" pitchFamily="34" charset="0"/>
                <a:ea typeface="Times New Roman" panose="02020603050405020304" pitchFamily="18" charset="0"/>
                <a:cs typeface="Times New Roman" panose="02020603050405020304" pitchFamily="18" charset="0"/>
              </a:rPr>
              <a:t>QUE NO- 1</a:t>
            </a:r>
            <a:endParaRPr lang="en-IN" sz="12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7028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1C4100-A3B0-968F-6D24-2766F883F80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27384"/>
            <a:ext cx="12188824"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pic>
        <p:nvPicPr>
          <p:cNvPr id="11" name="Picture 10" descr="A close - up of a violin">
            <a:extLst>
              <a:ext uri="{FF2B5EF4-FFF2-40B4-BE49-F238E27FC236}">
                <a16:creationId xmlns:a16="http://schemas.microsoft.com/office/drawing/2014/main" id="{21291091-9FC2-4F30-84FB-DB4A41BB216F}"/>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7102524" y="1916832"/>
            <a:ext cx="4104005" cy="3545840"/>
          </a:xfrm>
          <a:prstGeom prst="rect">
            <a:avLst/>
          </a:prstGeom>
          <a:ln>
            <a:noFill/>
          </a:ln>
          <a:effectLst>
            <a:reflection blurRad="6350" stA="52000" endA="300" endPos="35000" dir="5400000" sy="-100000" algn="bl" rotWithShape="0"/>
            <a:softEdge rad="317500"/>
          </a:effectLst>
        </p:spPr>
      </p:pic>
      <p:pic>
        <p:nvPicPr>
          <p:cNvPr id="12" name="Picture 11">
            <a:extLst>
              <a:ext uri="{FF2B5EF4-FFF2-40B4-BE49-F238E27FC236}">
                <a16:creationId xmlns:a16="http://schemas.microsoft.com/office/drawing/2014/main" id="{DB2E2CB9-8690-98B8-FA73-D2F22D4DDE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6958" y="2106334"/>
            <a:ext cx="4526280" cy="133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DA53BAFD-D4D4-8ECB-34FA-D2EC7A1388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5298" y="3786733"/>
            <a:ext cx="3096260" cy="2042160"/>
          </a:xfrm>
          <a:prstGeom prst="rect">
            <a:avLst/>
          </a:prstGeom>
        </p:spPr>
      </p:pic>
      <p:sp>
        <p:nvSpPr>
          <p:cNvPr id="16" name="TextBox 2">
            <a:extLst>
              <a:ext uri="{FF2B5EF4-FFF2-40B4-BE49-F238E27FC236}">
                <a16:creationId xmlns:a16="http://schemas.microsoft.com/office/drawing/2014/main" id="{3FDFEB5B-B265-53D0-0567-477BCE76C088}"/>
              </a:ext>
            </a:extLst>
          </p:cNvPr>
          <p:cNvSpPr txBox="1"/>
          <p:nvPr/>
        </p:nvSpPr>
        <p:spPr>
          <a:xfrm>
            <a:off x="1053852" y="1295043"/>
            <a:ext cx="5904230" cy="470000"/>
          </a:xfrm>
          <a:prstGeom prst="rect">
            <a:avLst/>
          </a:prstGeom>
          <a:noFill/>
        </p:spPr>
        <p:txBody>
          <a:bodyPr wrap="square" rtlCol="0">
            <a:spAutoFit/>
          </a:bodyPr>
          <a:lstStyle/>
          <a:p>
            <a:pPr>
              <a:lnSpc>
                <a:spcPct val="107000"/>
              </a:lnSpc>
              <a:spcAft>
                <a:spcPts val="800"/>
              </a:spcAft>
            </a:pPr>
            <a:r>
              <a:rPr lang="en-IN" sz="2400" b="1" kern="1200" dirty="0">
                <a:effectLst/>
                <a:latin typeface="Calibri" panose="020F0502020204030204" pitchFamily="34" charset="0"/>
                <a:ea typeface="Calibri" panose="020F0502020204030204" pitchFamily="34" charset="0"/>
                <a:cs typeface="Times New Roman" panose="02020603050405020304" pitchFamily="18" charset="0"/>
              </a:rPr>
              <a:t>Q2.Which countries have the most Invoices?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1">
            <a:extLst>
              <a:ext uri="{FF2B5EF4-FFF2-40B4-BE49-F238E27FC236}">
                <a16:creationId xmlns:a16="http://schemas.microsoft.com/office/drawing/2014/main" id="{4F0E1197-BDE5-4BB6-C3F4-EA5BD1B3E6FD}"/>
              </a:ext>
            </a:extLst>
          </p:cNvPr>
          <p:cNvSpPr>
            <a:spLocks noGrp="1"/>
          </p:cNvSpPr>
          <p:nvPr/>
        </p:nvSpPr>
        <p:spPr>
          <a:xfrm>
            <a:off x="1510288" y="195080"/>
            <a:ext cx="2783840" cy="743585"/>
          </a:xfrm>
          <a:prstGeom prst="rect">
            <a:avLst/>
          </a:prstGeom>
        </p:spPr>
        <p:txBody>
          <a:bodyPr vert="horz" lIns="91440" tIns="45720" rIns="91440" bIns="45720" rtlCol="0" anchor="t">
            <a:noAutofit/>
          </a:bodyPr>
          <a:lstStyle/>
          <a:p>
            <a:pPr>
              <a:lnSpc>
                <a:spcPct val="107000"/>
              </a:lnSpc>
              <a:spcAft>
                <a:spcPts val="800"/>
              </a:spcAft>
            </a:pPr>
            <a:r>
              <a:rPr lang="en-IN" sz="3200" b="1" kern="1200" dirty="0">
                <a:effectLst/>
                <a:latin typeface="Calibri Light" panose="020F0302020204030204" pitchFamily="34" charset="0"/>
                <a:ea typeface="Times New Roman" panose="02020603050405020304" pitchFamily="18" charset="0"/>
                <a:cs typeface="Times New Roman" panose="02020603050405020304" pitchFamily="18" charset="0"/>
              </a:rPr>
              <a:t>QUE NO- 2</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4237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pic>
        <p:nvPicPr>
          <p:cNvPr id="11" name="Picture 10">
            <a:extLst>
              <a:ext uri="{FF2B5EF4-FFF2-40B4-BE49-F238E27FC236}">
                <a16:creationId xmlns:a16="http://schemas.microsoft.com/office/drawing/2014/main" id="{E9D0A9CB-418C-574B-1DAA-8E669FC2AA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048" y="2060848"/>
            <a:ext cx="3505200" cy="1127760"/>
          </a:xfrm>
          <a:prstGeom prst="rect">
            <a:avLst/>
          </a:prstGeom>
        </p:spPr>
      </p:pic>
      <p:pic>
        <p:nvPicPr>
          <p:cNvPr id="12" name="Picture 11">
            <a:extLst>
              <a:ext uri="{FF2B5EF4-FFF2-40B4-BE49-F238E27FC236}">
                <a16:creationId xmlns:a16="http://schemas.microsoft.com/office/drawing/2014/main" id="{FAB15371-74A3-8FBC-1055-9C3A26DF63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048" y="3396402"/>
            <a:ext cx="2585085" cy="1409700"/>
          </a:xfrm>
          <a:prstGeom prst="rect">
            <a:avLst/>
          </a:prstGeom>
        </p:spPr>
      </p:pic>
      <p:sp>
        <p:nvSpPr>
          <p:cNvPr id="13" name="TextBox 2">
            <a:extLst>
              <a:ext uri="{FF2B5EF4-FFF2-40B4-BE49-F238E27FC236}">
                <a16:creationId xmlns:a16="http://schemas.microsoft.com/office/drawing/2014/main" id="{06F1A256-4201-6DE1-31F5-32D8A317AC8C}"/>
              </a:ext>
            </a:extLst>
          </p:cNvPr>
          <p:cNvSpPr txBox="1"/>
          <p:nvPr/>
        </p:nvSpPr>
        <p:spPr>
          <a:xfrm>
            <a:off x="981844" y="1463201"/>
            <a:ext cx="7560840" cy="470000"/>
          </a:xfrm>
          <a:prstGeom prst="rect">
            <a:avLst/>
          </a:prstGeom>
          <a:noFill/>
        </p:spPr>
        <p:txBody>
          <a:bodyPr wrap="square" rtlCol="0">
            <a:spAutoFit/>
          </a:bodyPr>
          <a:lstStyle/>
          <a:p>
            <a:pPr>
              <a:lnSpc>
                <a:spcPct val="107000"/>
              </a:lnSpc>
              <a:spcAft>
                <a:spcPts val="800"/>
              </a:spcAft>
            </a:pPr>
            <a:r>
              <a:rPr lang="en-IN" sz="2400" b="1" kern="1200" dirty="0">
                <a:effectLst/>
                <a:latin typeface="Calibri" panose="020F0502020204030204" pitchFamily="34" charset="0"/>
                <a:ea typeface="Calibri" panose="020F0502020204030204" pitchFamily="34" charset="0"/>
                <a:cs typeface="Times New Roman" panose="02020603050405020304" pitchFamily="18" charset="0"/>
              </a:rPr>
              <a:t>Q3: What are top 3 values of total invoice?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descr="A close - up of a trumpet">
            <a:extLst>
              <a:ext uri="{FF2B5EF4-FFF2-40B4-BE49-F238E27FC236}">
                <a16:creationId xmlns:a16="http://schemas.microsoft.com/office/drawing/2014/main" id="{C7AC6189-076B-4290-9627-23ADDBA25A6A}"/>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a:stretch/>
        </p:blipFill>
        <p:spPr>
          <a:xfrm>
            <a:off x="7822604" y="1700808"/>
            <a:ext cx="3901440" cy="3312160"/>
          </a:xfrm>
          <a:prstGeom prst="rect">
            <a:avLst/>
          </a:prstGeom>
          <a:ln>
            <a:solidFill>
              <a:schemeClr val="accent2">
                <a:lumMod val="60000"/>
                <a:lumOff val="40000"/>
              </a:schemeClr>
            </a:solidFill>
          </a:ln>
          <a:effectLst>
            <a:glow rad="101600">
              <a:schemeClr val="bg2">
                <a:lumMod val="75000"/>
                <a:alpha val="60000"/>
              </a:schemeClr>
            </a:glow>
            <a:softEdge rad="112500"/>
          </a:effectLst>
          <a:scene3d>
            <a:camera prst="perspectiveRight"/>
            <a:lightRig rig="threePt" dir="t"/>
          </a:scene3d>
        </p:spPr>
      </p:pic>
      <p:sp>
        <p:nvSpPr>
          <p:cNvPr id="15" name="Title 1">
            <a:extLst>
              <a:ext uri="{FF2B5EF4-FFF2-40B4-BE49-F238E27FC236}">
                <a16:creationId xmlns:a16="http://schemas.microsoft.com/office/drawing/2014/main" id="{E9313879-DD79-60AD-1D31-636B703BA942}"/>
              </a:ext>
            </a:extLst>
          </p:cNvPr>
          <p:cNvSpPr>
            <a:spLocks noGrp="1"/>
          </p:cNvSpPr>
          <p:nvPr/>
        </p:nvSpPr>
        <p:spPr>
          <a:xfrm>
            <a:off x="1522172" y="404664"/>
            <a:ext cx="1766836" cy="516890"/>
          </a:xfrm>
          <a:prstGeom prst="rect">
            <a:avLst/>
          </a:prstGeom>
        </p:spPr>
        <p:txBody>
          <a:bodyPr vert="horz" lIns="91440" tIns="45720" rIns="91440" bIns="45720" rtlCol="0" anchor="t">
            <a:noAutofit/>
          </a:bodyPr>
          <a:lstStyle/>
          <a:p>
            <a:pPr>
              <a:lnSpc>
                <a:spcPct val="107000"/>
              </a:lnSpc>
              <a:spcAft>
                <a:spcPts val="800"/>
              </a:spcAft>
            </a:pPr>
            <a:r>
              <a:rPr lang="en-IN" sz="2800" b="1" kern="1200" dirty="0">
                <a:effectLst/>
                <a:latin typeface="Calibri Light" panose="020F0302020204030204" pitchFamily="34" charset="0"/>
                <a:ea typeface="Times New Roman" panose="02020603050405020304" pitchFamily="18" charset="0"/>
                <a:cs typeface="Times New Roman" panose="02020603050405020304" pitchFamily="18" charset="0"/>
              </a:rPr>
              <a:t>QUE NO-3</a:t>
            </a:r>
            <a:endParaRPr lang="en-IN" sz="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2027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0"/>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803AD3AD-DBE1-FC40-C29E-9471AFA3BF33}"/>
              </a:ext>
            </a:extLst>
          </p:cNvPr>
          <p:cNvSpPr>
            <a:spLocks noGrp="1"/>
          </p:cNvSpPr>
          <p:nvPr>
            <p:ph type="title"/>
          </p:nvPr>
        </p:nvSpPr>
        <p:spPr>
          <a:xfrm>
            <a:off x="1413892" y="332656"/>
            <a:ext cx="2059362" cy="472679"/>
          </a:xfrm>
        </p:spPr>
        <p:txBody>
          <a:bodyPr/>
          <a:lstStyle/>
          <a:p>
            <a:r>
              <a:rPr lang="en-IN" sz="2800" b="1" dirty="0"/>
              <a:t>QUE NO-4</a:t>
            </a:r>
          </a:p>
        </p:txBody>
      </p:sp>
      <p:sp>
        <p:nvSpPr>
          <p:cNvPr id="3" name="TextBox 2">
            <a:extLst>
              <a:ext uri="{FF2B5EF4-FFF2-40B4-BE49-F238E27FC236}">
                <a16:creationId xmlns:a16="http://schemas.microsoft.com/office/drawing/2014/main" id="{4BDE72DC-2B4C-F1CF-7A7E-A0DDBE55965A}"/>
              </a:ext>
            </a:extLst>
          </p:cNvPr>
          <p:cNvSpPr txBox="1"/>
          <p:nvPr/>
        </p:nvSpPr>
        <p:spPr>
          <a:xfrm>
            <a:off x="693812" y="1205597"/>
            <a:ext cx="9937104" cy="1477328"/>
          </a:xfrm>
          <a:prstGeom prst="rect">
            <a:avLst/>
          </a:prstGeom>
          <a:noFill/>
        </p:spPr>
        <p:txBody>
          <a:bodyPr wrap="square" rtlCol="0">
            <a:spAutoFit/>
          </a:bodyPr>
          <a:lstStyle/>
          <a:p>
            <a:pPr algn="just"/>
            <a:r>
              <a:rPr lang="en-IN" b="1" dirty="0"/>
              <a:t>Q4: Which city has </a:t>
            </a:r>
            <a:r>
              <a:rPr lang="en-US" b="1" dirty="0"/>
              <a:t>the</a:t>
            </a:r>
            <a:r>
              <a:rPr lang="en-US" b="1" dirty="0">
                <a:effectLst/>
              </a:rPr>
              <a:t> best </a:t>
            </a:r>
            <a:r>
              <a:rPr lang="en-US" b="1" dirty="0"/>
              <a:t>cu</a:t>
            </a:r>
            <a:r>
              <a:rPr lang="en-US" b="1" dirty="0">
                <a:effectLst/>
              </a:rPr>
              <a:t>stomers? </a:t>
            </a:r>
            <a:r>
              <a:rPr lang="en-US" b="1" dirty="0"/>
              <a:t>We</a:t>
            </a:r>
            <a:r>
              <a:rPr lang="en-US" b="1" dirty="0">
                <a:effectLst/>
              </a:rPr>
              <a:t> would like to throw a promotional Music Festival in the city we made the most money. </a:t>
            </a:r>
          </a:p>
          <a:p>
            <a:pPr algn="just"/>
            <a:r>
              <a:rPr lang="en-US" b="1" dirty="0">
                <a:effectLst/>
              </a:rPr>
              <a:t>Write a query that returns one city that has the highest sum of invoice totals. Return both the city name &amp; sum of all invoice totals</a:t>
            </a:r>
            <a:endParaRPr lang="en-US" b="1" dirty="0">
              <a:solidFill>
                <a:srgbClr val="CCCCCC"/>
              </a:solidFill>
              <a:effectLst/>
              <a:latin typeface="Consolas" panose="020B0609020204030204" pitchFamily="49" charset="0"/>
            </a:endParaRPr>
          </a:p>
          <a:p>
            <a:endParaRPr lang="en-IN" dirty="0"/>
          </a:p>
        </p:txBody>
      </p:sp>
      <p:pic>
        <p:nvPicPr>
          <p:cNvPr id="4" name="Picture 3">
            <a:extLst>
              <a:ext uri="{FF2B5EF4-FFF2-40B4-BE49-F238E27FC236}">
                <a16:creationId xmlns:a16="http://schemas.microsoft.com/office/drawing/2014/main" id="{4084C68C-7998-5AF4-BB8E-2855F5075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820" y="2554470"/>
            <a:ext cx="4896544" cy="1477328"/>
          </a:xfrm>
          <a:prstGeom prst="rect">
            <a:avLst/>
          </a:prstGeom>
        </p:spPr>
      </p:pic>
      <p:pic>
        <p:nvPicPr>
          <p:cNvPr id="5" name="Picture 4">
            <a:extLst>
              <a:ext uri="{FF2B5EF4-FFF2-40B4-BE49-F238E27FC236}">
                <a16:creationId xmlns:a16="http://schemas.microsoft.com/office/drawing/2014/main" id="{2FDF54EB-CE8C-AEBF-C404-D1D640D3E4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820" y="4294179"/>
            <a:ext cx="3292125" cy="2301439"/>
          </a:xfrm>
          <a:prstGeom prst="rect">
            <a:avLst/>
          </a:prstGeom>
        </p:spPr>
      </p:pic>
    </p:spTree>
    <p:extLst>
      <p:ext uri="{BB962C8B-B14F-4D97-AF65-F5344CB8AC3E}">
        <p14:creationId xmlns:p14="http://schemas.microsoft.com/office/powerpoint/2010/main" val="2180564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85A105D-3590-DA58-2015-7D9C25D89FB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 y="9709"/>
            <a:ext cx="12188825" cy="6858000"/>
          </a:xfrm>
          <a:prstGeom prst="rect">
            <a:avLst/>
          </a:prstGeom>
          <a:ln>
            <a:noFill/>
          </a:ln>
          <a:effectLst>
            <a:softEdge rad="112500"/>
          </a:effectLst>
          <a:scene3d>
            <a:camera prst="orthographicFront">
              <a:rot lat="0" lon="0" rev="0"/>
            </a:camera>
            <a:lightRig rig="chilly" dir="t">
              <a:rot lat="0" lon="0" rev="18480000"/>
            </a:lightRig>
          </a:scene3d>
          <a:sp3d prstMaterial="clear">
            <a:bevelT h="63500"/>
          </a:sp3d>
        </p:spPr>
      </p:pic>
      <p:sp>
        <p:nvSpPr>
          <p:cNvPr id="2" name="Title 1">
            <a:extLst>
              <a:ext uri="{FF2B5EF4-FFF2-40B4-BE49-F238E27FC236}">
                <a16:creationId xmlns:a16="http://schemas.microsoft.com/office/drawing/2014/main" id="{3FE58226-94F1-72A3-E60D-4AD49889232E}"/>
              </a:ext>
            </a:extLst>
          </p:cNvPr>
          <p:cNvSpPr>
            <a:spLocks noGrp="1"/>
          </p:cNvSpPr>
          <p:nvPr>
            <p:ph type="title"/>
          </p:nvPr>
        </p:nvSpPr>
        <p:spPr>
          <a:xfrm>
            <a:off x="1629916" y="381893"/>
            <a:ext cx="2064093" cy="456002"/>
          </a:xfrm>
        </p:spPr>
        <p:txBody>
          <a:bodyPr/>
          <a:lstStyle/>
          <a:p>
            <a:r>
              <a:rPr lang="en-IN" sz="2800" b="1" dirty="0"/>
              <a:t>QUE NO-5</a:t>
            </a:r>
          </a:p>
        </p:txBody>
      </p:sp>
      <p:sp>
        <p:nvSpPr>
          <p:cNvPr id="3" name="TextBox 2">
            <a:extLst>
              <a:ext uri="{FF2B5EF4-FFF2-40B4-BE49-F238E27FC236}">
                <a16:creationId xmlns:a16="http://schemas.microsoft.com/office/drawing/2014/main" id="{F7B910A4-C252-8BA1-D9A5-6591433F7EAD}"/>
              </a:ext>
            </a:extLst>
          </p:cNvPr>
          <p:cNvSpPr txBox="1"/>
          <p:nvPr/>
        </p:nvSpPr>
        <p:spPr>
          <a:xfrm>
            <a:off x="811923" y="1262544"/>
            <a:ext cx="9505056" cy="923330"/>
          </a:xfrm>
          <a:prstGeom prst="rect">
            <a:avLst/>
          </a:prstGeom>
          <a:noFill/>
        </p:spPr>
        <p:txBody>
          <a:bodyPr wrap="square" rtlCol="0">
            <a:spAutoFit/>
          </a:bodyPr>
          <a:lstStyle/>
          <a:p>
            <a:r>
              <a:rPr lang="en-IN" b="1" dirty="0"/>
              <a:t>Q5: Who is the best customer? The customer who has spent the most money will be declared the best customer.</a:t>
            </a:r>
          </a:p>
          <a:p>
            <a:r>
              <a:rPr lang="en-IN" b="1" dirty="0"/>
              <a:t>Write a query that returns the person who has spent the most money.</a:t>
            </a:r>
          </a:p>
        </p:txBody>
      </p:sp>
      <p:pic>
        <p:nvPicPr>
          <p:cNvPr id="4" name="Picture 3">
            <a:extLst>
              <a:ext uri="{FF2B5EF4-FFF2-40B4-BE49-F238E27FC236}">
                <a16:creationId xmlns:a16="http://schemas.microsoft.com/office/drawing/2014/main" id="{46CDE8F1-E5BA-6AA7-1E68-24919B287B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828" y="2459652"/>
            <a:ext cx="8397968" cy="1546994"/>
          </a:xfrm>
          <a:prstGeom prst="rect">
            <a:avLst/>
          </a:prstGeom>
        </p:spPr>
      </p:pic>
      <p:pic>
        <p:nvPicPr>
          <p:cNvPr id="5" name="Picture 4">
            <a:extLst>
              <a:ext uri="{FF2B5EF4-FFF2-40B4-BE49-F238E27FC236}">
                <a16:creationId xmlns:a16="http://schemas.microsoft.com/office/drawing/2014/main" id="{585CB931-728C-8FEA-8E5E-91E30A26A7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923" y="4264981"/>
            <a:ext cx="6363251" cy="1051651"/>
          </a:xfrm>
          <a:prstGeom prst="rect">
            <a:avLst/>
          </a:prstGeom>
        </p:spPr>
      </p:pic>
      <p:pic>
        <p:nvPicPr>
          <p:cNvPr id="6" name="Picture 5">
            <a:extLst>
              <a:ext uri="{FF2B5EF4-FFF2-40B4-BE49-F238E27FC236}">
                <a16:creationId xmlns:a16="http://schemas.microsoft.com/office/drawing/2014/main" id="{ED6BEED8-3E35-6093-C8C6-3EE4475AE772}"/>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046740" y="3438709"/>
            <a:ext cx="2808312" cy="2780928"/>
          </a:xfrm>
          <a:prstGeom prst="rect">
            <a:avLst/>
          </a:prstGeom>
          <a:ln>
            <a:noFill/>
          </a:ln>
          <a:effectLst>
            <a:softEdge rad="635000"/>
          </a:effectLst>
        </p:spPr>
      </p:pic>
    </p:spTree>
    <p:extLst>
      <p:ext uri="{BB962C8B-B14F-4D97-AF65-F5344CB8AC3E}">
        <p14:creationId xmlns:p14="http://schemas.microsoft.com/office/powerpoint/2010/main" val="2062573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689</TotalTime>
  <Words>597</Words>
  <Application>Microsoft Office PowerPoint</Application>
  <PresentationFormat>Custom</PresentationFormat>
  <Paragraphs>59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Calibri</vt:lpstr>
      <vt:lpstr>Calibri Light</vt:lpstr>
      <vt:lpstr>Century Gothic</vt:lpstr>
      <vt:lpstr>Consolas</vt:lpstr>
      <vt:lpstr>Euphemia</vt:lpstr>
      <vt:lpstr>Wingdings 3</vt:lpstr>
      <vt:lpstr>Ion</vt:lpstr>
      <vt:lpstr>Title Layout</vt:lpstr>
      <vt:lpstr>“A music store is seeking to pinpoint crucial factors that can aid in boosting its business, diagnosing issues within the current  business landscape, recognizing high-value customers, and gaining insights into new promotions and initiatives.  We all employ SQL to address these challenges.”</vt:lpstr>
      <vt:lpstr>PowerPoint Presentation</vt:lpstr>
      <vt:lpstr>PowerPoint Presentation</vt:lpstr>
      <vt:lpstr>PowerPoint Presentation</vt:lpstr>
      <vt:lpstr>PowerPoint Presentation</vt:lpstr>
      <vt:lpstr>PowerPoint Presentation</vt:lpstr>
      <vt:lpstr>QUE NO-4</vt:lpstr>
      <vt:lpstr>QUE NO-5</vt:lpstr>
      <vt:lpstr>PowerPoint Presentation</vt:lpstr>
      <vt:lpstr>QUE NO-1</vt:lpstr>
      <vt:lpstr>PowerPoint Presentation</vt:lpstr>
      <vt:lpstr>QUE NO-3</vt:lpstr>
      <vt:lpstr>PowerPoint Presentation</vt:lpstr>
      <vt:lpstr>QUE NO-1</vt:lpstr>
      <vt:lpstr>Q1: Find how much amount spent by each customer on artists?  Write a query to return the customer name, artist name and total spent </vt:lpstr>
      <vt:lpstr>PowerPoint Presentation</vt:lpstr>
      <vt:lpstr>Q2: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vt:lpstr>
      <vt:lpstr>Q3: Write a query that determine the customer that has spent the most on music for each country.  Write a query that returns the country along with the top customer and how much they spent. For countries where the top amount spent is shared, provide all customers who spent this amount.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rohit yetre</dc:creator>
  <cp:lastModifiedBy>rohit yetre</cp:lastModifiedBy>
  <cp:revision>8</cp:revision>
  <dcterms:created xsi:type="dcterms:W3CDTF">2023-11-09T06:36:33Z</dcterms:created>
  <dcterms:modified xsi:type="dcterms:W3CDTF">2023-11-11T06:43:21Z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