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217DA-32D4-4A04-932B-EB9F079B43D4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4C436-9BE4-4537-8168-BE2FA1B56BE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Survey form built with Flask</a:t>
          </a:r>
        </a:p>
      </dgm:t>
    </dgm:pt>
    <dgm:pt modelId="{6BBF99BB-E217-475A-BE80-82347738C0F8}" type="parTrans" cxnId="{2992DA79-D160-4725-818C-036553A68A18}">
      <dgm:prSet/>
      <dgm:spPr/>
      <dgm:t>
        <a:bodyPr/>
        <a:lstStyle/>
        <a:p>
          <a:endParaRPr lang="en-US"/>
        </a:p>
      </dgm:t>
    </dgm:pt>
    <dgm:pt modelId="{CCAB724A-F5A5-4FA2-B483-DC0BABF6FF6A}" type="sibTrans" cxnId="{2992DA79-D160-4725-818C-036553A68A18}">
      <dgm:prSet/>
      <dgm:spPr/>
      <dgm:t>
        <a:bodyPr/>
        <a:lstStyle/>
        <a:p>
          <a:endParaRPr lang="en-US"/>
        </a:p>
      </dgm:t>
    </dgm:pt>
    <dgm:pt modelId="{D5E6F2CA-A309-47B3-A298-5233859D18C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Fields: Age, Gender, Total Income, Expenses</a:t>
          </a:r>
        </a:p>
      </dgm:t>
    </dgm:pt>
    <dgm:pt modelId="{9E7DCBE1-89D7-401C-B8A1-D68A98C0EB2E}" type="parTrans" cxnId="{12C69462-8733-40E4-A03A-541455ED31A3}">
      <dgm:prSet/>
      <dgm:spPr/>
      <dgm:t>
        <a:bodyPr/>
        <a:lstStyle/>
        <a:p>
          <a:endParaRPr lang="en-US"/>
        </a:p>
      </dgm:t>
    </dgm:pt>
    <dgm:pt modelId="{92BDEA13-AFA0-4C8E-8D5A-B018A133D7EF}" type="sibTrans" cxnId="{12C69462-8733-40E4-A03A-541455ED31A3}">
      <dgm:prSet/>
      <dgm:spPr/>
      <dgm:t>
        <a:bodyPr/>
        <a:lstStyle/>
        <a:p>
          <a:endParaRPr lang="en-US"/>
        </a:p>
      </dgm:t>
    </dgm:pt>
    <dgm:pt modelId="{43AFF0CD-360C-44C8-9A96-245276572A9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 stored in MongoDB</a:t>
          </a:r>
        </a:p>
      </dgm:t>
    </dgm:pt>
    <dgm:pt modelId="{67B9B7D6-3F00-4AEE-A7E2-1FB972329025}" type="parTrans" cxnId="{F72C139B-4F60-4D8F-B2CC-5DC598FC187D}">
      <dgm:prSet/>
      <dgm:spPr/>
      <dgm:t>
        <a:bodyPr/>
        <a:lstStyle/>
        <a:p>
          <a:endParaRPr lang="en-US"/>
        </a:p>
      </dgm:t>
    </dgm:pt>
    <dgm:pt modelId="{B62DB675-F265-437F-AD7B-0EC9D5B43110}" type="sibTrans" cxnId="{F72C139B-4F60-4D8F-B2CC-5DC598FC187D}">
      <dgm:prSet/>
      <dgm:spPr/>
      <dgm:t>
        <a:bodyPr/>
        <a:lstStyle/>
        <a:p>
          <a:endParaRPr lang="en-US"/>
        </a:p>
      </dgm:t>
    </dgm:pt>
    <dgm:pt modelId="{1AA9ED4D-AA1F-4803-AE8E-4127E877918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Exported to CSV using a Python class</a:t>
          </a:r>
        </a:p>
      </dgm:t>
    </dgm:pt>
    <dgm:pt modelId="{30ABCD5D-5E56-4521-AE0A-EE5AF69990F7}" type="parTrans" cxnId="{911135D1-7275-478B-9FED-384A48BE9561}">
      <dgm:prSet/>
      <dgm:spPr/>
      <dgm:t>
        <a:bodyPr/>
        <a:lstStyle/>
        <a:p>
          <a:endParaRPr lang="en-US"/>
        </a:p>
      </dgm:t>
    </dgm:pt>
    <dgm:pt modelId="{0927B70B-CF0E-4566-81DA-4F039DEE4687}" type="sibTrans" cxnId="{911135D1-7275-478B-9FED-384A48BE9561}">
      <dgm:prSet/>
      <dgm:spPr/>
      <dgm:t>
        <a:bodyPr/>
        <a:lstStyle/>
        <a:p>
          <a:endParaRPr lang="en-US"/>
        </a:p>
      </dgm:t>
    </dgm:pt>
    <dgm:pt modelId="{6C6B114F-D055-4A91-9AA2-2EA1A773E5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Analyzed in </a:t>
          </a:r>
          <a:r>
            <a:rPr lang="en-US" dirty="0" err="1">
              <a:solidFill>
                <a:schemeClr val="tx1"/>
              </a:solidFill>
            </a:rPr>
            <a:t>Jupyter</a:t>
          </a:r>
          <a:r>
            <a:rPr lang="en-US" dirty="0">
              <a:solidFill>
                <a:schemeClr val="tx1"/>
              </a:solidFill>
            </a:rPr>
            <a:t> Notebook</a:t>
          </a:r>
        </a:p>
      </dgm:t>
    </dgm:pt>
    <dgm:pt modelId="{B72E7EBE-80AF-43DE-9350-7A991ED13DA7}" type="parTrans" cxnId="{665530AB-2D49-4B64-9CEB-6D0C6FEA2E3F}">
      <dgm:prSet/>
      <dgm:spPr/>
      <dgm:t>
        <a:bodyPr/>
        <a:lstStyle/>
        <a:p>
          <a:endParaRPr lang="en-US"/>
        </a:p>
      </dgm:t>
    </dgm:pt>
    <dgm:pt modelId="{478C0132-B0CD-4121-BC44-FA974345DC06}" type="sibTrans" cxnId="{665530AB-2D49-4B64-9CEB-6D0C6FEA2E3F}">
      <dgm:prSet/>
      <dgm:spPr/>
      <dgm:t>
        <a:bodyPr/>
        <a:lstStyle/>
        <a:p>
          <a:endParaRPr lang="en-US"/>
        </a:p>
      </dgm:t>
    </dgm:pt>
    <dgm:pt modelId="{7D47A420-0C5C-4E8A-A28F-F97115EFECC9}" type="pres">
      <dgm:prSet presAssocID="{EBE217DA-32D4-4A04-932B-EB9F079B43D4}" presName="cycle" presStyleCnt="0">
        <dgm:presLayoutVars>
          <dgm:dir/>
          <dgm:resizeHandles val="exact"/>
        </dgm:presLayoutVars>
      </dgm:prSet>
      <dgm:spPr/>
    </dgm:pt>
    <dgm:pt modelId="{3DB99612-95D1-4793-A1A7-4B18624D1735}" type="pres">
      <dgm:prSet presAssocID="{44F4C436-9BE4-4537-8168-BE2FA1B56BE1}" presName="node" presStyleLbl="node1" presStyleIdx="0" presStyleCnt="5">
        <dgm:presLayoutVars>
          <dgm:bulletEnabled val="1"/>
        </dgm:presLayoutVars>
      </dgm:prSet>
      <dgm:spPr/>
    </dgm:pt>
    <dgm:pt modelId="{1A220ECC-5D03-4389-96D7-F86B6B96CC3A}" type="pres">
      <dgm:prSet presAssocID="{44F4C436-9BE4-4537-8168-BE2FA1B56BE1}" presName="spNode" presStyleCnt="0"/>
      <dgm:spPr/>
    </dgm:pt>
    <dgm:pt modelId="{F17EBD35-0D6B-46ED-ACEB-E11FF2FEF555}" type="pres">
      <dgm:prSet presAssocID="{CCAB724A-F5A5-4FA2-B483-DC0BABF6FF6A}" presName="sibTrans" presStyleLbl="sibTrans1D1" presStyleIdx="0" presStyleCnt="5"/>
      <dgm:spPr/>
    </dgm:pt>
    <dgm:pt modelId="{3EE41F47-451A-416B-91D1-644FEC94C592}" type="pres">
      <dgm:prSet presAssocID="{D5E6F2CA-A309-47B3-A298-5233859D18C3}" presName="node" presStyleLbl="node1" presStyleIdx="1" presStyleCnt="5">
        <dgm:presLayoutVars>
          <dgm:bulletEnabled val="1"/>
        </dgm:presLayoutVars>
      </dgm:prSet>
      <dgm:spPr/>
    </dgm:pt>
    <dgm:pt modelId="{3BAB7BC7-6C78-4A56-84DE-243C29A8B5DC}" type="pres">
      <dgm:prSet presAssocID="{D5E6F2CA-A309-47B3-A298-5233859D18C3}" presName="spNode" presStyleCnt="0"/>
      <dgm:spPr/>
    </dgm:pt>
    <dgm:pt modelId="{46C9618E-9276-4B76-A261-DB68F1D65B37}" type="pres">
      <dgm:prSet presAssocID="{92BDEA13-AFA0-4C8E-8D5A-B018A133D7EF}" presName="sibTrans" presStyleLbl="sibTrans1D1" presStyleIdx="1" presStyleCnt="5"/>
      <dgm:spPr/>
    </dgm:pt>
    <dgm:pt modelId="{9AB3AB78-A572-4FAF-896B-333B06876DB5}" type="pres">
      <dgm:prSet presAssocID="{43AFF0CD-360C-44C8-9A96-245276572A9F}" presName="node" presStyleLbl="node1" presStyleIdx="2" presStyleCnt="5">
        <dgm:presLayoutVars>
          <dgm:bulletEnabled val="1"/>
        </dgm:presLayoutVars>
      </dgm:prSet>
      <dgm:spPr/>
    </dgm:pt>
    <dgm:pt modelId="{5C86E9AF-8DBC-4ABD-89D0-E81D440580FE}" type="pres">
      <dgm:prSet presAssocID="{43AFF0CD-360C-44C8-9A96-245276572A9F}" presName="spNode" presStyleCnt="0"/>
      <dgm:spPr/>
    </dgm:pt>
    <dgm:pt modelId="{4CC11871-196B-442C-A63A-A72F6963D2D2}" type="pres">
      <dgm:prSet presAssocID="{B62DB675-F265-437F-AD7B-0EC9D5B43110}" presName="sibTrans" presStyleLbl="sibTrans1D1" presStyleIdx="2" presStyleCnt="5"/>
      <dgm:spPr/>
    </dgm:pt>
    <dgm:pt modelId="{1E07E2E7-F3A0-4A0B-9E34-8BE9AFF42FC2}" type="pres">
      <dgm:prSet presAssocID="{1AA9ED4D-AA1F-4803-AE8E-4127E8779184}" presName="node" presStyleLbl="node1" presStyleIdx="3" presStyleCnt="5">
        <dgm:presLayoutVars>
          <dgm:bulletEnabled val="1"/>
        </dgm:presLayoutVars>
      </dgm:prSet>
      <dgm:spPr/>
    </dgm:pt>
    <dgm:pt modelId="{3EB6C13F-120F-4301-95AD-8603E32F5387}" type="pres">
      <dgm:prSet presAssocID="{1AA9ED4D-AA1F-4803-AE8E-4127E8779184}" presName="spNode" presStyleCnt="0"/>
      <dgm:spPr/>
    </dgm:pt>
    <dgm:pt modelId="{E010E2FF-68E4-4E09-807F-F258DBE9E734}" type="pres">
      <dgm:prSet presAssocID="{0927B70B-CF0E-4566-81DA-4F039DEE4687}" presName="sibTrans" presStyleLbl="sibTrans1D1" presStyleIdx="3" presStyleCnt="5"/>
      <dgm:spPr/>
    </dgm:pt>
    <dgm:pt modelId="{7241C93E-FD89-4A58-AB1F-F0F50B933C6D}" type="pres">
      <dgm:prSet presAssocID="{6C6B114F-D055-4A91-9AA2-2EA1A773E5E9}" presName="node" presStyleLbl="node1" presStyleIdx="4" presStyleCnt="5">
        <dgm:presLayoutVars>
          <dgm:bulletEnabled val="1"/>
        </dgm:presLayoutVars>
      </dgm:prSet>
      <dgm:spPr/>
    </dgm:pt>
    <dgm:pt modelId="{87A503D4-3898-4319-9BE8-90AACF2BE640}" type="pres">
      <dgm:prSet presAssocID="{6C6B114F-D055-4A91-9AA2-2EA1A773E5E9}" presName="spNode" presStyleCnt="0"/>
      <dgm:spPr/>
    </dgm:pt>
    <dgm:pt modelId="{11D38C5C-9847-4F25-81BB-4E6B4E53C957}" type="pres">
      <dgm:prSet presAssocID="{478C0132-B0CD-4121-BC44-FA974345DC06}" presName="sibTrans" presStyleLbl="sibTrans1D1" presStyleIdx="4" presStyleCnt="5"/>
      <dgm:spPr/>
    </dgm:pt>
  </dgm:ptLst>
  <dgm:cxnLst>
    <dgm:cxn modelId="{9D9F6705-4C1B-4A57-9FBC-E473A813C634}" type="presOf" srcId="{44F4C436-9BE4-4537-8168-BE2FA1B56BE1}" destId="{3DB99612-95D1-4793-A1A7-4B18624D1735}" srcOrd="0" destOrd="0" presId="urn:microsoft.com/office/officeart/2005/8/layout/cycle6"/>
    <dgm:cxn modelId="{75812E06-882A-409A-B72B-57431734A3D6}" type="presOf" srcId="{92BDEA13-AFA0-4C8E-8D5A-B018A133D7EF}" destId="{46C9618E-9276-4B76-A261-DB68F1D65B37}" srcOrd="0" destOrd="0" presId="urn:microsoft.com/office/officeart/2005/8/layout/cycle6"/>
    <dgm:cxn modelId="{2FA98735-00F4-4FB3-9DE2-31CBFBBEFC90}" type="presOf" srcId="{0927B70B-CF0E-4566-81DA-4F039DEE4687}" destId="{E010E2FF-68E4-4E09-807F-F258DBE9E734}" srcOrd="0" destOrd="0" presId="urn:microsoft.com/office/officeart/2005/8/layout/cycle6"/>
    <dgm:cxn modelId="{12C69462-8733-40E4-A03A-541455ED31A3}" srcId="{EBE217DA-32D4-4A04-932B-EB9F079B43D4}" destId="{D5E6F2CA-A309-47B3-A298-5233859D18C3}" srcOrd="1" destOrd="0" parTransId="{9E7DCBE1-89D7-401C-B8A1-D68A98C0EB2E}" sibTransId="{92BDEA13-AFA0-4C8E-8D5A-B018A133D7EF}"/>
    <dgm:cxn modelId="{BDC4794D-236E-4FBD-B06A-78C6A759E7E1}" type="presOf" srcId="{CCAB724A-F5A5-4FA2-B483-DC0BABF6FF6A}" destId="{F17EBD35-0D6B-46ED-ACEB-E11FF2FEF555}" srcOrd="0" destOrd="0" presId="urn:microsoft.com/office/officeart/2005/8/layout/cycle6"/>
    <dgm:cxn modelId="{278FFA54-0DFB-454A-9811-683DA8ABEED1}" type="presOf" srcId="{6C6B114F-D055-4A91-9AA2-2EA1A773E5E9}" destId="{7241C93E-FD89-4A58-AB1F-F0F50B933C6D}" srcOrd="0" destOrd="0" presId="urn:microsoft.com/office/officeart/2005/8/layout/cycle6"/>
    <dgm:cxn modelId="{2992DA79-D160-4725-818C-036553A68A18}" srcId="{EBE217DA-32D4-4A04-932B-EB9F079B43D4}" destId="{44F4C436-9BE4-4537-8168-BE2FA1B56BE1}" srcOrd="0" destOrd="0" parTransId="{6BBF99BB-E217-475A-BE80-82347738C0F8}" sibTransId="{CCAB724A-F5A5-4FA2-B483-DC0BABF6FF6A}"/>
    <dgm:cxn modelId="{8F90237F-59A9-4057-B4D2-EFDCCCCB5B0C}" type="presOf" srcId="{43AFF0CD-360C-44C8-9A96-245276572A9F}" destId="{9AB3AB78-A572-4FAF-896B-333B06876DB5}" srcOrd="0" destOrd="0" presId="urn:microsoft.com/office/officeart/2005/8/layout/cycle6"/>
    <dgm:cxn modelId="{B81D358D-5F61-44C3-91BB-B26270004BFD}" type="presOf" srcId="{EBE217DA-32D4-4A04-932B-EB9F079B43D4}" destId="{7D47A420-0C5C-4E8A-A28F-F97115EFECC9}" srcOrd="0" destOrd="0" presId="urn:microsoft.com/office/officeart/2005/8/layout/cycle6"/>
    <dgm:cxn modelId="{F72C139B-4F60-4D8F-B2CC-5DC598FC187D}" srcId="{EBE217DA-32D4-4A04-932B-EB9F079B43D4}" destId="{43AFF0CD-360C-44C8-9A96-245276572A9F}" srcOrd="2" destOrd="0" parTransId="{67B9B7D6-3F00-4AEE-A7E2-1FB972329025}" sibTransId="{B62DB675-F265-437F-AD7B-0EC9D5B43110}"/>
    <dgm:cxn modelId="{665530AB-2D49-4B64-9CEB-6D0C6FEA2E3F}" srcId="{EBE217DA-32D4-4A04-932B-EB9F079B43D4}" destId="{6C6B114F-D055-4A91-9AA2-2EA1A773E5E9}" srcOrd="4" destOrd="0" parTransId="{B72E7EBE-80AF-43DE-9350-7A991ED13DA7}" sibTransId="{478C0132-B0CD-4121-BC44-FA974345DC06}"/>
    <dgm:cxn modelId="{E7CC0EBF-9B80-4F39-9688-18244F353780}" type="presOf" srcId="{D5E6F2CA-A309-47B3-A298-5233859D18C3}" destId="{3EE41F47-451A-416B-91D1-644FEC94C592}" srcOrd="0" destOrd="0" presId="urn:microsoft.com/office/officeart/2005/8/layout/cycle6"/>
    <dgm:cxn modelId="{7F168EC4-2155-4490-A5E6-5F3C19735A74}" type="presOf" srcId="{478C0132-B0CD-4121-BC44-FA974345DC06}" destId="{11D38C5C-9847-4F25-81BB-4E6B4E53C957}" srcOrd="0" destOrd="0" presId="urn:microsoft.com/office/officeart/2005/8/layout/cycle6"/>
    <dgm:cxn modelId="{911135D1-7275-478B-9FED-384A48BE9561}" srcId="{EBE217DA-32D4-4A04-932B-EB9F079B43D4}" destId="{1AA9ED4D-AA1F-4803-AE8E-4127E8779184}" srcOrd="3" destOrd="0" parTransId="{30ABCD5D-5E56-4521-AE0A-EE5AF69990F7}" sibTransId="{0927B70B-CF0E-4566-81DA-4F039DEE4687}"/>
    <dgm:cxn modelId="{89973AE2-7227-4405-81F1-F5FF9B759EF0}" type="presOf" srcId="{B62DB675-F265-437F-AD7B-0EC9D5B43110}" destId="{4CC11871-196B-442C-A63A-A72F6963D2D2}" srcOrd="0" destOrd="0" presId="urn:microsoft.com/office/officeart/2005/8/layout/cycle6"/>
    <dgm:cxn modelId="{557254F6-E868-4BD3-94B2-EE7D462D9C56}" type="presOf" srcId="{1AA9ED4D-AA1F-4803-AE8E-4127E8779184}" destId="{1E07E2E7-F3A0-4A0B-9E34-8BE9AFF42FC2}" srcOrd="0" destOrd="0" presId="urn:microsoft.com/office/officeart/2005/8/layout/cycle6"/>
    <dgm:cxn modelId="{1A5B76E0-F223-490D-8816-344F076C6A64}" type="presParOf" srcId="{7D47A420-0C5C-4E8A-A28F-F97115EFECC9}" destId="{3DB99612-95D1-4793-A1A7-4B18624D1735}" srcOrd="0" destOrd="0" presId="urn:microsoft.com/office/officeart/2005/8/layout/cycle6"/>
    <dgm:cxn modelId="{AC012E62-B195-480D-BFF1-EEDE137DB3AE}" type="presParOf" srcId="{7D47A420-0C5C-4E8A-A28F-F97115EFECC9}" destId="{1A220ECC-5D03-4389-96D7-F86B6B96CC3A}" srcOrd="1" destOrd="0" presId="urn:microsoft.com/office/officeart/2005/8/layout/cycle6"/>
    <dgm:cxn modelId="{F522EFB6-EDE9-49EF-A0E5-F23263565C06}" type="presParOf" srcId="{7D47A420-0C5C-4E8A-A28F-F97115EFECC9}" destId="{F17EBD35-0D6B-46ED-ACEB-E11FF2FEF555}" srcOrd="2" destOrd="0" presId="urn:microsoft.com/office/officeart/2005/8/layout/cycle6"/>
    <dgm:cxn modelId="{82F96A44-E808-4BC0-AB5C-5BB12D8D3EB2}" type="presParOf" srcId="{7D47A420-0C5C-4E8A-A28F-F97115EFECC9}" destId="{3EE41F47-451A-416B-91D1-644FEC94C592}" srcOrd="3" destOrd="0" presId="urn:microsoft.com/office/officeart/2005/8/layout/cycle6"/>
    <dgm:cxn modelId="{A4D0F766-CA03-4DD9-A66D-8987A1DCE59D}" type="presParOf" srcId="{7D47A420-0C5C-4E8A-A28F-F97115EFECC9}" destId="{3BAB7BC7-6C78-4A56-84DE-243C29A8B5DC}" srcOrd="4" destOrd="0" presId="urn:microsoft.com/office/officeart/2005/8/layout/cycle6"/>
    <dgm:cxn modelId="{4FC1C8ED-9031-40E7-8741-8C3ADD7C3240}" type="presParOf" srcId="{7D47A420-0C5C-4E8A-A28F-F97115EFECC9}" destId="{46C9618E-9276-4B76-A261-DB68F1D65B37}" srcOrd="5" destOrd="0" presId="urn:microsoft.com/office/officeart/2005/8/layout/cycle6"/>
    <dgm:cxn modelId="{45422B24-040D-4D17-905F-3175BB8B6BF5}" type="presParOf" srcId="{7D47A420-0C5C-4E8A-A28F-F97115EFECC9}" destId="{9AB3AB78-A572-4FAF-896B-333B06876DB5}" srcOrd="6" destOrd="0" presId="urn:microsoft.com/office/officeart/2005/8/layout/cycle6"/>
    <dgm:cxn modelId="{117F5FE9-CFC7-47F2-827F-3B009AA91C9B}" type="presParOf" srcId="{7D47A420-0C5C-4E8A-A28F-F97115EFECC9}" destId="{5C86E9AF-8DBC-4ABD-89D0-E81D440580FE}" srcOrd="7" destOrd="0" presId="urn:microsoft.com/office/officeart/2005/8/layout/cycle6"/>
    <dgm:cxn modelId="{FFC8BFDB-730D-489E-B7B1-E7EAD7F546BD}" type="presParOf" srcId="{7D47A420-0C5C-4E8A-A28F-F97115EFECC9}" destId="{4CC11871-196B-442C-A63A-A72F6963D2D2}" srcOrd="8" destOrd="0" presId="urn:microsoft.com/office/officeart/2005/8/layout/cycle6"/>
    <dgm:cxn modelId="{11C9B960-FFA8-4C3F-8D31-931172F8BA8B}" type="presParOf" srcId="{7D47A420-0C5C-4E8A-A28F-F97115EFECC9}" destId="{1E07E2E7-F3A0-4A0B-9E34-8BE9AFF42FC2}" srcOrd="9" destOrd="0" presId="urn:microsoft.com/office/officeart/2005/8/layout/cycle6"/>
    <dgm:cxn modelId="{4F8FC59E-AF60-45A0-B79C-C294ABB3036F}" type="presParOf" srcId="{7D47A420-0C5C-4E8A-A28F-F97115EFECC9}" destId="{3EB6C13F-120F-4301-95AD-8603E32F5387}" srcOrd="10" destOrd="0" presId="urn:microsoft.com/office/officeart/2005/8/layout/cycle6"/>
    <dgm:cxn modelId="{A4205D96-BF3E-4535-A95F-C549537AADDA}" type="presParOf" srcId="{7D47A420-0C5C-4E8A-A28F-F97115EFECC9}" destId="{E010E2FF-68E4-4E09-807F-F258DBE9E734}" srcOrd="11" destOrd="0" presId="urn:microsoft.com/office/officeart/2005/8/layout/cycle6"/>
    <dgm:cxn modelId="{06F4A265-70B4-4563-AA74-35E48327F8BD}" type="presParOf" srcId="{7D47A420-0C5C-4E8A-A28F-F97115EFECC9}" destId="{7241C93E-FD89-4A58-AB1F-F0F50B933C6D}" srcOrd="12" destOrd="0" presId="urn:microsoft.com/office/officeart/2005/8/layout/cycle6"/>
    <dgm:cxn modelId="{F6C4AAD9-E5CA-49B5-975B-3CF869B604CD}" type="presParOf" srcId="{7D47A420-0C5C-4E8A-A28F-F97115EFECC9}" destId="{87A503D4-3898-4319-9BE8-90AACF2BE640}" srcOrd="13" destOrd="0" presId="urn:microsoft.com/office/officeart/2005/8/layout/cycle6"/>
    <dgm:cxn modelId="{B5CF3F56-4C57-4853-A346-58242EA8EE35}" type="presParOf" srcId="{7D47A420-0C5C-4E8A-A28F-F97115EFECC9}" destId="{11D38C5C-9847-4F25-81BB-4E6B4E53C95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99612-95D1-4793-A1A7-4B18624D1735}">
      <dsp:nvSpPr>
        <dsp:cNvPr id="0" name=""/>
        <dsp:cNvSpPr/>
      </dsp:nvSpPr>
      <dsp:spPr>
        <a:xfrm>
          <a:off x="2078682" y="792421"/>
          <a:ext cx="1682335" cy="10935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Survey form built with Flask</a:t>
          </a:r>
        </a:p>
      </dsp:txBody>
      <dsp:txXfrm>
        <a:off x="2132063" y="845802"/>
        <a:ext cx="1575573" cy="986756"/>
      </dsp:txXfrm>
    </dsp:sp>
    <dsp:sp modelId="{F17EBD35-0D6B-46ED-ACEB-E11FF2FEF555}">
      <dsp:nvSpPr>
        <dsp:cNvPr id="0" name=""/>
        <dsp:cNvSpPr/>
      </dsp:nvSpPr>
      <dsp:spPr>
        <a:xfrm>
          <a:off x="734712" y="1339180"/>
          <a:ext cx="4370275" cy="4370275"/>
        </a:xfrm>
        <a:custGeom>
          <a:avLst/>
          <a:gdLst/>
          <a:ahLst/>
          <a:cxnLst/>
          <a:rect l="0" t="0" r="0" b="0"/>
          <a:pathLst>
            <a:path>
              <a:moveTo>
                <a:pt x="3037867" y="173253"/>
              </a:moveTo>
              <a:arcTo wR="2185137" hR="2185137" stAng="17578169" swAng="196192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41F47-451A-416B-91D1-644FEC94C592}">
      <dsp:nvSpPr>
        <dsp:cNvPr id="0" name=""/>
        <dsp:cNvSpPr/>
      </dsp:nvSpPr>
      <dsp:spPr>
        <a:xfrm>
          <a:off x="4156871" y="2302315"/>
          <a:ext cx="1682335" cy="1093518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Fields: Age, Gender, Total Income, Expenses</a:t>
          </a:r>
        </a:p>
      </dsp:txBody>
      <dsp:txXfrm>
        <a:off x="4210252" y="2355696"/>
        <a:ext cx="1575573" cy="986756"/>
      </dsp:txXfrm>
    </dsp:sp>
    <dsp:sp modelId="{46C9618E-9276-4B76-A261-DB68F1D65B37}">
      <dsp:nvSpPr>
        <dsp:cNvPr id="0" name=""/>
        <dsp:cNvSpPr/>
      </dsp:nvSpPr>
      <dsp:spPr>
        <a:xfrm>
          <a:off x="734712" y="1339180"/>
          <a:ext cx="4370275" cy="4370275"/>
        </a:xfrm>
        <a:custGeom>
          <a:avLst/>
          <a:gdLst/>
          <a:ahLst/>
          <a:cxnLst/>
          <a:rect l="0" t="0" r="0" b="0"/>
          <a:pathLst>
            <a:path>
              <a:moveTo>
                <a:pt x="4367273" y="2070621"/>
              </a:moveTo>
              <a:arcTo wR="2185137" hR="2185137" stAng="21419756" swAng="2196602"/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3AB78-A572-4FAF-896B-333B06876DB5}">
      <dsp:nvSpPr>
        <dsp:cNvPr id="0" name=""/>
        <dsp:cNvSpPr/>
      </dsp:nvSpPr>
      <dsp:spPr>
        <a:xfrm>
          <a:off x="3363074" y="4745373"/>
          <a:ext cx="1682335" cy="1093518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Data stored in MongoDB</a:t>
          </a:r>
        </a:p>
      </dsp:txBody>
      <dsp:txXfrm>
        <a:off x="3416455" y="4798754"/>
        <a:ext cx="1575573" cy="986756"/>
      </dsp:txXfrm>
    </dsp:sp>
    <dsp:sp modelId="{4CC11871-196B-442C-A63A-A72F6963D2D2}">
      <dsp:nvSpPr>
        <dsp:cNvPr id="0" name=""/>
        <dsp:cNvSpPr/>
      </dsp:nvSpPr>
      <dsp:spPr>
        <a:xfrm>
          <a:off x="734712" y="1339180"/>
          <a:ext cx="4370275" cy="4370275"/>
        </a:xfrm>
        <a:custGeom>
          <a:avLst/>
          <a:gdLst/>
          <a:ahLst/>
          <a:cxnLst/>
          <a:rect l="0" t="0" r="0" b="0"/>
          <a:pathLst>
            <a:path>
              <a:moveTo>
                <a:pt x="2619678" y="4326633"/>
              </a:moveTo>
              <a:arcTo wR="2185137" hR="2185137" stAng="4711776" swAng="1376448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7E2E7-F3A0-4A0B-9E34-8BE9AFF42FC2}">
      <dsp:nvSpPr>
        <dsp:cNvPr id="0" name=""/>
        <dsp:cNvSpPr/>
      </dsp:nvSpPr>
      <dsp:spPr>
        <a:xfrm>
          <a:off x="794290" y="4745373"/>
          <a:ext cx="1682335" cy="1093518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Exported to CSV using a Python class</a:t>
          </a:r>
        </a:p>
      </dsp:txBody>
      <dsp:txXfrm>
        <a:off x="847671" y="4798754"/>
        <a:ext cx="1575573" cy="986756"/>
      </dsp:txXfrm>
    </dsp:sp>
    <dsp:sp modelId="{E010E2FF-68E4-4E09-807F-F258DBE9E734}">
      <dsp:nvSpPr>
        <dsp:cNvPr id="0" name=""/>
        <dsp:cNvSpPr/>
      </dsp:nvSpPr>
      <dsp:spPr>
        <a:xfrm>
          <a:off x="734712" y="1339180"/>
          <a:ext cx="4370275" cy="4370275"/>
        </a:xfrm>
        <a:custGeom>
          <a:avLst/>
          <a:gdLst/>
          <a:ahLst/>
          <a:cxnLst/>
          <a:rect l="0" t="0" r="0" b="0"/>
          <a:pathLst>
            <a:path>
              <a:moveTo>
                <a:pt x="365216" y="3394564"/>
              </a:moveTo>
              <a:arcTo wR="2185137" hR="2185137" stAng="8783641" swAng="2196602"/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1C93E-FD89-4A58-AB1F-F0F50B933C6D}">
      <dsp:nvSpPr>
        <dsp:cNvPr id="0" name=""/>
        <dsp:cNvSpPr/>
      </dsp:nvSpPr>
      <dsp:spPr>
        <a:xfrm>
          <a:off x="492" y="2302315"/>
          <a:ext cx="1682335" cy="1093518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Analyzed in </a:t>
          </a:r>
          <a:r>
            <a:rPr lang="en-US" sz="1500" kern="1200" dirty="0" err="1">
              <a:solidFill>
                <a:schemeClr val="tx1"/>
              </a:solidFill>
            </a:rPr>
            <a:t>Jupyter</a:t>
          </a:r>
          <a:r>
            <a:rPr lang="en-US" sz="1500" kern="1200" dirty="0">
              <a:solidFill>
                <a:schemeClr val="tx1"/>
              </a:solidFill>
            </a:rPr>
            <a:t> Notebook</a:t>
          </a:r>
        </a:p>
      </dsp:txBody>
      <dsp:txXfrm>
        <a:off x="53873" y="2355696"/>
        <a:ext cx="1575573" cy="986756"/>
      </dsp:txXfrm>
    </dsp:sp>
    <dsp:sp modelId="{11D38C5C-9847-4F25-81BB-4E6B4E53C957}">
      <dsp:nvSpPr>
        <dsp:cNvPr id="0" name=""/>
        <dsp:cNvSpPr/>
      </dsp:nvSpPr>
      <dsp:spPr>
        <a:xfrm>
          <a:off x="734712" y="1339180"/>
          <a:ext cx="4370275" cy="4370275"/>
        </a:xfrm>
        <a:custGeom>
          <a:avLst/>
          <a:gdLst/>
          <a:ahLst/>
          <a:cxnLst/>
          <a:rect l="0" t="0" r="0" b="0"/>
          <a:pathLst>
            <a:path>
              <a:moveTo>
                <a:pt x="380681" y="952756"/>
              </a:moveTo>
              <a:arcTo wR="2185137" hR="2185137" stAng="12859904" swAng="1961928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" y="-15086"/>
            <a:ext cx="9144001" cy="22689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latin typeface="+mj-lt"/>
                <a:ea typeface="+mj-ea"/>
                <a:cs typeface="+mj-cs"/>
              </a:rPr>
              <a:t>Healthcare Survey Analysis – Spending Insights</a:t>
            </a:r>
            <a:br>
              <a:rPr lang="en-US" sz="3500" b="1" kern="1200" dirty="0">
                <a:latin typeface="+mj-lt"/>
                <a:ea typeface="+mj-ea"/>
                <a:cs typeface="+mj-cs"/>
              </a:rPr>
            </a:br>
            <a:r>
              <a:rPr lang="en-US" sz="3500" b="1" kern="1200" dirty="0">
                <a:latin typeface="+mj-lt"/>
                <a:ea typeface="+mj-ea"/>
                <a:cs typeface="+mj-cs"/>
              </a:rPr>
              <a:t>                                     By</a:t>
            </a:r>
            <a:br>
              <a:rPr lang="en-US" sz="3500" b="1" kern="1200" dirty="0">
                <a:latin typeface="+mj-lt"/>
                <a:ea typeface="+mj-ea"/>
                <a:cs typeface="+mj-cs"/>
              </a:rPr>
            </a:br>
            <a:r>
              <a:rPr lang="en-US" sz="3500" b="1" kern="1200" dirty="0">
                <a:latin typeface="+mj-lt"/>
                <a:ea typeface="+mj-ea"/>
                <a:cs typeface="+mj-cs"/>
              </a:rPr>
              <a:t>	                 Yetunde Salami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1F258-D141-26C4-B4B6-62502AB9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3913"/>
            <a:ext cx="9143994" cy="3028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4728"/>
            <a:ext cx="8229600" cy="3691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collect and analyze user income and spending behavior in preparation for the launch of a new healthcare product.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40"/>
            <a:ext cx="3028368" cy="685799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Data Collection Process</a:t>
            </a:r>
            <a:br>
              <a:rPr lang="en-US" sz="3500" b="1" dirty="0">
                <a:solidFill>
                  <a:srgbClr val="FFFFFF"/>
                </a:solidFill>
              </a:rPr>
            </a:br>
            <a:br>
              <a:rPr lang="en-US" sz="3500" b="1" dirty="0">
                <a:solidFill>
                  <a:srgbClr val="FFFFFF"/>
                </a:solidFill>
              </a:rPr>
            </a:br>
            <a:br>
              <a:rPr lang="en-US" sz="3500" b="1" dirty="0">
                <a:solidFill>
                  <a:srgbClr val="FFFFFF"/>
                </a:solidFill>
              </a:rPr>
            </a:br>
            <a:br>
              <a:rPr lang="en-US" sz="2500" b="1" dirty="0">
                <a:solidFill>
                  <a:srgbClr val="FFFFFF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I designed a simple process to collect and organize user data, making it easy to track income and spending habits for analysis. The steps included: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D6E6D-60F9-2349-41DA-A7CD7C2B8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762163"/>
              </p:ext>
            </p:extLst>
          </p:nvPr>
        </p:nvGraphicFramePr>
        <p:xfrm>
          <a:off x="3216165" y="154235"/>
          <a:ext cx="5839700" cy="670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420843"/>
            <a:ext cx="8225224" cy="641095"/>
          </a:xfrm>
        </p:spPr>
        <p:txBody>
          <a:bodyPr anchor="b">
            <a:noAutofit/>
          </a:bodyPr>
          <a:lstStyle/>
          <a:p>
            <a:r>
              <a:rPr lang="en-US" sz="5000" b="1" dirty="0"/>
              <a:t>Ages with Highest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1938"/>
            <a:ext cx="8654142" cy="491937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000" dirty="0"/>
              <a:t>Top income earners are concentrated between ages 28–35, indicating a high-potential audience for healthcare product marketing.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157A8-B82F-3ECF-8E38-C239138F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6" y="2623457"/>
            <a:ext cx="8486135" cy="38137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000" b="1" dirty="0"/>
              <a:t>Gender Spending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59907"/>
            <a:ext cx="8926286" cy="7679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500" dirty="0"/>
              <a:t>Female users tend to spend more on healthcare and shopping, suggesting personalized offers can increase engagement.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E8B0D-6935-FC7B-B505-FED7E2B1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05149"/>
            <a:ext cx="9141714" cy="38993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61" y="154350"/>
            <a:ext cx="6811916" cy="396493"/>
          </a:xfrm>
        </p:spPr>
        <p:txBody>
          <a:bodyPr>
            <a:normAutofit fontScale="90000"/>
          </a:bodyPr>
          <a:lstStyle/>
          <a:p>
            <a:r>
              <a:rPr lang="en-US" sz="5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61" y="1443210"/>
            <a:ext cx="7027674" cy="435166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500" dirty="0"/>
              <a:t>The analysis revealed clear trends in user income and spending behavior. These insights offer guidance for tailoring the product to meet user needs and preferences. Key findings include:</a:t>
            </a:r>
          </a:p>
          <a:p>
            <a:r>
              <a:rPr lang="en-US" sz="2500" dirty="0"/>
              <a:t> Data highlights young adults (28–35) as key income group</a:t>
            </a:r>
          </a:p>
          <a:p>
            <a:r>
              <a:rPr lang="en-US" sz="2500" dirty="0"/>
              <a:t>Healthcare and shopping are high-spend categories</a:t>
            </a:r>
          </a:p>
          <a:p>
            <a:r>
              <a:rPr lang="en-US" sz="2500" dirty="0"/>
              <a:t>Product messaging and pricing should align with these patterns.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The next steps are to deploy the web app to Render, expand data collection, and begin building predictive models for targeted offerings.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7704DA6E-E834-FCAD-549B-96D981BC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Healthcare Survey Analysis – Spending Insights                                      By                   Yetunde Salami</vt:lpstr>
      <vt:lpstr>Project Objective</vt:lpstr>
      <vt:lpstr>Data Collection Process    I designed a simple process to collect and organize user data, making it easy to track income and spending habits for analysis. The steps included: </vt:lpstr>
      <vt:lpstr>Ages with Highest Income</vt:lpstr>
      <vt:lpstr>Gender Spending by Category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Yetunde Olajumoke Salami</cp:lastModifiedBy>
  <cp:revision>3</cp:revision>
  <dcterms:created xsi:type="dcterms:W3CDTF">2013-01-27T09:14:16Z</dcterms:created>
  <dcterms:modified xsi:type="dcterms:W3CDTF">2025-03-28T04:29:48Z</dcterms:modified>
  <cp:category/>
</cp:coreProperties>
</file>