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7"/>
  </p:notesMasterIdLst>
  <p:sldIdLst>
    <p:sldId id="261" r:id="rId2"/>
    <p:sldId id="295" r:id="rId3"/>
    <p:sldId id="262" r:id="rId4"/>
    <p:sldId id="258" r:id="rId5"/>
    <p:sldId id="270" r:id="rId6"/>
    <p:sldId id="280" r:id="rId7"/>
    <p:sldId id="281" r:id="rId8"/>
    <p:sldId id="282" r:id="rId9"/>
    <p:sldId id="271" r:id="rId10"/>
    <p:sldId id="284" r:id="rId11"/>
    <p:sldId id="285" r:id="rId12"/>
    <p:sldId id="287" r:id="rId13"/>
    <p:sldId id="288" r:id="rId14"/>
    <p:sldId id="286" r:id="rId15"/>
    <p:sldId id="289" r:id="rId16"/>
    <p:sldId id="294" r:id="rId17"/>
    <p:sldId id="293" r:id="rId18"/>
    <p:sldId id="292" r:id="rId19"/>
    <p:sldId id="291" r:id="rId20"/>
    <p:sldId id="290" r:id="rId21"/>
    <p:sldId id="274" r:id="rId22"/>
    <p:sldId id="276" r:id="rId23"/>
    <p:sldId id="283" r:id="rId24"/>
    <p:sldId id="278" r:id="rId25"/>
    <p:sldId id="26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WUf04kQ1v7hPIImJJT3y5tSSb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C781B4-F02C-4B69-B87F-F73D3A828682}">
  <a:tblStyle styleId="{24C781B4-F02C-4B69-B87F-F73D3A8286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10" autoAdjust="0"/>
  </p:normalViewPr>
  <p:slideViewPr>
    <p:cSldViewPr snapToGrid="0">
      <p:cViewPr varScale="1">
        <p:scale>
          <a:sx n="58" d="100"/>
          <a:sy n="58" d="100"/>
        </p:scale>
        <p:origin x="217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40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40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40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40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40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40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40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40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53" name="Google Shape;5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400"/>
              <a:buFont typeface="Arial"/>
              <a:buNone/>
              <a:tabLst/>
              <a:defRPr/>
            </a:pPr>
            <a:r>
              <a:rPr lang="es-ES_tradnl" sz="1800" b="1" dirty="0">
                <a:effectLst/>
                <a:latin typeface="Calibri" panose="020F0502020204030204" pitchFamily="34" charset="0"/>
                <a:ea typeface="Times New Roman" panose="02020603050405020304" pitchFamily="18" charset="0"/>
                <a:cs typeface="Times New Roman" panose="02020603050405020304" pitchFamily="18" charset="0"/>
              </a:rPr>
              <a:t>Secuencias de escape:</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La sintaxis de las expresiones regulares nos permite utilizar las secuencias de escape que ya conocemos de otros lenguajes de programación para esos casos especiales como ser finales de línea, </a:t>
            </a:r>
            <a:r>
              <a:rPr lang="es-ES_tradnl" sz="1800" dirty="0" err="1">
                <a:effectLst/>
                <a:latin typeface="Calibri" panose="020F0502020204030204" pitchFamily="34" charset="0"/>
                <a:ea typeface="Times New Roman" panose="02020603050405020304" pitchFamily="18" charset="0"/>
                <a:cs typeface="Times New Roman" panose="02020603050405020304" pitchFamily="18" charset="0"/>
              </a:rPr>
              <a:t>tabs</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barras diagonales, etc. Las principales secuencias de escape que podemos encontrar son: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398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7206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820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1731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3941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r>
              <a:rPr lang="es-ES_tradnl" sz="1800" dirty="0">
                <a:effectLst/>
                <a:latin typeface="Calibri" panose="020F0502020204030204" pitchFamily="34" charset="0"/>
                <a:ea typeface="Times New Roman" panose="02020603050405020304" pitchFamily="18" charset="0"/>
              </a:rPr>
              <a:t>Esta clase de </a:t>
            </a:r>
            <a:r>
              <a:rPr lang="es-ES_tradnl" sz="1800" dirty="0" err="1">
                <a:effectLst/>
                <a:latin typeface="Calibri" panose="020F0502020204030204" pitchFamily="34" charset="0"/>
                <a:ea typeface="Times New Roman" panose="02020603050405020304" pitchFamily="18" charset="0"/>
              </a:rPr>
              <a:t>metacaracteres</a:t>
            </a:r>
            <a:r>
              <a:rPr lang="es-ES_tradnl" sz="1800" dirty="0">
                <a:effectLst/>
                <a:latin typeface="Calibri" panose="020F0502020204030204" pitchFamily="34" charset="0"/>
                <a:ea typeface="Times New Roman" panose="02020603050405020304" pitchFamily="18" charset="0"/>
              </a:rPr>
              <a:t> nos permite delimitar dónde queremos buscar los patrones de búsqueda. Ellos son:</a:t>
            </a:r>
            <a:endParaRPr dirty="0"/>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6865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r>
              <a:rPr lang="es-ES_tradnl" sz="1800" dirty="0">
                <a:effectLst/>
                <a:latin typeface="Calibri" panose="020F0502020204030204" pitchFamily="34" charset="0"/>
                <a:ea typeface="Times New Roman" panose="02020603050405020304" pitchFamily="18" charset="0"/>
              </a:rPr>
              <a:t>Estas son clases predefinidas que nos facilitan la utilización de las expresiones regulares. Ellos son:</a:t>
            </a:r>
            <a:endParaRPr dirty="0"/>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864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r>
              <a:rPr lang="es-ES_tradnl" sz="1800" dirty="0">
                <a:effectLst/>
                <a:latin typeface="Calibri" panose="020F0502020204030204" pitchFamily="34" charset="0"/>
                <a:ea typeface="Times New Roman" panose="02020603050405020304" pitchFamily="18" charset="0"/>
              </a:rPr>
              <a:t>Cualquier elemento de una </a:t>
            </a:r>
            <a:r>
              <a:rPr lang="es-ES_tradnl" sz="1800" dirty="0" err="1">
                <a:effectLst/>
                <a:latin typeface="Calibri" panose="020F0502020204030204" pitchFamily="34" charset="0"/>
                <a:ea typeface="Times New Roman" panose="02020603050405020304" pitchFamily="18" charset="0"/>
              </a:rPr>
              <a:t>expresion</a:t>
            </a:r>
            <a:r>
              <a:rPr lang="es-ES_tradnl" sz="1800" dirty="0">
                <a:effectLst/>
                <a:latin typeface="Calibri" panose="020F0502020204030204" pitchFamily="34" charset="0"/>
                <a:ea typeface="Times New Roman" panose="02020603050405020304" pitchFamily="18" charset="0"/>
              </a:rPr>
              <a:t> regular puede ser seguido por otro tipo de </a:t>
            </a:r>
            <a:r>
              <a:rPr lang="es-ES_tradnl" sz="1800" dirty="0" err="1">
                <a:effectLst/>
                <a:latin typeface="Calibri" panose="020F0502020204030204" pitchFamily="34" charset="0"/>
                <a:ea typeface="Times New Roman" panose="02020603050405020304" pitchFamily="18" charset="0"/>
              </a:rPr>
              <a:t>metacaracteres</a:t>
            </a:r>
            <a:r>
              <a:rPr lang="es-ES_tradnl" sz="1800" dirty="0">
                <a:effectLst/>
                <a:latin typeface="Calibri" panose="020F0502020204030204" pitchFamily="34" charset="0"/>
                <a:ea typeface="Times New Roman" panose="02020603050405020304" pitchFamily="18" charset="0"/>
              </a:rPr>
              <a:t>, los </a:t>
            </a:r>
            <a:r>
              <a:rPr lang="es-ES_tradnl" sz="1800" i="1" dirty="0">
                <a:effectLst/>
                <a:latin typeface="Calibri" panose="020F0502020204030204" pitchFamily="34" charset="0"/>
                <a:ea typeface="Times New Roman" panose="02020603050405020304" pitchFamily="18" charset="0"/>
              </a:rPr>
              <a:t>iteradores</a:t>
            </a:r>
            <a:r>
              <a:rPr lang="es-ES_tradnl" sz="1800" dirty="0">
                <a:effectLst/>
                <a:latin typeface="Calibri" panose="020F0502020204030204" pitchFamily="34" charset="0"/>
                <a:ea typeface="Times New Roman" panose="02020603050405020304" pitchFamily="18" charset="0"/>
              </a:rPr>
              <a:t>. Usando estos </a:t>
            </a:r>
            <a:r>
              <a:rPr lang="es-ES_tradnl" sz="1800" dirty="0" err="1">
                <a:effectLst/>
                <a:latin typeface="Calibri" panose="020F0502020204030204" pitchFamily="34" charset="0"/>
                <a:ea typeface="Times New Roman" panose="02020603050405020304" pitchFamily="18" charset="0"/>
              </a:rPr>
              <a:t>metacaracteres</a:t>
            </a:r>
            <a:r>
              <a:rPr lang="es-ES_tradnl" sz="1800" dirty="0">
                <a:effectLst/>
                <a:latin typeface="Calibri" panose="020F0502020204030204" pitchFamily="34" charset="0"/>
                <a:ea typeface="Times New Roman" panose="02020603050405020304" pitchFamily="18" charset="0"/>
              </a:rPr>
              <a:t> se puede especificar el número de ocurrencias del carácter previo, de un </a:t>
            </a:r>
            <a:r>
              <a:rPr lang="es-ES_tradnl" sz="1800" dirty="0" err="1">
                <a:effectLst/>
                <a:latin typeface="Calibri" panose="020F0502020204030204" pitchFamily="34" charset="0"/>
                <a:ea typeface="Times New Roman" panose="02020603050405020304" pitchFamily="18" charset="0"/>
              </a:rPr>
              <a:t>metacaracter</a:t>
            </a:r>
            <a:r>
              <a:rPr lang="es-ES_tradnl" sz="1800" dirty="0">
                <a:effectLst/>
                <a:latin typeface="Calibri" panose="020F0502020204030204" pitchFamily="34" charset="0"/>
                <a:ea typeface="Times New Roman" panose="02020603050405020304" pitchFamily="18" charset="0"/>
              </a:rPr>
              <a:t> o de una </a:t>
            </a:r>
            <a:r>
              <a:rPr lang="es-ES_tradnl" sz="1800" dirty="0" err="1">
                <a:effectLst/>
                <a:latin typeface="Calibri" panose="020F0502020204030204" pitchFamily="34" charset="0"/>
                <a:ea typeface="Times New Roman" panose="02020603050405020304" pitchFamily="18" charset="0"/>
              </a:rPr>
              <a:t>subexpresión</a:t>
            </a:r>
            <a:r>
              <a:rPr lang="es-ES_tradnl" sz="1800" dirty="0">
                <a:effectLst/>
                <a:latin typeface="Calibri" panose="020F0502020204030204" pitchFamily="34" charset="0"/>
                <a:ea typeface="Times New Roman" panose="02020603050405020304" pitchFamily="18" charset="0"/>
              </a:rPr>
              <a:t>. Ellos son:</a:t>
            </a:r>
          </a:p>
          <a:p>
            <a:pPr marL="0" marR="0" lvl="0" indent="0" algn="l" defTabSz="914400" rtl="0" eaLnBrk="1" fontAlgn="auto" latinLnBrk="0" hangingPunct="1">
              <a:lnSpc>
                <a:spcPct val="100000"/>
              </a:lnSpc>
              <a:spcBef>
                <a:spcPts val="400"/>
              </a:spcBef>
              <a:spcAft>
                <a:spcPts val="0"/>
              </a:spcAft>
              <a:buClr>
                <a:srgbClr val="000000"/>
              </a:buClr>
              <a:buSzPts val="1400"/>
              <a:buFont typeface="Arial"/>
              <a:buNone/>
              <a:tabLst/>
              <a:defRPr/>
            </a:pP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En estos </a:t>
            </a:r>
            <a:r>
              <a:rPr lang="es-ES_tradnl" sz="1800" dirty="0" err="1">
                <a:effectLst/>
                <a:latin typeface="Calibri" panose="020F0502020204030204" pitchFamily="34" charset="0"/>
                <a:ea typeface="Times New Roman" panose="02020603050405020304" pitchFamily="18" charset="0"/>
                <a:cs typeface="Times New Roman" panose="02020603050405020304" pitchFamily="18" charset="0"/>
              </a:rPr>
              <a:t>metacaracteres</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los dígitos entre llaves de la forma {</a:t>
            </a:r>
            <a:r>
              <a:rPr lang="es-ES_tradnl" sz="1800" dirty="0" err="1">
                <a:effectLst/>
                <a:latin typeface="Calibri" panose="020F0502020204030204" pitchFamily="34" charset="0"/>
                <a:ea typeface="Times New Roman" panose="02020603050405020304" pitchFamily="18" charset="0"/>
                <a:cs typeface="Times New Roman" panose="02020603050405020304" pitchFamily="18" charset="0"/>
              </a:rPr>
              <a:t>n,m</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especifican el mínimo número de ocurrencias en n y el máximo en m.</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l" rtl="0">
              <a:spcBef>
                <a:spcPts val="400"/>
              </a:spcBef>
              <a:spcAft>
                <a:spcPts val="0"/>
              </a:spcAft>
              <a:buNone/>
            </a:pPr>
            <a:endParaRPr dirty="0"/>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0403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r>
              <a:rPr lang="es-MX" sz="1800" dirty="0">
                <a:effectLst/>
                <a:latin typeface="Calibri" panose="020F0502020204030204" pitchFamily="34" charset="0"/>
                <a:ea typeface="Times New Roman" panose="02020603050405020304" pitchFamily="18" charset="0"/>
              </a:rPr>
              <a:t>Se puede especificar una serie de alternativas usando el símbolo de tubería "</a:t>
            </a:r>
            <a:r>
              <a:rPr lang="es-MX" sz="1800" b="1" dirty="0">
                <a:effectLst/>
                <a:latin typeface="Calibri" panose="020F0502020204030204" pitchFamily="34" charset="0"/>
                <a:ea typeface="Times New Roman" panose="02020603050405020304" pitchFamily="18" charset="0"/>
              </a:rPr>
              <a:t>|</a:t>
            </a:r>
            <a:r>
              <a:rPr lang="es-MX" sz="1800" dirty="0">
                <a:effectLst/>
                <a:latin typeface="Calibri" panose="020F0502020204030204" pitchFamily="34" charset="0"/>
                <a:ea typeface="Times New Roman" panose="02020603050405020304" pitchFamily="18" charset="0"/>
              </a:rPr>
              <a:t>" para separarlas, entonces </a:t>
            </a:r>
            <a:r>
              <a:rPr lang="es-MX" sz="1800" dirty="0" err="1">
                <a:effectLst/>
                <a:latin typeface="Courier New" panose="02070309020205020404" pitchFamily="49" charset="0"/>
                <a:ea typeface="Times New Roman" panose="02020603050405020304" pitchFamily="18" charset="0"/>
              </a:rPr>
              <a:t>do|re|mi</a:t>
            </a:r>
            <a:r>
              <a:rPr lang="es-MX" sz="1800" dirty="0">
                <a:effectLst/>
                <a:latin typeface="Calibri" panose="020F0502020204030204" pitchFamily="34" charset="0"/>
                <a:ea typeface="Times New Roman" panose="02020603050405020304" pitchFamily="18" charset="0"/>
              </a:rPr>
              <a:t> encontrará cualquier "do", "re", o "mi" en el texto de entrada. Las alternativas son evaluadas de izquierda a derecha, por lo tanto la primera alternativa que coincide plenamente con la expresión analizada es la que se selecciona. Por ejemplo: si se buscan </a:t>
            </a:r>
            <a:r>
              <a:rPr lang="es-MX" sz="1800" dirty="0" err="1">
                <a:effectLst/>
                <a:latin typeface="Courier New" panose="02070309020205020404" pitchFamily="49" charset="0"/>
                <a:ea typeface="Times New Roman" panose="02020603050405020304" pitchFamily="18" charset="0"/>
              </a:rPr>
              <a:t>foo|foot</a:t>
            </a:r>
            <a:r>
              <a:rPr lang="es-MX" sz="1800" dirty="0">
                <a:effectLst/>
                <a:latin typeface="Calibri" panose="020F0502020204030204" pitchFamily="34" charset="0"/>
                <a:ea typeface="Times New Roman" panose="02020603050405020304" pitchFamily="18" charset="0"/>
              </a:rPr>
              <a:t> en "</a:t>
            </a:r>
            <a:r>
              <a:rPr lang="es-MX" sz="1800" dirty="0" err="1">
                <a:effectLst/>
                <a:latin typeface="Calibri" panose="020F0502020204030204" pitchFamily="34" charset="0"/>
                <a:ea typeface="Times New Roman" panose="02020603050405020304" pitchFamily="18" charset="0"/>
              </a:rPr>
              <a:t>barefoot</a:t>
            </a:r>
            <a:r>
              <a:rPr lang="es-MX" sz="1800" dirty="0">
                <a:effectLst/>
                <a:latin typeface="Calibri" panose="020F0502020204030204" pitchFamily="34" charset="0"/>
                <a:ea typeface="Times New Roman" panose="02020603050405020304" pitchFamily="18" charset="0"/>
              </a:rPr>
              <a:t>'', sólo la parte "</a:t>
            </a:r>
            <a:r>
              <a:rPr lang="es-MX" sz="1800" dirty="0" err="1">
                <a:effectLst/>
                <a:latin typeface="Calibri" panose="020F0502020204030204" pitchFamily="34" charset="0"/>
                <a:ea typeface="Times New Roman" panose="02020603050405020304" pitchFamily="18" charset="0"/>
              </a:rPr>
              <a:t>foo</a:t>
            </a:r>
            <a:r>
              <a:rPr lang="es-MX" sz="1800" dirty="0">
                <a:effectLst/>
                <a:latin typeface="Calibri" panose="020F0502020204030204" pitchFamily="34" charset="0"/>
                <a:ea typeface="Times New Roman" panose="02020603050405020304" pitchFamily="18" charset="0"/>
              </a:rPr>
              <a:t>" da resultado positivo, porque es la primera alternativa probada, y porque tiene éxito en la búsqueda de la cadena analizada.</a:t>
            </a:r>
            <a:endParaRPr dirty="0"/>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9267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4478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53" name="Google Shape;5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3339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689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342900" marR="0" lvl="0" indent="-342900">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En Python, hay dos objetos diferentes que tratan con </a:t>
            </a:r>
            <a:r>
              <a:rPr lang="es-ES_tradnl" sz="1800" dirty="0" err="1">
                <a:effectLst/>
                <a:latin typeface="Calibri" panose="020F0502020204030204" pitchFamily="34" charset="0"/>
                <a:ea typeface="Times New Roman" panose="02020603050405020304" pitchFamily="18" charset="0"/>
                <a:cs typeface="Times New Roman" panose="02020603050405020304" pitchFamily="18" charset="0"/>
              </a:rPr>
              <a:t>Regex</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_tradnl" sz="1800" b="1" dirty="0" err="1">
                <a:effectLst/>
                <a:latin typeface="Calibri" panose="020F0502020204030204" pitchFamily="34" charset="0"/>
                <a:ea typeface="Times New Roman" panose="02020603050405020304" pitchFamily="18" charset="0"/>
                <a:cs typeface="Times New Roman" panose="02020603050405020304" pitchFamily="18" charset="0"/>
              </a:rPr>
              <a:t>RegexObject</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también se conoce como </a:t>
            </a:r>
            <a:r>
              <a:rPr lang="es-ES_tradnl" sz="1800" dirty="0" err="1">
                <a:effectLst/>
                <a:latin typeface="Calibri" panose="020F0502020204030204" pitchFamily="34" charset="0"/>
                <a:ea typeface="Times New Roman" panose="02020603050405020304" pitchFamily="18" charset="0"/>
                <a:cs typeface="Times New Roman" panose="02020603050405020304" pitchFamily="18" charset="0"/>
              </a:rPr>
              <a:t>Pattern</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s-ES_tradnl" sz="1800" dirty="0" err="1">
                <a:effectLst/>
                <a:latin typeface="Calibri" panose="020F0502020204030204" pitchFamily="34" charset="0"/>
                <a:ea typeface="Times New Roman" panose="02020603050405020304" pitchFamily="18" charset="0"/>
                <a:cs typeface="Times New Roman" panose="02020603050405020304" pitchFamily="18" charset="0"/>
              </a:rPr>
              <a:t>Object</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Representa una expresión regular compilada. Proporciona todas las operaciones que se pueden realizar, como la </a:t>
            </a:r>
            <a:r>
              <a:rPr lang="es-ES_tradnl" sz="1800" u="sng" dirty="0">
                <a:effectLst/>
                <a:latin typeface="Calibri" panose="020F0502020204030204" pitchFamily="34" charset="0"/>
                <a:ea typeface="Times New Roman" panose="02020603050405020304" pitchFamily="18" charset="0"/>
                <a:cs typeface="Times New Roman" panose="02020603050405020304" pitchFamily="18" charset="0"/>
              </a:rPr>
              <a:t>coincidencia</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y la </a:t>
            </a:r>
            <a:r>
              <a:rPr lang="es-ES_tradnl" sz="1800" u="sng" dirty="0">
                <a:effectLst/>
                <a:latin typeface="Calibri" panose="020F0502020204030204" pitchFamily="34" charset="0"/>
                <a:ea typeface="Times New Roman" panose="02020603050405020304" pitchFamily="18" charset="0"/>
                <a:cs typeface="Times New Roman" panose="02020603050405020304" pitchFamily="18" charset="0"/>
              </a:rPr>
              <a:t>búsqueda</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de todas las </a:t>
            </a:r>
            <a:r>
              <a:rPr lang="es-ES_tradnl" sz="1800" dirty="0" err="1">
                <a:effectLst/>
                <a:latin typeface="Calibri" panose="020F0502020204030204" pitchFamily="34" charset="0"/>
                <a:ea typeface="Times New Roman" panose="02020603050405020304" pitchFamily="18" charset="0"/>
                <a:cs typeface="Times New Roman" panose="02020603050405020304" pitchFamily="18" charset="0"/>
              </a:rPr>
              <a:t>subcadenas</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que coinciden con una expresión regular determinada.</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_tradnl" sz="1800" b="1" dirty="0" err="1">
                <a:effectLst/>
                <a:latin typeface="Calibri" panose="020F0502020204030204" pitchFamily="34" charset="0"/>
                <a:ea typeface="Times New Roman" panose="02020603050405020304" pitchFamily="18" charset="0"/>
                <a:cs typeface="Times New Roman" panose="02020603050405020304" pitchFamily="18" charset="0"/>
              </a:rPr>
              <a:t>MatchObject</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representa el patrón de coincidencia.</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400"/>
              </a:spcBef>
              <a:spcAft>
                <a:spcPts val="0"/>
              </a:spcAft>
              <a:buClr>
                <a:srgbClr val="000000"/>
              </a:buClr>
              <a:buSzPts val="1400"/>
              <a:buFont typeface="Arial"/>
              <a:buNone/>
              <a:tabLst/>
              <a:defRPr/>
            </a:pPr>
            <a:endParaRPr lang="es-MX" sz="1200" b="0" i="0" u="none" strike="noStrike" kern="1200" cap="none" dirty="0">
              <a:solidFill>
                <a:schemeClr val="tx1"/>
              </a:solidFill>
              <a:effectLst/>
              <a:latin typeface="Calibri"/>
              <a:ea typeface="Calibri"/>
              <a:cs typeface="Calibri"/>
              <a:sym typeface="Calibri"/>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403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4336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368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966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83" name="Google Shape;8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59" name="Google Shape;5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algn="just">
              <a:spcBef>
                <a:spcPts val="0"/>
              </a:spcBef>
              <a:spcAft>
                <a:spcPts val="0"/>
              </a:spcAft>
            </a:pP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Uno de los problemas más comunes con que nos solemos encontrar al desarrollar cualquier programa informático, es el de procesamiento de texto. Esta tarea puede resultar bastante trivial para el cerebro humano, ya que nosotros podemos detectar con facilidad que es un número y que una letra, o cuales son palabras que cumplen con un determinado patrón y cuales no; pero estas mismas tareas no son tan fáciles para una computadora. Es por esto, que el procesamiento de texto siempre ha sido uno de los temas más relevantes en las ciencias de la computación.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Luego de varias décadas de investigación se logró desarrollar un poderoso y versátil lenguaje que cualquier computadora puede utilizar para reconocer patrones de texto; este lenguaje es lo que hoy en día se conoce con el nombre de </a:t>
            </a:r>
            <a:r>
              <a:rPr lang="es-ES_tradnl" sz="1800" b="1" i="1" dirty="0">
                <a:effectLst/>
                <a:latin typeface="Calibri" panose="020F0502020204030204" pitchFamily="34" charset="0"/>
                <a:ea typeface="Times New Roman" panose="02020603050405020304" pitchFamily="18" charset="0"/>
                <a:cs typeface="Times New Roman" panose="02020603050405020304" pitchFamily="18" charset="0"/>
              </a:rPr>
              <a:t>expresiones regulares</a:t>
            </a:r>
            <a:r>
              <a:rPr lang="es-ES_tradnl" sz="1800" dirty="0">
                <a:effectLst/>
                <a:latin typeface="Calibri" panose="020F0502020204030204" pitchFamily="34" charset="0"/>
                <a:ea typeface="Times New Roman" panose="02020603050405020304" pitchFamily="18" charset="0"/>
                <a:cs typeface="Times New Roman" panose="02020603050405020304" pitchFamily="18" charset="0"/>
              </a:rPr>
              <a:t>; las operaciones de validación, búsqueda, extracción y sustitución de texto ahora son tareas mucho más sencillas para las computadoras gracias a las expresiones regulares.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400"/>
              <a:buFont typeface="Arial"/>
              <a:buNone/>
              <a:tabLst/>
              <a:defRPr/>
            </a:pPr>
            <a:endParaRPr lang="es-MX" sz="1200" b="0" i="0" u="none" strike="noStrike" kern="1200" cap="none" dirty="0">
              <a:solidFill>
                <a:schemeClr val="tx1"/>
              </a:solidFill>
              <a:effectLst/>
              <a:latin typeface="Calibri"/>
              <a:ea typeface="Calibri"/>
              <a:cs typeface="Calibri"/>
              <a:sym typeface="Calibri"/>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293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400"/>
              <a:buFont typeface="Arial"/>
              <a:buNone/>
              <a:tabLst/>
              <a:defRPr/>
            </a:pPr>
            <a:endParaRPr lang="es-MX" sz="1200" b="0" i="0" u="none" strike="noStrike" kern="1200" cap="none" dirty="0">
              <a:solidFill>
                <a:schemeClr val="tx1"/>
              </a:solidFill>
              <a:effectLst/>
              <a:latin typeface="Calibri"/>
              <a:ea typeface="Calibri"/>
              <a:cs typeface="Calibri"/>
              <a:sym typeface="Calibri"/>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1454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400"/>
              <a:buFont typeface="Arial"/>
              <a:buNone/>
              <a:tabLst/>
              <a:defRPr/>
            </a:pPr>
            <a:endParaRPr lang="es-MX" sz="1200" b="0" i="0" u="none" strike="noStrike" kern="1200" cap="none" dirty="0">
              <a:solidFill>
                <a:schemeClr val="tx1"/>
              </a:solidFill>
              <a:effectLst/>
              <a:latin typeface="Calibri"/>
              <a:ea typeface="Calibri"/>
              <a:cs typeface="Calibri"/>
              <a:sym typeface="Calibri"/>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7335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400"/>
              </a:spcBef>
              <a:spcAft>
                <a:spcPts val="0"/>
              </a:spcAft>
              <a:buClr>
                <a:srgbClr val="000000"/>
              </a:buClr>
              <a:buSzPts val="1400"/>
              <a:buFont typeface="Arial"/>
              <a:buNone/>
              <a:tabLst/>
              <a:defRPr/>
            </a:pPr>
            <a:endParaRPr lang="es-MX" sz="1200" b="0" i="0" u="none" strike="noStrike" kern="1200" cap="none" dirty="0">
              <a:solidFill>
                <a:schemeClr val="tx1"/>
              </a:solidFill>
              <a:effectLst/>
              <a:latin typeface="Calibri"/>
              <a:ea typeface="Calibri"/>
              <a:cs typeface="Calibri"/>
              <a:sym typeface="Calibri"/>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11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5" name="Google Shape;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4000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7606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234288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221154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Contenido texto">
  <p:cSld name="2_Contenido texto">
    <p:spTree>
      <p:nvGrpSpPr>
        <p:cNvPr id="1" name="Shape 12"/>
        <p:cNvGrpSpPr/>
        <p:nvPr/>
      </p:nvGrpSpPr>
      <p:grpSpPr>
        <a:xfrm>
          <a:off x="0" y="0"/>
          <a:ext cx="0" cy="0"/>
          <a:chOff x="0" y="0"/>
          <a:chExt cx="0" cy="0"/>
        </a:xfrm>
      </p:grpSpPr>
      <p:sp>
        <p:nvSpPr>
          <p:cNvPr id="13" name="Google Shape;13;p14"/>
          <p:cNvSpPr txBox="1">
            <a:spLocks noGrp="1"/>
          </p:cNvSpPr>
          <p:nvPr>
            <p:ph type="body" idx="1"/>
          </p:nvPr>
        </p:nvSpPr>
        <p:spPr>
          <a:xfrm>
            <a:off x="467543" y="1700808"/>
            <a:ext cx="8297592" cy="4571444"/>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600"/>
              </a:spcBef>
              <a:spcAft>
                <a:spcPts val="0"/>
              </a:spcAft>
              <a:buClr>
                <a:srgbClr val="000000"/>
              </a:buClr>
              <a:buSzPts val="18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14" name="Google Shape;14;p14"/>
          <p:cNvSpPr txBox="1">
            <a:spLocks noGrp="1"/>
          </p:cNvSpPr>
          <p:nvPr>
            <p:ph type="title"/>
          </p:nvPr>
        </p:nvSpPr>
        <p:spPr>
          <a:xfrm>
            <a:off x="467543" y="764704"/>
            <a:ext cx="8352930" cy="576065"/>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Tree>
    <p:extLst>
      <p:ext uri="{BB962C8B-B14F-4D97-AF65-F5344CB8AC3E}">
        <p14:creationId xmlns:p14="http://schemas.microsoft.com/office/powerpoint/2010/main" val="388703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extLst>
      <p:ext uri="{BB962C8B-B14F-4D97-AF65-F5344CB8AC3E}">
        <p14:creationId xmlns:p14="http://schemas.microsoft.com/office/powerpoint/2010/main" val="32939442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7961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172414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132336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455691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4/24/2023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226076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4/24/2023</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249740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767916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4/24/2023</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12824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6"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hyperlink" Target="https://docs.python.org/3/library/re.html" TargetMode="Externa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jp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pypi.python.org/pypi/regex"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Rectángulo 1">
            <a:extLst>
              <a:ext uri="{FF2B5EF4-FFF2-40B4-BE49-F238E27FC236}">
                <a16:creationId xmlns:a16="http://schemas.microsoft.com/office/drawing/2014/main" id="{93C52A5C-D3D3-4B40-8807-E2221FF7C4B9}"/>
              </a:ext>
            </a:extLst>
          </p:cNvPr>
          <p:cNvSpPr/>
          <p:nvPr/>
        </p:nvSpPr>
        <p:spPr>
          <a:xfrm>
            <a:off x="812999" y="934943"/>
            <a:ext cx="7024715" cy="646331"/>
          </a:xfrm>
          <a:prstGeom prst="rect">
            <a:avLst/>
          </a:prstGeom>
        </p:spPr>
        <p:txBody>
          <a:bodyPr wrap="square">
            <a:spAutoFit/>
          </a:bodyPr>
          <a:lstStyle/>
          <a:p>
            <a:r>
              <a:rPr lang="es-MX" sz="3600" b="1" dirty="0"/>
              <a:t>Reconocimiento de Patrones</a:t>
            </a:r>
          </a:p>
        </p:txBody>
      </p:sp>
      <p:sp>
        <p:nvSpPr>
          <p:cNvPr id="9" name="Rectángulo 1">
            <a:extLst>
              <a:ext uri="{FF2B5EF4-FFF2-40B4-BE49-F238E27FC236}">
                <a16:creationId xmlns:a16="http://schemas.microsoft.com/office/drawing/2014/main" id="{0D712BFF-B4B4-4C3F-BEF6-C42CA2F22746}"/>
              </a:ext>
            </a:extLst>
          </p:cNvPr>
          <p:cNvSpPr/>
          <p:nvPr/>
        </p:nvSpPr>
        <p:spPr>
          <a:xfrm>
            <a:off x="1734139" y="3167390"/>
            <a:ext cx="5551969" cy="523220"/>
          </a:xfrm>
          <a:prstGeom prst="rect">
            <a:avLst/>
          </a:prstGeom>
        </p:spPr>
        <p:txBody>
          <a:bodyPr wrap="none">
            <a:spAutoFit/>
          </a:bodyPr>
          <a:lstStyle/>
          <a:p>
            <a:r>
              <a:rPr lang="es-MX" sz="2800" dirty="0"/>
              <a:t>Laboratorio 9: Expresiones Regulares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3"/>
          <p:cNvSpPr txBox="1">
            <a:spLocks noGrp="1"/>
          </p:cNvSpPr>
          <p:nvPr>
            <p:ph type="body" idx="1"/>
          </p:nvPr>
        </p:nvSpPr>
        <p:spPr>
          <a:xfrm>
            <a:off x="412205" y="1821017"/>
            <a:ext cx="8297592" cy="3215966"/>
          </a:xfrm>
          <a:prstGeom prst="rect">
            <a:avLst/>
          </a:prstGeom>
          <a:noFill/>
          <a:ln>
            <a:noFill/>
          </a:ln>
        </p:spPr>
        <p:txBody>
          <a:bodyPr spcFirstLastPara="1" wrap="square" lIns="45700" tIns="45700" rIns="45700" bIns="45700" anchor="t" anchorCtr="0">
            <a:normAutofit/>
          </a:bodyPr>
          <a:lstStyle/>
          <a:p>
            <a:pPr marL="635000" lvl="0" indent="-457200" algn="just">
              <a:spcBef>
                <a:spcPts val="0"/>
              </a:spcBef>
              <a:buSzPts val="2800"/>
              <a:buFont typeface="Wingdings" panose="05000000000000000000" pitchFamily="2" charset="2"/>
              <a:buChar char="ü"/>
              <a:tabLst>
                <a:tab pos="179388" algn="l"/>
              </a:tabLst>
            </a:pPr>
            <a:r>
              <a:rPr lang="es-ES" sz="2400" b="1" dirty="0">
                <a:latin typeface="San Serif"/>
              </a:rPr>
              <a:t>Secuencias de escape</a:t>
            </a:r>
          </a:p>
        </p:txBody>
      </p:sp>
      <p:sp>
        <p:nvSpPr>
          <p:cNvPr id="38" name="Google Shape;38;p3"/>
          <p:cNvSpPr txBox="1">
            <a:spLocks noGrp="1"/>
          </p:cNvSpPr>
          <p:nvPr>
            <p:ph type="title"/>
          </p:nvPr>
        </p:nvSpPr>
        <p:spPr>
          <a:prstGeom prst="rect">
            <a:avLst/>
          </a:prstGeom>
          <a:noFill/>
          <a:ln>
            <a:noFill/>
          </a:ln>
        </p:spPr>
        <p:txBody>
          <a:bodyPr spcFirstLastPara="1" wrap="square" lIns="45700" tIns="45700" rIns="45700" bIns="45700" anchor="ctr"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s-MX" dirty="0"/>
              <a:t>Componentes de las expresiones regulares</a:t>
            </a:r>
            <a:endParaRPr dirty="0"/>
          </a:p>
        </p:txBody>
      </p:sp>
      <p:graphicFrame>
        <p:nvGraphicFramePr>
          <p:cNvPr id="2" name="Table 1">
            <a:extLst>
              <a:ext uri="{FF2B5EF4-FFF2-40B4-BE49-F238E27FC236}">
                <a16:creationId xmlns:a16="http://schemas.microsoft.com/office/drawing/2014/main" id="{3A46F4EF-F4E0-451E-A3AB-D858F57A4FA3}"/>
              </a:ext>
            </a:extLst>
          </p:cNvPr>
          <p:cNvGraphicFramePr>
            <a:graphicFrameLocks noGrp="1"/>
          </p:cNvGraphicFramePr>
          <p:nvPr>
            <p:extLst>
              <p:ext uri="{D42A27DB-BD31-4B8C-83A1-F6EECF244321}">
                <p14:modId xmlns:p14="http://schemas.microsoft.com/office/powerpoint/2010/main" val="849920878"/>
              </p:ext>
            </p:extLst>
          </p:nvPr>
        </p:nvGraphicFramePr>
        <p:xfrm>
          <a:off x="412204" y="2617468"/>
          <a:ext cx="8503195" cy="3371854"/>
        </p:xfrm>
        <a:graphic>
          <a:graphicData uri="http://schemas.openxmlformats.org/drawingml/2006/table">
            <a:tbl>
              <a:tblPr firstRow="1" firstCol="1" bandRow="1">
                <a:tableStyleId>{793D81CF-94F2-401A-BA57-92F5A7B2D0C5}</a:tableStyleId>
              </a:tblPr>
              <a:tblGrid>
                <a:gridCol w="1325156">
                  <a:extLst>
                    <a:ext uri="{9D8B030D-6E8A-4147-A177-3AD203B41FA5}">
                      <a16:colId xmlns:a16="http://schemas.microsoft.com/office/drawing/2014/main" val="2713103525"/>
                    </a:ext>
                  </a:extLst>
                </a:gridCol>
                <a:gridCol w="7178039">
                  <a:extLst>
                    <a:ext uri="{9D8B030D-6E8A-4147-A177-3AD203B41FA5}">
                      <a16:colId xmlns:a16="http://schemas.microsoft.com/office/drawing/2014/main" val="4191183192"/>
                    </a:ext>
                  </a:extLst>
                </a:gridCol>
              </a:tblGrid>
              <a:tr h="674372">
                <a:tc>
                  <a:txBody>
                    <a:bodyPr/>
                    <a:lstStyle/>
                    <a:p>
                      <a:pPr marL="0" marR="0" algn="just">
                        <a:spcBef>
                          <a:spcPts val="0"/>
                        </a:spcBef>
                        <a:spcAft>
                          <a:spcPts val="0"/>
                        </a:spcAft>
                      </a:pPr>
                      <a:r>
                        <a:rPr lang="es-ES_tradnl" sz="1800" b="1" dirty="0">
                          <a:effectLst/>
                        </a:rPr>
                        <a:t>Secuencia de escape </a:t>
                      </a:r>
                      <a:endParaRPr lang="en-US"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b="1" dirty="0">
                          <a:effectLst/>
                        </a:rPr>
                        <a:t>Significado</a:t>
                      </a:r>
                      <a:endParaRPr lang="en-US"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3610187"/>
                  </a:ext>
                </a:extLst>
              </a:tr>
              <a:tr h="674372">
                <a:tc>
                  <a:txBody>
                    <a:bodyPr/>
                    <a:lstStyle/>
                    <a:p>
                      <a:pPr marL="0" marR="0" algn="just">
                        <a:spcBef>
                          <a:spcPts val="0"/>
                        </a:spcBef>
                        <a:spcAft>
                          <a:spcPts val="0"/>
                        </a:spcAft>
                      </a:pPr>
                      <a:r>
                        <a:rPr lang="es-ES_tradnl" sz="1800">
                          <a:effectLst/>
                        </a:rPr>
                        <a:t>\n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dirty="0">
                          <a:effectLst/>
                        </a:rPr>
                        <a:t>Nueva línea (new line). El cursor pasa a la primera posición de la línea siguiente.</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2514008"/>
                  </a:ext>
                </a:extLst>
              </a:tr>
              <a:tr h="337185">
                <a:tc>
                  <a:txBody>
                    <a:bodyPr/>
                    <a:lstStyle/>
                    <a:p>
                      <a:pPr marL="0" marR="0" algn="just">
                        <a:spcBef>
                          <a:spcPts val="0"/>
                        </a:spcBef>
                        <a:spcAft>
                          <a:spcPts val="0"/>
                        </a:spcAft>
                      </a:pPr>
                      <a:r>
                        <a:rPr lang="es-ES_tradnl" sz="1800" dirty="0">
                          <a:effectLst/>
                        </a:rPr>
                        <a:t>\t </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dirty="0">
                          <a:effectLst/>
                        </a:rPr>
                        <a:t>Tabulador. El cursor pasa a la siguiente posición de tabulación.</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2050082"/>
                  </a:ext>
                </a:extLst>
              </a:tr>
              <a:tr h="337185">
                <a:tc>
                  <a:txBody>
                    <a:bodyPr/>
                    <a:lstStyle/>
                    <a:p>
                      <a:pPr marL="0" marR="0" algn="just">
                        <a:spcBef>
                          <a:spcPts val="0"/>
                        </a:spcBef>
                        <a:spcAft>
                          <a:spcPts val="0"/>
                        </a:spcAft>
                      </a:pPr>
                      <a:r>
                        <a:rPr lang="es-ES_tradnl" sz="1800">
                          <a:effectLst/>
                        </a:rPr>
                        <a:t>\\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dirty="0">
                          <a:effectLst/>
                        </a:rPr>
                        <a:t>Barra diagonal inversa</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1294149"/>
                  </a:ext>
                </a:extLst>
              </a:tr>
              <a:tr h="337185">
                <a:tc>
                  <a:txBody>
                    <a:bodyPr/>
                    <a:lstStyle/>
                    <a:p>
                      <a:pPr marL="0" marR="0" algn="just">
                        <a:spcBef>
                          <a:spcPts val="0"/>
                        </a:spcBef>
                        <a:spcAft>
                          <a:spcPts val="0"/>
                        </a:spcAft>
                      </a:pPr>
                      <a:r>
                        <a:rPr lang="es-ES_tradnl" sz="1800">
                          <a:effectLst/>
                        </a:rPr>
                        <a:t>\v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dirty="0">
                          <a:effectLst/>
                        </a:rPr>
                        <a:t>Tabulación vertical.</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0701240"/>
                  </a:ext>
                </a:extLst>
              </a:tr>
              <a:tr h="337185">
                <a:tc>
                  <a:txBody>
                    <a:bodyPr/>
                    <a:lstStyle/>
                    <a:p>
                      <a:pPr marL="0" marR="0" algn="just">
                        <a:spcBef>
                          <a:spcPts val="0"/>
                        </a:spcBef>
                        <a:spcAft>
                          <a:spcPts val="0"/>
                        </a:spcAft>
                      </a:pPr>
                      <a:r>
                        <a:rPr lang="es-ES_tradnl" sz="1800">
                          <a:effectLst/>
                        </a:rPr>
                        <a:t>\ooo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dirty="0">
                          <a:effectLst/>
                        </a:rPr>
                        <a:t>Carácter ASCII en notación octal.</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7717476"/>
                  </a:ext>
                </a:extLst>
              </a:tr>
              <a:tr h="337185">
                <a:tc>
                  <a:txBody>
                    <a:bodyPr/>
                    <a:lstStyle/>
                    <a:p>
                      <a:pPr marL="0" marR="0" algn="just">
                        <a:spcBef>
                          <a:spcPts val="0"/>
                        </a:spcBef>
                        <a:spcAft>
                          <a:spcPts val="0"/>
                        </a:spcAft>
                      </a:pPr>
                      <a:r>
                        <a:rPr lang="es-ES_tradnl" sz="1800">
                          <a:effectLst/>
                        </a:rPr>
                        <a:t>\xhh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dirty="0">
                          <a:effectLst/>
                        </a:rPr>
                        <a:t>Carácter ASCII en notación hexadecimal.</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8190948"/>
                  </a:ext>
                </a:extLst>
              </a:tr>
              <a:tr h="337185">
                <a:tc>
                  <a:txBody>
                    <a:bodyPr/>
                    <a:lstStyle/>
                    <a:p>
                      <a:pPr marL="0" marR="0" algn="just">
                        <a:spcBef>
                          <a:spcPts val="0"/>
                        </a:spcBef>
                        <a:spcAft>
                          <a:spcPts val="0"/>
                        </a:spcAft>
                      </a:pPr>
                      <a:r>
                        <a:rPr lang="es-ES_tradnl" sz="1800">
                          <a:effectLst/>
                        </a:rPr>
                        <a:t>\xhhhh </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s-ES_tradnl" sz="1800" dirty="0">
                          <a:effectLst/>
                        </a:rPr>
                        <a:t>Carácter Unicode en notación hexadecimal. </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4967979"/>
                  </a:ext>
                </a:extLst>
              </a:tr>
            </a:tbl>
          </a:graphicData>
        </a:graphic>
      </p:graphicFrame>
    </p:spTree>
    <p:extLst>
      <p:ext uri="{BB962C8B-B14F-4D97-AF65-F5344CB8AC3E}">
        <p14:creationId xmlns:p14="http://schemas.microsoft.com/office/powerpoint/2010/main" val="425201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55"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48">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0">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800100" y="5252936"/>
            <a:ext cx="7543800" cy="1028715"/>
          </a:xfrm>
          <a:prstGeom prst="rect">
            <a:avLst/>
          </a:prstGeom>
        </p:spPr>
        <p:txBody>
          <a:bodyPr spcFirstLastPara="1" vert="horz" lIns="91440" tIns="45720" rIns="91440" bIns="45720" rtlCol="0" anchor="ctr" anchorCtr="0">
            <a:normAutofit/>
          </a:bodyPr>
          <a:lstStyle/>
          <a:p>
            <a:pPr lvl="0" indent="0" algn="ctr">
              <a:lnSpc>
                <a:spcPct val="85000"/>
              </a:lnSpc>
              <a:spcBef>
                <a:spcPct val="0"/>
              </a:spcBef>
              <a:spcAft>
                <a:spcPts val="0"/>
              </a:spcAft>
              <a:buClr>
                <a:srgbClr val="000000"/>
              </a:buClr>
              <a:buSzPct val="100000"/>
            </a:pPr>
            <a:r>
              <a:rPr lang="en-US" sz="3400">
                <a:solidFill>
                  <a:srgbClr val="FFFFFF"/>
                </a:solidFill>
              </a:rPr>
              <a:t>Componentes de las expresiones regulares</a:t>
            </a:r>
          </a:p>
        </p:txBody>
      </p:sp>
      <p:sp>
        <p:nvSpPr>
          <p:cNvPr id="37" name="Google Shape;37;p3"/>
          <p:cNvSpPr txBox="1">
            <a:spLocks noGrp="1"/>
          </p:cNvSpPr>
          <p:nvPr>
            <p:ph type="body" idx="1"/>
          </p:nvPr>
        </p:nvSpPr>
        <p:spPr>
          <a:xfrm>
            <a:off x="300447" y="457686"/>
            <a:ext cx="8464730" cy="4100460"/>
          </a:xfrm>
          <a:prstGeom prst="rect">
            <a:avLst/>
          </a:prstGeom>
        </p:spPr>
        <p:txBody>
          <a:bodyPr spcFirstLastPara="1" vert="horz" lIns="0" tIns="45720" rIns="0" bIns="45720" rtlCol="0" anchorCtr="0">
            <a:normAutofit/>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b="1" dirty="0" err="1"/>
              <a:t>Clases</a:t>
            </a:r>
            <a:r>
              <a:rPr lang="en-US" b="1" dirty="0"/>
              <a:t> de </a:t>
            </a:r>
            <a:r>
              <a:rPr lang="en-US" b="1" dirty="0" err="1"/>
              <a:t>caracteres</a:t>
            </a:r>
            <a:r>
              <a:rPr lang="en-US" b="1" dirty="0"/>
              <a:t>: </a:t>
            </a:r>
          </a:p>
          <a:p>
            <a:pPr marL="179388" lvl="0" indent="-1588">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dirty="0"/>
              <a:t>Se </a:t>
            </a:r>
            <a:r>
              <a:rPr lang="en-US" dirty="0" err="1"/>
              <a:t>pueden</a:t>
            </a:r>
            <a:r>
              <a:rPr lang="en-US" dirty="0"/>
              <a:t> </a:t>
            </a:r>
            <a:r>
              <a:rPr lang="en-US" dirty="0" err="1"/>
              <a:t>especificar</a:t>
            </a:r>
            <a:r>
              <a:rPr lang="en-US" dirty="0"/>
              <a:t> </a:t>
            </a:r>
            <a:r>
              <a:rPr lang="en-US" dirty="0" err="1"/>
              <a:t>clases</a:t>
            </a:r>
            <a:r>
              <a:rPr lang="en-US" dirty="0"/>
              <a:t> de </a:t>
            </a:r>
            <a:r>
              <a:rPr lang="en-US" dirty="0" err="1"/>
              <a:t>caracteres</a:t>
            </a:r>
            <a:r>
              <a:rPr lang="en-US" dirty="0"/>
              <a:t> </a:t>
            </a:r>
            <a:r>
              <a:rPr lang="en-US" dirty="0" err="1"/>
              <a:t>encerrando</a:t>
            </a:r>
            <a:r>
              <a:rPr lang="en-US" dirty="0"/>
              <a:t> una </a:t>
            </a:r>
            <a:r>
              <a:rPr lang="en-US" dirty="0" err="1"/>
              <a:t>lista</a:t>
            </a:r>
            <a:r>
              <a:rPr lang="en-US" dirty="0"/>
              <a:t> de </a:t>
            </a:r>
            <a:r>
              <a:rPr lang="en-US" dirty="0" err="1"/>
              <a:t>caracteres</a:t>
            </a:r>
            <a:r>
              <a:rPr lang="en-US" dirty="0"/>
              <a:t> entre </a:t>
            </a:r>
            <a:r>
              <a:rPr lang="en-US" dirty="0" err="1"/>
              <a:t>corchetes</a:t>
            </a:r>
            <a:r>
              <a:rPr lang="en-US" dirty="0"/>
              <a:t> </a:t>
            </a:r>
            <a:r>
              <a:rPr lang="en-US" i="1" dirty="0"/>
              <a:t>[]</a:t>
            </a:r>
            <a:r>
              <a:rPr lang="en-US" dirty="0"/>
              <a:t>, la que </a:t>
            </a:r>
            <a:r>
              <a:rPr lang="en-US" dirty="0" err="1"/>
              <a:t>encontrará</a:t>
            </a:r>
            <a:r>
              <a:rPr lang="en-US" dirty="0"/>
              <a:t> uno </a:t>
            </a:r>
            <a:r>
              <a:rPr lang="en-US" dirty="0" err="1"/>
              <a:t>cualquiera</a:t>
            </a:r>
            <a:r>
              <a:rPr lang="en-US" dirty="0"/>
              <a:t> de los </a:t>
            </a:r>
            <a:r>
              <a:rPr lang="en-US" dirty="0" err="1"/>
              <a:t>caracteres</a:t>
            </a:r>
            <a:r>
              <a:rPr lang="en-US" dirty="0"/>
              <a:t> de la </a:t>
            </a:r>
            <a:r>
              <a:rPr lang="en-US" dirty="0" err="1"/>
              <a:t>lista</a:t>
            </a:r>
            <a:r>
              <a:rPr lang="en-US" dirty="0"/>
              <a:t>. Si </a:t>
            </a:r>
            <a:r>
              <a:rPr lang="en-US" dirty="0" err="1"/>
              <a:t>el</a:t>
            </a:r>
            <a:r>
              <a:rPr lang="en-US" dirty="0"/>
              <a:t> primer </a:t>
            </a:r>
            <a:r>
              <a:rPr lang="en-US" dirty="0" err="1"/>
              <a:t>símbolo</a:t>
            </a:r>
            <a:r>
              <a:rPr lang="en-US" dirty="0"/>
              <a:t> </a:t>
            </a:r>
            <a:r>
              <a:rPr lang="en-US" dirty="0" err="1"/>
              <a:t>después</a:t>
            </a:r>
            <a:r>
              <a:rPr lang="en-US" dirty="0"/>
              <a:t> del "[" es "^", la </a:t>
            </a:r>
            <a:r>
              <a:rPr lang="en-US" dirty="0" err="1"/>
              <a:t>clase</a:t>
            </a:r>
            <a:r>
              <a:rPr lang="en-US" dirty="0"/>
              <a:t> </a:t>
            </a:r>
            <a:r>
              <a:rPr lang="en-US" dirty="0" err="1"/>
              <a:t>encuentra</a:t>
            </a:r>
            <a:r>
              <a:rPr lang="en-US" dirty="0"/>
              <a:t> </a:t>
            </a:r>
            <a:r>
              <a:rPr lang="en-US" dirty="0" err="1"/>
              <a:t>cualquier</a:t>
            </a:r>
            <a:r>
              <a:rPr lang="en-US" dirty="0"/>
              <a:t> </a:t>
            </a:r>
            <a:r>
              <a:rPr lang="en-US" dirty="0" err="1"/>
              <a:t>carácter</a:t>
            </a:r>
            <a:r>
              <a:rPr lang="en-US" dirty="0"/>
              <a:t> que no </a:t>
            </a:r>
            <a:r>
              <a:rPr lang="en-US" dirty="0" err="1"/>
              <a:t>está</a:t>
            </a:r>
            <a:r>
              <a:rPr lang="en-US" dirty="0"/>
              <a:t> </a:t>
            </a:r>
            <a:r>
              <a:rPr lang="en-US" dirty="0" err="1"/>
              <a:t>en</a:t>
            </a:r>
            <a:r>
              <a:rPr lang="en-US" dirty="0"/>
              <a:t> la </a:t>
            </a:r>
            <a:r>
              <a:rPr lang="en-US" dirty="0" err="1"/>
              <a:t>lista</a:t>
            </a:r>
            <a:r>
              <a:rPr lang="en-US" dirty="0"/>
              <a:t>.</a:t>
            </a:r>
          </a:p>
          <a:p>
            <a:pPr marL="635000" lvl="0" indent="-4572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a:t>Una </a:t>
            </a:r>
            <a:r>
              <a:rPr lang="en-US" dirty="0" err="1"/>
              <a:t>expresión</a:t>
            </a:r>
            <a:r>
              <a:rPr lang="en-US" dirty="0"/>
              <a:t> regular que </a:t>
            </a:r>
            <a:r>
              <a:rPr lang="en-US" dirty="0" err="1"/>
              <a:t>coincida</a:t>
            </a:r>
            <a:r>
              <a:rPr lang="en-US" dirty="0"/>
              <a:t> con las palabras “</a:t>
            </a:r>
            <a:r>
              <a:rPr lang="en-US" dirty="0" err="1"/>
              <a:t>estimado</a:t>
            </a:r>
            <a:r>
              <a:rPr lang="en-US" dirty="0"/>
              <a:t>” y “</a:t>
            </a:r>
            <a:r>
              <a:rPr lang="en-US" dirty="0" err="1"/>
              <a:t>estimada</a:t>
            </a:r>
            <a:r>
              <a:rPr lang="en-US" dirty="0"/>
              <a:t>”: /</a:t>
            </a:r>
            <a:r>
              <a:rPr lang="en-US" dirty="0" err="1"/>
              <a:t>estimad</a:t>
            </a:r>
            <a:r>
              <a:rPr lang="en-US" dirty="0"/>
              <a:t>[</a:t>
            </a:r>
            <a:r>
              <a:rPr lang="en-US" dirty="0" err="1"/>
              <a:t>oa</a:t>
            </a:r>
            <a:r>
              <a:rPr lang="en-US"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a:p>
            <a:pPr marL="635000" lvl="0" indent="-4572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También</a:t>
            </a:r>
            <a:r>
              <a:rPr lang="en-US" dirty="0"/>
              <a:t> es </a:t>
            </a:r>
            <a:r>
              <a:rPr lang="en-US" dirty="0" err="1"/>
              <a:t>posible</a:t>
            </a:r>
            <a:r>
              <a:rPr lang="en-US" dirty="0"/>
              <a:t> usar un </a:t>
            </a:r>
            <a:r>
              <a:rPr lang="en-US" dirty="0" err="1"/>
              <a:t>rango</a:t>
            </a:r>
            <a:r>
              <a:rPr lang="en-US" dirty="0"/>
              <a:t> de </a:t>
            </a:r>
            <a:r>
              <a:rPr lang="en-US" dirty="0" err="1"/>
              <a:t>caracteres</a:t>
            </a:r>
            <a:r>
              <a:rPr lang="en-US" dirty="0"/>
              <a:t>, </a:t>
            </a:r>
            <a:r>
              <a:rPr lang="en-US" dirty="0" err="1"/>
              <a:t>usando</a:t>
            </a:r>
            <a:r>
              <a:rPr lang="en-US" dirty="0"/>
              <a:t> </a:t>
            </a:r>
            <a:r>
              <a:rPr lang="en-US" dirty="0" err="1"/>
              <a:t>el</a:t>
            </a:r>
            <a:r>
              <a:rPr lang="en-US" dirty="0"/>
              <a:t> </a:t>
            </a:r>
            <a:r>
              <a:rPr lang="en-US" dirty="0" err="1"/>
              <a:t>símbolo</a:t>
            </a:r>
            <a:r>
              <a:rPr lang="en-US" dirty="0"/>
              <a:t> de </a:t>
            </a:r>
            <a:r>
              <a:rPr lang="en-US" dirty="0" err="1"/>
              <a:t>guion</a:t>
            </a:r>
            <a:r>
              <a:rPr lang="en-US" dirty="0"/>
              <a:t> (-) entre dos </a:t>
            </a:r>
            <a:r>
              <a:rPr lang="en-US" dirty="0" err="1"/>
              <a:t>caracteres</a:t>
            </a:r>
            <a:r>
              <a:rPr lang="en-US" dirty="0"/>
              <a:t> </a:t>
            </a:r>
            <a:r>
              <a:rPr lang="en-US" dirty="0" err="1"/>
              <a:t>relacionados</a:t>
            </a:r>
            <a:r>
              <a:rPr lang="en-US" dirty="0"/>
              <a:t>:</a:t>
            </a:r>
          </a:p>
          <a:p>
            <a:pPr marL="179388" lvl="0" indent="-1588">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dirty="0"/>
              <a:t>		</a:t>
            </a:r>
            <a:r>
              <a:rPr lang="en-US" i="1" dirty="0"/>
              <a:t>[a-z] </a:t>
            </a:r>
            <a:r>
              <a:rPr lang="en-US" dirty="0"/>
              <a:t>Para </a:t>
            </a:r>
            <a:r>
              <a:rPr lang="en-US" dirty="0" err="1"/>
              <a:t>hacer</a:t>
            </a:r>
            <a:r>
              <a:rPr lang="en-US" dirty="0"/>
              <a:t> </a:t>
            </a:r>
            <a:r>
              <a:rPr lang="en-US" dirty="0" err="1"/>
              <a:t>coincidir</a:t>
            </a:r>
            <a:r>
              <a:rPr lang="en-US" dirty="0"/>
              <a:t> </a:t>
            </a:r>
            <a:r>
              <a:rPr lang="en-US" dirty="0" err="1"/>
              <a:t>cualquier</a:t>
            </a:r>
            <a:r>
              <a:rPr lang="en-US" dirty="0"/>
              <a:t> </a:t>
            </a:r>
            <a:r>
              <a:rPr lang="en-US" dirty="0" err="1"/>
              <a:t>letra</a:t>
            </a:r>
            <a:r>
              <a:rPr lang="en-US" dirty="0"/>
              <a:t> </a:t>
            </a:r>
            <a:r>
              <a:rPr lang="en-US" dirty="0" err="1"/>
              <a:t>minúscula</a:t>
            </a:r>
            <a:endParaRPr lang="en-US" dirty="0"/>
          </a:p>
          <a:p>
            <a:pPr marL="179388" lvl="0" indent="-1588">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dirty="0"/>
              <a:t>		</a:t>
            </a:r>
            <a:r>
              <a:rPr lang="en-US" i="1" dirty="0"/>
              <a:t>[0-9] </a:t>
            </a:r>
            <a:r>
              <a:rPr lang="en-US" dirty="0"/>
              <a:t>Para </a:t>
            </a:r>
            <a:r>
              <a:rPr lang="en-US" dirty="0" err="1"/>
              <a:t>hacer</a:t>
            </a:r>
            <a:r>
              <a:rPr lang="en-US" dirty="0"/>
              <a:t> </a:t>
            </a:r>
            <a:r>
              <a:rPr lang="en-US" dirty="0" err="1"/>
              <a:t>coincidir</a:t>
            </a:r>
            <a:r>
              <a:rPr lang="en-US" dirty="0"/>
              <a:t> </a:t>
            </a:r>
            <a:r>
              <a:rPr lang="en-US" dirty="0" err="1"/>
              <a:t>cualquier</a:t>
            </a:r>
            <a:r>
              <a:rPr lang="en-US" dirty="0"/>
              <a:t> </a:t>
            </a:r>
            <a:r>
              <a:rPr lang="en-US" dirty="0" err="1"/>
              <a:t>dígito</a:t>
            </a:r>
            <a:endParaRPr lang="en-US" dirty="0"/>
          </a:p>
        </p:txBody>
      </p:sp>
      <p:sp>
        <p:nvSpPr>
          <p:cNvPr id="60" name="Rectangle 52">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218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3"/>
          <p:cNvSpPr txBox="1">
            <a:spLocks noGrp="1"/>
          </p:cNvSpPr>
          <p:nvPr>
            <p:ph type="body" idx="1"/>
          </p:nvPr>
        </p:nvSpPr>
        <p:spPr>
          <a:xfrm>
            <a:off x="412205" y="1512276"/>
            <a:ext cx="8297592" cy="4581019"/>
          </a:xfrm>
          <a:prstGeom prst="rect">
            <a:avLst/>
          </a:prstGeom>
          <a:noFill/>
          <a:ln>
            <a:noFill/>
          </a:ln>
        </p:spPr>
        <p:txBody>
          <a:bodyPr spcFirstLastPara="1" wrap="square" lIns="45700" tIns="45700" rIns="45700" bIns="45700" anchor="t" anchorCtr="0">
            <a:normAutofit/>
          </a:bodyPr>
          <a:lstStyle/>
          <a:p>
            <a:pPr marL="177800" lvl="0" indent="0" algn="just">
              <a:spcBef>
                <a:spcPts val="0"/>
              </a:spcBef>
              <a:buSzPts val="2800"/>
              <a:buNone/>
              <a:tabLst>
                <a:tab pos="179388" algn="l"/>
              </a:tabLst>
            </a:pPr>
            <a:endParaRPr lang="es-ES" sz="2000" dirty="0">
              <a:latin typeface="San Serif"/>
            </a:endParaRPr>
          </a:p>
          <a:p>
            <a:pPr marL="177800" lvl="0" indent="0" algn="just">
              <a:spcBef>
                <a:spcPts val="0"/>
              </a:spcBef>
              <a:buSzPts val="2800"/>
              <a:buNone/>
              <a:tabLst>
                <a:tab pos="179388" algn="l"/>
              </a:tabLst>
            </a:pPr>
            <a:r>
              <a:rPr lang="es-ES" sz="2000" dirty="0">
                <a:latin typeface="San Serif"/>
              </a:rPr>
              <a:t>Si queremos hacer coincidir cualquier carácter alfanumérico en minúscula o mayúscula, podemos usar </a:t>
            </a:r>
            <a:r>
              <a:rPr lang="es-ES" sz="2000" i="1" dirty="0">
                <a:latin typeface="Agency FB" panose="020B0503020202020204" pitchFamily="34" charset="0"/>
              </a:rPr>
              <a:t>[0-9a-zA-Z]</a:t>
            </a:r>
            <a:r>
              <a:rPr lang="es-ES" sz="2000" dirty="0">
                <a:latin typeface="San Serif"/>
              </a:rPr>
              <a:t>. Esto puede escribirse alternativamente utilizando el mecanismo de unión: </a:t>
            </a:r>
            <a:r>
              <a:rPr lang="es-ES" sz="2000" dirty="0">
                <a:latin typeface="Agency FB" panose="020B0503020202020204" pitchFamily="34" charset="0"/>
              </a:rPr>
              <a:t>[0-9[a-z[A-Z]]]</a:t>
            </a:r>
            <a:r>
              <a:rPr lang="es-ES" sz="2000" dirty="0">
                <a:latin typeface="San Serif"/>
              </a:rPr>
              <a:t>.</a:t>
            </a:r>
          </a:p>
          <a:p>
            <a:pPr marL="177800" lvl="0" indent="0" algn="just">
              <a:spcBef>
                <a:spcPts val="0"/>
              </a:spcBef>
              <a:buSzPts val="2800"/>
              <a:buNone/>
              <a:tabLst>
                <a:tab pos="179388" algn="l"/>
              </a:tabLst>
            </a:pPr>
            <a:endParaRPr lang="es-ES" sz="500" dirty="0">
              <a:latin typeface="San Serif"/>
            </a:endParaRPr>
          </a:p>
          <a:p>
            <a:pPr marL="177800" lvl="0" indent="0" algn="just">
              <a:spcBef>
                <a:spcPts val="0"/>
              </a:spcBef>
              <a:buSzPts val="2800"/>
              <a:buNone/>
              <a:tabLst>
                <a:tab pos="179388" algn="l"/>
              </a:tabLst>
            </a:pPr>
            <a:r>
              <a:rPr lang="es-ES" sz="2000" i="1" dirty="0">
                <a:latin typeface="San Serif"/>
              </a:rPr>
              <a:t>Ejemplos de rangos de caracteres:</a:t>
            </a:r>
          </a:p>
          <a:p>
            <a:pPr marL="177800" lvl="0" indent="0" algn="just">
              <a:spcBef>
                <a:spcPts val="0"/>
              </a:spcBef>
              <a:buSzPts val="2800"/>
              <a:buNone/>
              <a:tabLst>
                <a:tab pos="179388" algn="l"/>
              </a:tabLst>
            </a:pPr>
            <a:endParaRPr lang="es-ES" b="1" dirty="0">
              <a:latin typeface="San Serif"/>
            </a:endParaRPr>
          </a:p>
        </p:txBody>
      </p:sp>
      <p:sp>
        <p:nvSpPr>
          <p:cNvPr id="38" name="Google Shape;38;p3"/>
          <p:cNvSpPr txBox="1">
            <a:spLocks noGrp="1"/>
          </p:cNvSpPr>
          <p:nvPr>
            <p:ph type="title"/>
          </p:nvPr>
        </p:nvSpPr>
        <p:spPr>
          <a:prstGeom prst="rect">
            <a:avLst/>
          </a:prstGeom>
          <a:noFill/>
          <a:ln>
            <a:noFill/>
          </a:ln>
        </p:spPr>
        <p:txBody>
          <a:bodyPr spcFirstLastPara="1" wrap="square" lIns="45700" tIns="45700" rIns="45700" bIns="45700" anchor="ctr"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s-MX" dirty="0"/>
              <a:t>Componentes de las expresiones regulares</a:t>
            </a:r>
            <a:endParaRPr dirty="0"/>
          </a:p>
        </p:txBody>
      </p:sp>
      <p:pic>
        <p:nvPicPr>
          <p:cNvPr id="4" name="Picture 3">
            <a:extLst>
              <a:ext uri="{FF2B5EF4-FFF2-40B4-BE49-F238E27FC236}">
                <a16:creationId xmlns:a16="http://schemas.microsoft.com/office/drawing/2014/main" id="{CF90E034-C30C-48B2-8CFB-395521EB842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205" y="3264302"/>
            <a:ext cx="8408268" cy="3102208"/>
          </a:xfrm>
          <a:prstGeom prst="rect">
            <a:avLst/>
          </a:prstGeom>
          <a:noFill/>
          <a:ln>
            <a:noFill/>
          </a:ln>
        </p:spPr>
      </p:pic>
    </p:spTree>
    <p:extLst>
      <p:ext uri="{BB962C8B-B14F-4D97-AF65-F5344CB8AC3E}">
        <p14:creationId xmlns:p14="http://schemas.microsoft.com/office/powerpoint/2010/main" val="2826871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369277" y="605896"/>
            <a:ext cx="2313633" cy="5646208"/>
          </a:xfrm>
          <a:prstGeom prst="rect">
            <a:avLst/>
          </a:prstGeom>
        </p:spPr>
        <p:txBody>
          <a:bodyPr spcFirstLastPara="1" vert="horz" lIns="91440" tIns="45720" rIns="91440" bIns="45720" rtlCol="0" anchor="ctr" anchorCtr="0">
            <a:normAutofit/>
          </a:bodyPr>
          <a:lstStyle/>
          <a:p>
            <a:pPr lvl="0" indent="0">
              <a:lnSpc>
                <a:spcPct val="85000"/>
              </a:lnSpc>
              <a:spcBef>
                <a:spcPct val="0"/>
              </a:spcBef>
              <a:spcAft>
                <a:spcPts val="0"/>
              </a:spcAft>
              <a:buClr>
                <a:srgbClr val="000000"/>
              </a:buClr>
              <a:buSzPct val="100000"/>
            </a:pPr>
            <a:r>
              <a:rPr lang="en-US" sz="2900">
                <a:solidFill>
                  <a:srgbClr val="FFFFFF"/>
                </a:solidFill>
              </a:rPr>
              <a:t>Componentes de las expresiones regulares</a:t>
            </a:r>
          </a:p>
        </p:txBody>
      </p:sp>
      <p:sp>
        <p:nvSpPr>
          <p:cNvPr id="53" name="Rectangle 5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Google Shape;37;p3"/>
          <p:cNvSpPr txBox="1">
            <a:spLocks noGrp="1"/>
          </p:cNvSpPr>
          <p:nvPr>
            <p:ph type="body" idx="1"/>
          </p:nvPr>
        </p:nvSpPr>
        <p:spPr>
          <a:xfrm>
            <a:off x="3365155" y="605896"/>
            <a:ext cx="5626336" cy="5794418"/>
          </a:xfrm>
          <a:prstGeom prst="rect">
            <a:avLst/>
          </a:prstGeom>
        </p:spPr>
        <p:txBody>
          <a:bodyPr spcFirstLastPara="1" vert="horz" lIns="0" tIns="45720" rIns="0" bIns="45720" rtlCol="0" anchor="ctr" anchorCtr="0">
            <a:normAutofit/>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b="1" dirty="0" err="1"/>
              <a:t>Clases</a:t>
            </a:r>
            <a:r>
              <a:rPr lang="en-US" b="1" dirty="0"/>
              <a:t> de </a:t>
            </a:r>
            <a:r>
              <a:rPr lang="en-US" b="1" dirty="0" err="1"/>
              <a:t>caracteres</a:t>
            </a:r>
            <a:r>
              <a:rPr lang="en-US" b="1" dirty="0"/>
              <a:t>: </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a:p>
            <a:pPr marL="520700" lvl="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a:t>Los </a:t>
            </a:r>
            <a:r>
              <a:rPr lang="en-US" dirty="0" err="1"/>
              <a:t>paréntesis</a:t>
            </a:r>
            <a:r>
              <a:rPr lang="en-US" dirty="0"/>
              <a:t> son </a:t>
            </a:r>
            <a:r>
              <a:rPr lang="en-US" dirty="0" err="1"/>
              <a:t>metacaracteres</a:t>
            </a:r>
            <a:r>
              <a:rPr lang="en-US" dirty="0"/>
              <a:t> y </a:t>
            </a:r>
            <a:r>
              <a:rPr lang="en-US" dirty="0" err="1"/>
              <a:t>tienen</a:t>
            </a:r>
            <a:r>
              <a:rPr lang="en-US" dirty="0"/>
              <a:t> un </a:t>
            </a:r>
            <a:r>
              <a:rPr lang="en-US" dirty="0" err="1"/>
              <a:t>significado</a:t>
            </a:r>
            <a:r>
              <a:rPr lang="en-US" dirty="0"/>
              <a:t> especial.</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dirty="0"/>
              <a:t>		</a:t>
            </a:r>
            <a:r>
              <a:rPr lang="en-US" u="sng" dirty="0" err="1"/>
              <a:t>Expresión</a:t>
            </a:r>
            <a:r>
              <a:rPr lang="en-US" u="sng" dirty="0"/>
              <a:t> regular:</a:t>
            </a:r>
            <a:r>
              <a:rPr lang="en-US" dirty="0"/>
              <a:t> / (</a:t>
            </a:r>
            <a:r>
              <a:rPr lang="en-US" dirty="0" err="1"/>
              <a:t>esto</a:t>
            </a:r>
            <a:r>
              <a:rPr lang="en-US" dirty="0"/>
              <a:t> </a:t>
            </a:r>
            <a:r>
              <a:rPr lang="en-US" dirty="0" err="1"/>
              <a:t>está</a:t>
            </a:r>
            <a:r>
              <a:rPr lang="en-US" dirty="0"/>
              <a:t> </a:t>
            </a:r>
            <a:r>
              <a:rPr lang="en-US" dirty="0" err="1"/>
              <a:t>adentro</a:t>
            </a:r>
            <a:r>
              <a:rPr lang="en-US" dirty="0"/>
              <a:t>) /</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dirty="0"/>
              <a:t>		</a:t>
            </a:r>
            <a:r>
              <a:rPr lang="en-US" u="sng" dirty="0" err="1"/>
              <a:t>Texto</a:t>
            </a:r>
            <a:r>
              <a:rPr lang="en-US" u="sng" dirty="0"/>
              <a:t>:</a:t>
            </a:r>
            <a:r>
              <a:rPr lang="en-US" dirty="0"/>
              <a:t> </a:t>
            </a:r>
            <a:r>
              <a:rPr lang="en-US" i="1" dirty="0" err="1"/>
              <a:t>esto</a:t>
            </a:r>
            <a:r>
              <a:rPr lang="en-US" i="1" dirty="0"/>
              <a:t> </a:t>
            </a:r>
            <a:r>
              <a:rPr lang="en-US" i="1" dirty="0" err="1"/>
              <a:t>está</a:t>
            </a:r>
            <a:r>
              <a:rPr lang="en-US" i="1" dirty="0"/>
              <a:t> </a:t>
            </a:r>
            <a:r>
              <a:rPr lang="en-US" i="1" dirty="0" err="1"/>
              <a:t>afuera</a:t>
            </a:r>
            <a:r>
              <a:rPr lang="en-US" i="1" dirty="0"/>
              <a:t> (</a:t>
            </a:r>
            <a:r>
              <a:rPr lang="en-US" i="1" dirty="0" err="1"/>
              <a:t>esto</a:t>
            </a:r>
            <a:r>
              <a:rPr lang="en-US" i="1" dirty="0"/>
              <a:t> </a:t>
            </a:r>
            <a:r>
              <a:rPr lang="en-US" i="1" dirty="0" err="1"/>
              <a:t>está</a:t>
            </a:r>
            <a:r>
              <a:rPr lang="en-US" i="1" dirty="0"/>
              <a:t> </a:t>
            </a:r>
            <a:r>
              <a:rPr lang="en-US" i="1" dirty="0" err="1"/>
              <a:t>adentro</a:t>
            </a:r>
            <a:r>
              <a:rPr lang="en-US" i="1" dirty="0"/>
              <a:t>)</a:t>
            </a:r>
            <a:endParaRPr lang="en-US"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dirty="0"/>
              <a:t>		</a:t>
            </a:r>
            <a:r>
              <a:rPr lang="en-US" u="sng" dirty="0" err="1"/>
              <a:t>Resultado</a:t>
            </a:r>
            <a:r>
              <a:rPr lang="en-US" u="sng" dirty="0"/>
              <a:t>:</a:t>
            </a:r>
            <a:r>
              <a:rPr lang="en-US" dirty="0"/>
              <a:t> </a:t>
            </a:r>
            <a:r>
              <a:rPr lang="en-US" dirty="0" err="1"/>
              <a:t>esto</a:t>
            </a:r>
            <a:r>
              <a:rPr lang="en-US" dirty="0"/>
              <a:t> </a:t>
            </a:r>
            <a:r>
              <a:rPr lang="en-US" dirty="0" err="1"/>
              <a:t>está</a:t>
            </a:r>
            <a:r>
              <a:rPr lang="en-US" dirty="0"/>
              <a:t> </a:t>
            </a:r>
            <a:r>
              <a:rPr lang="en-US" dirty="0" err="1"/>
              <a:t>adentro</a:t>
            </a:r>
            <a:endParaRPr lang="en-US"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a:p>
            <a:pPr marL="520700" lvl="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Precediendo</a:t>
            </a:r>
            <a:r>
              <a:rPr lang="en-US" dirty="0"/>
              <a:t> los </a:t>
            </a:r>
            <a:r>
              <a:rPr lang="en-US" dirty="0" err="1"/>
              <a:t>metacaracteres</a:t>
            </a:r>
            <a:r>
              <a:rPr lang="en-US" dirty="0"/>
              <a:t> con una barra diagonal </a:t>
            </a:r>
            <a:r>
              <a:rPr lang="en-US" dirty="0" err="1"/>
              <a:t>inversa</a:t>
            </a:r>
            <a:r>
              <a:rPr lang="en-US" dirty="0"/>
              <a:t>: /\(</a:t>
            </a:r>
            <a:r>
              <a:rPr lang="en-US" dirty="0" err="1"/>
              <a:t>esto</a:t>
            </a:r>
            <a:r>
              <a:rPr lang="en-US" dirty="0"/>
              <a:t> </a:t>
            </a:r>
            <a:r>
              <a:rPr lang="en-US" dirty="0" err="1"/>
              <a:t>está</a:t>
            </a:r>
            <a:r>
              <a:rPr lang="en-US" dirty="0"/>
              <a:t> </a:t>
            </a:r>
            <a:r>
              <a:rPr lang="en-US" dirty="0" err="1"/>
              <a:t>adentro</a:t>
            </a:r>
            <a:r>
              <a:rPr lang="en-US" dirty="0"/>
              <a:t>\)/</a:t>
            </a:r>
          </a:p>
          <a:p>
            <a:pPr marL="635000" lvl="1"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000" dirty="0"/>
              <a:t>	</a:t>
            </a:r>
            <a:r>
              <a:rPr lang="en-US" sz="2000" u="sng" dirty="0" err="1"/>
              <a:t>Resultado</a:t>
            </a:r>
            <a:r>
              <a:rPr lang="en-US" sz="2000" u="sng" dirty="0"/>
              <a:t>:</a:t>
            </a:r>
            <a:r>
              <a:rPr lang="en-US" sz="2000" dirty="0"/>
              <a:t> (</a:t>
            </a:r>
            <a:r>
              <a:rPr lang="en-US" sz="2000" dirty="0" err="1"/>
              <a:t>esto</a:t>
            </a:r>
            <a:r>
              <a:rPr lang="en-US" sz="2000" dirty="0"/>
              <a:t> </a:t>
            </a:r>
            <a:r>
              <a:rPr lang="en-US" sz="2000" dirty="0" err="1"/>
              <a:t>está</a:t>
            </a:r>
            <a:r>
              <a:rPr lang="en-US" sz="2000" dirty="0"/>
              <a:t> </a:t>
            </a:r>
            <a:r>
              <a:rPr lang="en-US" sz="2000" dirty="0" err="1"/>
              <a:t>adentro</a:t>
            </a:r>
            <a:r>
              <a:rPr lang="en-US" sz="2000" dirty="0"/>
              <a:t>)</a:t>
            </a:r>
          </a:p>
          <a:p>
            <a:pPr marL="635000" lvl="1"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b="1" dirty="0"/>
          </a:p>
        </p:txBody>
      </p:sp>
    </p:spTree>
    <p:extLst>
      <p:ext uri="{BB962C8B-B14F-4D97-AF65-F5344CB8AC3E}">
        <p14:creationId xmlns:p14="http://schemas.microsoft.com/office/powerpoint/2010/main" val="3690385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800100" y="5252936"/>
            <a:ext cx="7543800" cy="1028715"/>
          </a:xfrm>
          <a:prstGeom prst="rect">
            <a:avLst/>
          </a:prstGeom>
        </p:spPr>
        <p:txBody>
          <a:bodyPr spcFirstLastPara="1" vert="horz" lIns="91440" tIns="45720" rIns="91440" bIns="45720" rtlCol="0" anchor="ctr" anchorCtr="0">
            <a:normAutofit/>
          </a:bodyPr>
          <a:lstStyle/>
          <a:p>
            <a:pPr lvl="0" indent="0" algn="ctr">
              <a:lnSpc>
                <a:spcPct val="85000"/>
              </a:lnSpc>
              <a:spcBef>
                <a:spcPct val="0"/>
              </a:spcBef>
              <a:spcAft>
                <a:spcPts val="0"/>
              </a:spcAft>
              <a:buClr>
                <a:srgbClr val="000000"/>
              </a:buClr>
              <a:buSzPct val="100000"/>
            </a:pPr>
            <a:r>
              <a:rPr lang="en-US" sz="3400">
                <a:solidFill>
                  <a:srgbClr val="FFFFFF"/>
                </a:solidFill>
              </a:rPr>
              <a:t>Componentes de las expresiones regulares</a:t>
            </a:r>
          </a:p>
        </p:txBody>
      </p:sp>
      <p:sp>
        <p:nvSpPr>
          <p:cNvPr id="37" name="Google Shape;37;p3"/>
          <p:cNvSpPr txBox="1">
            <a:spLocks noGrp="1"/>
          </p:cNvSpPr>
          <p:nvPr>
            <p:ph type="body" idx="1"/>
          </p:nvPr>
        </p:nvSpPr>
        <p:spPr>
          <a:xfrm>
            <a:off x="532654" y="522964"/>
            <a:ext cx="8036579" cy="4100460"/>
          </a:xfrm>
          <a:prstGeom prst="rect">
            <a:avLst/>
          </a:prstGeom>
        </p:spPr>
        <p:txBody>
          <a:bodyPr spcFirstLastPara="1" vert="horz" lIns="0" tIns="45720" rIns="0" bIns="45720" rtlCol="0" anchorCtr="0">
            <a:normAutofit lnSpcReduction="10000"/>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b="1" dirty="0" err="1"/>
              <a:t>Metacaracteres</a:t>
            </a:r>
            <a:r>
              <a:rPr lang="en-US" dirty="0"/>
              <a:t>: </a:t>
            </a:r>
          </a:p>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endParaRPr lang="en-US"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dirty="0"/>
              <a:t>Los </a:t>
            </a:r>
            <a:r>
              <a:rPr lang="en-US" dirty="0" err="1"/>
              <a:t>metacaracteres</a:t>
            </a:r>
            <a:r>
              <a:rPr lang="en-US" dirty="0"/>
              <a:t> son </a:t>
            </a:r>
            <a:r>
              <a:rPr lang="en-US" dirty="0" err="1"/>
              <a:t>caracteres</a:t>
            </a:r>
            <a:r>
              <a:rPr lang="en-US" dirty="0"/>
              <a:t> </a:t>
            </a:r>
            <a:r>
              <a:rPr lang="en-US" dirty="0" err="1"/>
              <a:t>especiales</a:t>
            </a:r>
            <a:r>
              <a:rPr lang="en-US" dirty="0"/>
              <a:t> que son la </a:t>
            </a:r>
            <a:r>
              <a:rPr lang="en-US" dirty="0" err="1"/>
              <a:t>esencia</a:t>
            </a:r>
            <a:r>
              <a:rPr lang="en-US" dirty="0"/>
              <a:t> de las </a:t>
            </a:r>
            <a:r>
              <a:rPr lang="en-US" dirty="0" err="1"/>
              <a:t>expresiones</a:t>
            </a:r>
            <a:r>
              <a:rPr lang="en-US" dirty="0"/>
              <a:t> </a:t>
            </a:r>
            <a:r>
              <a:rPr lang="en-US" dirty="0" err="1"/>
              <a:t>regulares</a:t>
            </a:r>
            <a:r>
              <a:rPr lang="en-US" dirty="0"/>
              <a:t>. Son </a:t>
            </a:r>
            <a:r>
              <a:rPr lang="en-US" dirty="0" err="1"/>
              <a:t>sumamente</a:t>
            </a:r>
            <a:r>
              <a:rPr lang="en-US" dirty="0"/>
              <a:t> </a:t>
            </a:r>
            <a:r>
              <a:rPr lang="en-US" dirty="0" err="1"/>
              <a:t>importantes</a:t>
            </a:r>
            <a:r>
              <a:rPr lang="en-US" dirty="0"/>
              <a:t> y </a:t>
            </a:r>
            <a:r>
              <a:rPr lang="en-US" dirty="0" err="1"/>
              <a:t>existen</a:t>
            </a:r>
            <a:r>
              <a:rPr lang="en-US" dirty="0"/>
              <a:t> </a:t>
            </a:r>
            <a:r>
              <a:rPr lang="en-US" dirty="0" err="1"/>
              <a:t>diferentes</a:t>
            </a:r>
            <a:r>
              <a:rPr lang="en-US" dirty="0"/>
              <a:t> </a:t>
            </a:r>
            <a:r>
              <a:rPr lang="en-US" dirty="0" err="1"/>
              <a:t>tipos</a:t>
            </a:r>
            <a:r>
              <a:rPr lang="en-US"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Metacaracteres</a:t>
            </a:r>
            <a:r>
              <a:rPr lang="en-US" dirty="0"/>
              <a:t> – </a:t>
            </a:r>
            <a:r>
              <a:rPr lang="en-US" dirty="0" err="1"/>
              <a:t>delimitadores</a:t>
            </a:r>
            <a:endParaRPr lang="en-US" dirty="0"/>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Metacaracteres</a:t>
            </a:r>
            <a:r>
              <a:rPr lang="en-US" dirty="0"/>
              <a:t> – </a:t>
            </a:r>
            <a:r>
              <a:rPr lang="en-US" dirty="0" err="1"/>
              <a:t>clases</a:t>
            </a:r>
            <a:r>
              <a:rPr lang="en-US" dirty="0"/>
              <a:t> </a:t>
            </a:r>
            <a:r>
              <a:rPr lang="en-US" dirty="0" err="1"/>
              <a:t>predefinidas</a:t>
            </a:r>
            <a:endParaRPr lang="en-US" dirty="0"/>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Metacaracteres</a:t>
            </a:r>
            <a:r>
              <a:rPr lang="en-US" dirty="0"/>
              <a:t> – </a:t>
            </a:r>
            <a:r>
              <a:rPr lang="en-US" dirty="0" err="1"/>
              <a:t>iteradores</a:t>
            </a:r>
            <a:endParaRPr lang="en-US" dirty="0"/>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Metacaracteres</a:t>
            </a:r>
            <a:r>
              <a:rPr lang="en-US" dirty="0"/>
              <a:t> – </a:t>
            </a:r>
            <a:r>
              <a:rPr lang="en-US" dirty="0" err="1"/>
              <a:t>alternativas</a:t>
            </a:r>
            <a:endParaRPr lang="en-US" dirty="0"/>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Metacaracteres</a:t>
            </a:r>
            <a:r>
              <a:rPr lang="en-US" dirty="0"/>
              <a:t> – </a:t>
            </a:r>
            <a:r>
              <a:rPr lang="en-US" dirty="0" err="1"/>
              <a:t>subexpresiones</a:t>
            </a:r>
            <a:r>
              <a:rPr lang="en-US" dirty="0"/>
              <a:t> </a:t>
            </a:r>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dirty="0" err="1"/>
              <a:t>Metacaracteres</a:t>
            </a:r>
            <a:r>
              <a:rPr lang="en-US" dirty="0"/>
              <a:t> – </a:t>
            </a:r>
            <a:r>
              <a:rPr lang="en-US" dirty="0" err="1"/>
              <a:t>memorias</a:t>
            </a:r>
            <a:r>
              <a:rPr lang="en-US" dirty="0"/>
              <a:t> (backreferences)</a:t>
            </a:r>
          </a:p>
        </p:txBody>
      </p:sp>
      <p:sp>
        <p:nvSpPr>
          <p:cNvPr id="53" name="Rectangle 52">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336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66" name="Rectangle 65">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0" name="Straight Connector 69">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2" name="Rectangle 7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Google Shape;38;p3"/>
          <p:cNvSpPr txBox="1">
            <a:spLocks noGrp="1"/>
          </p:cNvSpPr>
          <p:nvPr>
            <p:ph type="title"/>
          </p:nvPr>
        </p:nvSpPr>
        <p:spPr>
          <a:xfrm>
            <a:off x="5894613" y="634946"/>
            <a:ext cx="2767693" cy="1450757"/>
          </a:xfrm>
          <a:prstGeom prst="rect">
            <a:avLst/>
          </a:prstGeom>
        </p:spPr>
        <p:txBody>
          <a:bodyPr spcFirstLastPara="1" vert="horz" lIns="91440" tIns="45720" rIns="91440" bIns="45720" rtlCol="0" anchor="b" anchorCtr="0">
            <a:normAutofit/>
          </a:bodyPr>
          <a:lstStyle/>
          <a:p>
            <a:pPr lvl="0" indent="0">
              <a:lnSpc>
                <a:spcPct val="85000"/>
              </a:lnSpc>
              <a:spcBef>
                <a:spcPct val="0"/>
              </a:spcBef>
              <a:spcAft>
                <a:spcPts val="0"/>
              </a:spcAft>
              <a:buClr>
                <a:srgbClr val="000000"/>
              </a:buClr>
              <a:buSzPct val="100000"/>
            </a:pPr>
            <a:r>
              <a:rPr lang="en-US" sz="3000"/>
              <a:t>Componentes de las expresiones regulares</a:t>
            </a:r>
          </a:p>
        </p:txBody>
      </p:sp>
      <p:cxnSp>
        <p:nvCxnSpPr>
          <p:cNvPr id="74" name="Straight Connector 7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2085703"/>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7" name="Google Shape;37;p3"/>
          <p:cNvSpPr txBox="1">
            <a:spLocks noGrp="1"/>
          </p:cNvSpPr>
          <p:nvPr>
            <p:ph type="body" idx="1"/>
          </p:nvPr>
        </p:nvSpPr>
        <p:spPr>
          <a:xfrm>
            <a:off x="5894613" y="2198914"/>
            <a:ext cx="2767693" cy="3670180"/>
          </a:xfrm>
          <a:prstGeom prst="rect">
            <a:avLst/>
          </a:prstGeom>
        </p:spPr>
        <p:txBody>
          <a:bodyPr spcFirstLastPara="1" vert="horz" lIns="0" tIns="45720" rIns="0" bIns="45720" rtlCol="0" anchorCtr="0">
            <a:normAutofit/>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b="1"/>
              <a:t>Metacaracteres – delimitadores</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a:p>
        </p:txBody>
      </p:sp>
      <p:sp>
        <p:nvSpPr>
          <p:cNvPr id="76" name="Rectangle 7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3">
            <a:extLst>
              <a:ext uri="{FF2B5EF4-FFF2-40B4-BE49-F238E27FC236}">
                <a16:creationId xmlns:a16="http://schemas.microsoft.com/office/drawing/2014/main" id="{12EFAC4C-E874-4CE0-910E-D79518A3F7D7}"/>
              </a:ext>
            </a:extLst>
          </p:cNvPr>
          <p:cNvGraphicFramePr>
            <a:graphicFrameLocks noGrp="1"/>
          </p:cNvGraphicFramePr>
          <p:nvPr>
            <p:extLst>
              <p:ext uri="{D42A27DB-BD31-4B8C-83A1-F6EECF244321}">
                <p14:modId xmlns:p14="http://schemas.microsoft.com/office/powerpoint/2010/main" val="1943901028"/>
              </p:ext>
            </p:extLst>
          </p:nvPr>
        </p:nvGraphicFramePr>
        <p:xfrm>
          <a:off x="475499" y="1231393"/>
          <a:ext cx="5182352" cy="4131784"/>
        </p:xfrm>
        <a:graphic>
          <a:graphicData uri="http://schemas.openxmlformats.org/drawingml/2006/table">
            <a:tbl>
              <a:tblPr firstRow="1" firstCol="1" bandRow="1">
                <a:tableStyleId>{793D81CF-94F2-401A-BA57-92F5A7B2D0C5}</a:tableStyleId>
              </a:tblPr>
              <a:tblGrid>
                <a:gridCol w="1719061">
                  <a:extLst>
                    <a:ext uri="{9D8B030D-6E8A-4147-A177-3AD203B41FA5}">
                      <a16:colId xmlns:a16="http://schemas.microsoft.com/office/drawing/2014/main" val="2388854872"/>
                    </a:ext>
                  </a:extLst>
                </a:gridCol>
                <a:gridCol w="3463291">
                  <a:extLst>
                    <a:ext uri="{9D8B030D-6E8A-4147-A177-3AD203B41FA5}">
                      <a16:colId xmlns:a16="http://schemas.microsoft.com/office/drawing/2014/main" val="17753137"/>
                    </a:ext>
                  </a:extLst>
                </a:gridCol>
              </a:tblGrid>
              <a:tr h="358369">
                <a:tc>
                  <a:txBody>
                    <a:bodyPr/>
                    <a:lstStyle/>
                    <a:p>
                      <a:pPr marL="0" marR="0" algn="just">
                        <a:spcBef>
                          <a:spcPts val="0"/>
                        </a:spcBef>
                        <a:spcAft>
                          <a:spcPts val="0"/>
                        </a:spcAft>
                      </a:pPr>
                      <a:r>
                        <a:rPr lang="es-ES_tradnl" sz="2100">
                          <a:effectLst/>
                        </a:rPr>
                        <a:t>Metacaracter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a:effectLst/>
                        </a:rPr>
                        <a:t>Descripción</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2571971917"/>
                  </a:ext>
                </a:extLst>
              </a:tr>
              <a:tr h="358369">
                <a:tc>
                  <a:txBody>
                    <a:bodyPr/>
                    <a:lstStyle/>
                    <a:p>
                      <a:pPr marL="0" marR="0" algn="just">
                        <a:spcBef>
                          <a:spcPts val="0"/>
                        </a:spcBef>
                        <a:spcAft>
                          <a:spcPts val="0"/>
                        </a:spcAft>
                      </a:pPr>
                      <a:r>
                        <a:rPr lang="es-ES_tradnl" sz="2100">
                          <a:effectLst/>
                        </a:rPr>
                        <a:t>^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a:effectLst/>
                        </a:rPr>
                        <a:t>inicio de línea.</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3238480872"/>
                  </a:ext>
                </a:extLst>
              </a:tr>
              <a:tr h="358369">
                <a:tc>
                  <a:txBody>
                    <a:bodyPr/>
                    <a:lstStyle/>
                    <a:p>
                      <a:pPr marL="0" marR="0" algn="just">
                        <a:spcBef>
                          <a:spcPts val="0"/>
                        </a:spcBef>
                        <a:spcAft>
                          <a:spcPts val="0"/>
                        </a:spcAft>
                      </a:pPr>
                      <a:r>
                        <a:rPr lang="es-ES_tradnl" sz="2100">
                          <a:effectLst/>
                        </a:rPr>
                        <a:t>$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a:effectLst/>
                        </a:rPr>
                        <a:t>fin de línea.</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4223554110"/>
                  </a:ext>
                </a:extLst>
              </a:tr>
              <a:tr h="358369">
                <a:tc>
                  <a:txBody>
                    <a:bodyPr/>
                    <a:lstStyle/>
                    <a:p>
                      <a:pPr marL="0" marR="0" algn="just">
                        <a:spcBef>
                          <a:spcPts val="0"/>
                        </a:spcBef>
                        <a:spcAft>
                          <a:spcPts val="0"/>
                        </a:spcAft>
                      </a:pPr>
                      <a:r>
                        <a:rPr lang="es-ES_tradnl" sz="2100">
                          <a:effectLst/>
                        </a:rPr>
                        <a:t>\A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a:effectLst/>
                        </a:rPr>
                        <a:t>inicio de texto.</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1945167133"/>
                  </a:ext>
                </a:extLst>
              </a:tr>
              <a:tr h="358369">
                <a:tc>
                  <a:txBody>
                    <a:bodyPr/>
                    <a:lstStyle/>
                    <a:p>
                      <a:pPr marL="0" marR="0" algn="just">
                        <a:spcBef>
                          <a:spcPts val="0"/>
                        </a:spcBef>
                        <a:spcAft>
                          <a:spcPts val="0"/>
                        </a:spcAft>
                      </a:pPr>
                      <a:r>
                        <a:rPr lang="es-ES_tradnl" sz="2100">
                          <a:effectLst/>
                        </a:rPr>
                        <a:t>\Z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a:effectLst/>
                        </a:rPr>
                        <a:t>fin de texto.</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818384067"/>
                  </a:ext>
                </a:extLst>
              </a:tr>
              <a:tr h="990785">
                <a:tc>
                  <a:txBody>
                    <a:bodyPr/>
                    <a:lstStyle/>
                    <a:p>
                      <a:pPr marL="0" marR="0" algn="just">
                        <a:spcBef>
                          <a:spcPts val="0"/>
                        </a:spcBef>
                        <a:spcAft>
                          <a:spcPts val="0"/>
                        </a:spcAft>
                      </a:pPr>
                      <a:r>
                        <a:rPr lang="es-ES_tradnl" sz="2100">
                          <a:effectLst/>
                        </a:rPr>
                        <a:t>.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dirty="0">
                          <a:effectLst/>
                        </a:rPr>
                        <a:t>cualquier carácter en la línea excepto el salto de línea \n.</a:t>
                      </a:r>
                      <a:endParaRPr lang="en-US" sz="2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1516492618"/>
                  </a:ext>
                </a:extLst>
              </a:tr>
              <a:tr h="674577">
                <a:tc>
                  <a:txBody>
                    <a:bodyPr/>
                    <a:lstStyle/>
                    <a:p>
                      <a:pPr marL="0" marR="0" algn="just">
                        <a:spcBef>
                          <a:spcPts val="0"/>
                        </a:spcBef>
                        <a:spcAft>
                          <a:spcPts val="0"/>
                        </a:spcAft>
                      </a:pPr>
                      <a:r>
                        <a:rPr lang="es-ES_tradnl" sz="2100">
                          <a:effectLst/>
                        </a:rPr>
                        <a:t>\b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a:effectLst/>
                        </a:rPr>
                        <a:t>encuentra límite de palabra.</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1234085666"/>
                  </a:ext>
                </a:extLst>
              </a:tr>
              <a:tr h="674577">
                <a:tc>
                  <a:txBody>
                    <a:bodyPr/>
                    <a:lstStyle/>
                    <a:p>
                      <a:pPr marL="0" marR="0" algn="just">
                        <a:spcBef>
                          <a:spcPts val="0"/>
                        </a:spcBef>
                        <a:spcAft>
                          <a:spcPts val="0"/>
                        </a:spcAft>
                      </a:pPr>
                      <a:r>
                        <a:rPr lang="es-ES_tradnl" sz="2100">
                          <a:effectLst/>
                        </a:rPr>
                        <a:t>\B </a:t>
                      </a:r>
                      <a:endParaRPr lang="en-US" sz="210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tc>
                  <a:txBody>
                    <a:bodyPr/>
                    <a:lstStyle/>
                    <a:p>
                      <a:pPr marL="0" marR="0" algn="just">
                        <a:spcBef>
                          <a:spcPts val="0"/>
                        </a:spcBef>
                        <a:spcAft>
                          <a:spcPts val="0"/>
                        </a:spcAft>
                      </a:pPr>
                      <a:r>
                        <a:rPr lang="es-ES_tradnl" sz="2100" dirty="0">
                          <a:effectLst/>
                        </a:rPr>
                        <a:t>encuentra distinto a límite de palabra.</a:t>
                      </a:r>
                      <a:endParaRPr lang="en-US" sz="2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77144" marR="77144" marT="0" marB="0"/>
                </a:tc>
                <a:extLst>
                  <a:ext uri="{0D108BD9-81ED-4DB2-BD59-A6C34878D82A}">
                    <a16:rowId xmlns:a16="http://schemas.microsoft.com/office/drawing/2014/main" val="2185374474"/>
                  </a:ext>
                </a:extLst>
              </a:tr>
            </a:tbl>
          </a:graphicData>
        </a:graphic>
      </p:graphicFrame>
    </p:spTree>
    <p:extLst>
      <p:ext uri="{BB962C8B-B14F-4D97-AF65-F5344CB8AC3E}">
        <p14:creationId xmlns:p14="http://schemas.microsoft.com/office/powerpoint/2010/main" val="1922584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57" name="Rectangle 4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4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9" name="Straight Connector 4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0" name="Rectangle 4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Google Shape;38;p3"/>
          <p:cNvSpPr txBox="1">
            <a:spLocks noGrp="1"/>
          </p:cNvSpPr>
          <p:nvPr>
            <p:ph type="title"/>
          </p:nvPr>
        </p:nvSpPr>
        <p:spPr>
          <a:xfrm>
            <a:off x="5894613" y="634946"/>
            <a:ext cx="2767693" cy="1450757"/>
          </a:xfrm>
          <a:prstGeom prst="rect">
            <a:avLst/>
          </a:prstGeom>
        </p:spPr>
        <p:txBody>
          <a:bodyPr spcFirstLastPara="1" vert="horz" lIns="91440" tIns="45720" rIns="91440" bIns="45720" rtlCol="0" anchor="b" anchorCtr="0">
            <a:normAutofit/>
          </a:bodyPr>
          <a:lstStyle/>
          <a:p>
            <a:pPr lvl="0" indent="0">
              <a:lnSpc>
                <a:spcPct val="85000"/>
              </a:lnSpc>
              <a:spcBef>
                <a:spcPct val="0"/>
              </a:spcBef>
              <a:spcAft>
                <a:spcPts val="0"/>
              </a:spcAft>
              <a:buClr>
                <a:srgbClr val="000000"/>
              </a:buClr>
              <a:buSzPct val="100000"/>
            </a:pPr>
            <a:r>
              <a:rPr lang="en-US" sz="3000" dirty="0" err="1"/>
              <a:t>Componentes</a:t>
            </a:r>
            <a:r>
              <a:rPr lang="en-US" sz="3000" dirty="0"/>
              <a:t> de las </a:t>
            </a:r>
            <a:r>
              <a:rPr lang="en-US" sz="3000" dirty="0" err="1"/>
              <a:t>expresiones</a:t>
            </a:r>
            <a:r>
              <a:rPr lang="en-US" sz="3000" dirty="0"/>
              <a:t> </a:t>
            </a:r>
            <a:r>
              <a:rPr lang="en-US" sz="3000" dirty="0" err="1"/>
              <a:t>regulares</a:t>
            </a:r>
            <a:endParaRPr lang="en-US" sz="3000" dirty="0"/>
          </a:p>
        </p:txBody>
      </p:sp>
      <p:cxnSp>
        <p:nvCxnSpPr>
          <p:cNvPr id="61" name="Straight Connector 5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2085703"/>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7" name="Google Shape;37;p3"/>
          <p:cNvSpPr txBox="1">
            <a:spLocks noGrp="1"/>
          </p:cNvSpPr>
          <p:nvPr>
            <p:ph type="body" idx="1"/>
          </p:nvPr>
        </p:nvSpPr>
        <p:spPr>
          <a:xfrm>
            <a:off x="5894613" y="2198914"/>
            <a:ext cx="2767693" cy="3670180"/>
          </a:xfrm>
          <a:prstGeom prst="rect">
            <a:avLst/>
          </a:prstGeom>
        </p:spPr>
        <p:txBody>
          <a:bodyPr spcFirstLastPara="1" vert="horz" lIns="0" tIns="45720" rIns="0" bIns="45720" rtlCol="0" anchorCtr="0">
            <a:normAutofit/>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b="1" dirty="0" err="1"/>
              <a:t>Metacaracteres</a:t>
            </a:r>
            <a:r>
              <a:rPr lang="en-US" b="1" dirty="0"/>
              <a:t> – </a:t>
            </a:r>
            <a:r>
              <a:rPr lang="en-US" b="1" dirty="0" err="1"/>
              <a:t>clases</a:t>
            </a:r>
            <a:r>
              <a:rPr lang="en-US" b="1" dirty="0"/>
              <a:t> </a:t>
            </a:r>
            <a:r>
              <a:rPr lang="en-US" b="1" dirty="0" err="1"/>
              <a:t>predefinidas</a:t>
            </a:r>
            <a:endParaRPr lang="en-US" b="1"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dirty="0"/>
          </a:p>
        </p:txBody>
      </p:sp>
      <p:sp>
        <p:nvSpPr>
          <p:cNvPr id="62" name="Rectangle 5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5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 name="Table 2">
            <a:extLst>
              <a:ext uri="{FF2B5EF4-FFF2-40B4-BE49-F238E27FC236}">
                <a16:creationId xmlns:a16="http://schemas.microsoft.com/office/drawing/2014/main" id="{DCD876BC-3422-4742-8DB0-1E63C382A218}"/>
              </a:ext>
            </a:extLst>
          </p:cNvPr>
          <p:cNvGraphicFramePr>
            <a:graphicFrameLocks noGrp="1"/>
          </p:cNvGraphicFramePr>
          <p:nvPr>
            <p:extLst>
              <p:ext uri="{D42A27DB-BD31-4B8C-83A1-F6EECF244321}">
                <p14:modId xmlns:p14="http://schemas.microsoft.com/office/powerpoint/2010/main" val="371849399"/>
              </p:ext>
            </p:extLst>
          </p:nvPr>
        </p:nvGraphicFramePr>
        <p:xfrm>
          <a:off x="475499" y="1623749"/>
          <a:ext cx="5259095" cy="3873090"/>
        </p:xfrm>
        <a:graphic>
          <a:graphicData uri="http://schemas.openxmlformats.org/drawingml/2006/table">
            <a:tbl>
              <a:tblPr firstRow="1" firstCol="1" bandRow="1">
                <a:tableStyleId>{793D81CF-94F2-401A-BA57-92F5A7B2D0C5}</a:tableStyleId>
              </a:tblPr>
              <a:tblGrid>
                <a:gridCol w="1604077">
                  <a:extLst>
                    <a:ext uri="{9D8B030D-6E8A-4147-A177-3AD203B41FA5}">
                      <a16:colId xmlns:a16="http://schemas.microsoft.com/office/drawing/2014/main" val="282938876"/>
                    </a:ext>
                  </a:extLst>
                </a:gridCol>
                <a:gridCol w="3655018">
                  <a:extLst>
                    <a:ext uri="{9D8B030D-6E8A-4147-A177-3AD203B41FA5}">
                      <a16:colId xmlns:a16="http://schemas.microsoft.com/office/drawing/2014/main" val="2110818273"/>
                    </a:ext>
                  </a:extLst>
                </a:gridCol>
              </a:tblGrid>
              <a:tr h="0">
                <a:tc>
                  <a:txBody>
                    <a:bodyPr/>
                    <a:lstStyle/>
                    <a:p>
                      <a:pPr marL="0" marR="0" algn="just">
                        <a:spcBef>
                          <a:spcPts val="0"/>
                        </a:spcBef>
                        <a:spcAft>
                          <a:spcPts val="0"/>
                        </a:spcAft>
                      </a:pPr>
                      <a:r>
                        <a:rPr lang="es-ES_tradnl" sz="1800">
                          <a:effectLst/>
                        </a:rPr>
                        <a:t>Metacaracter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tc>
                  <a:txBody>
                    <a:bodyPr/>
                    <a:lstStyle/>
                    <a:p>
                      <a:pPr marL="0" marR="0" algn="just">
                        <a:spcBef>
                          <a:spcPts val="0"/>
                        </a:spcBef>
                        <a:spcAft>
                          <a:spcPts val="0"/>
                        </a:spcAft>
                      </a:pPr>
                      <a:r>
                        <a:rPr lang="es-ES_tradnl" sz="1800">
                          <a:effectLst/>
                        </a:rPr>
                        <a:t>Descripción</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extLst>
                  <a:ext uri="{0D108BD9-81ED-4DB2-BD59-A6C34878D82A}">
                    <a16:rowId xmlns:a16="http://schemas.microsoft.com/office/drawing/2014/main" val="805623241"/>
                  </a:ext>
                </a:extLst>
              </a:tr>
              <a:tr h="815394">
                <a:tc>
                  <a:txBody>
                    <a:bodyPr/>
                    <a:lstStyle/>
                    <a:p>
                      <a:pPr marL="0" marR="0" algn="just">
                        <a:spcBef>
                          <a:spcPts val="0"/>
                        </a:spcBef>
                        <a:spcAft>
                          <a:spcPts val="0"/>
                        </a:spcAft>
                      </a:pPr>
                      <a:r>
                        <a:rPr lang="es-ES_tradnl" sz="1800">
                          <a:effectLst/>
                        </a:rPr>
                        <a:t>\w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tc>
                  <a:txBody>
                    <a:bodyPr/>
                    <a:lstStyle/>
                    <a:p>
                      <a:pPr marL="0" marR="0" algn="just">
                        <a:spcBef>
                          <a:spcPts val="0"/>
                        </a:spcBef>
                        <a:spcAft>
                          <a:spcPts val="0"/>
                        </a:spcAft>
                      </a:pPr>
                      <a:r>
                        <a:rPr lang="es-ES_tradnl" sz="1800">
                          <a:effectLst/>
                        </a:rPr>
                        <a:t>un carácter alfanumérico (incluye "_"); equivalente a </a:t>
                      </a:r>
                    </a:p>
                    <a:p>
                      <a:pPr marL="0" marR="0" algn="just">
                        <a:spcBef>
                          <a:spcPts val="0"/>
                        </a:spcBef>
                        <a:spcAft>
                          <a:spcPts val="0"/>
                        </a:spcAft>
                      </a:pPr>
                      <a:r>
                        <a:rPr lang="es-MX" sz="1800">
                          <a:effectLst/>
                        </a:rPr>
                        <a:t>[a-zA-Z0-9_].</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extLst>
                  <a:ext uri="{0D108BD9-81ED-4DB2-BD59-A6C34878D82A}">
                    <a16:rowId xmlns:a16="http://schemas.microsoft.com/office/drawing/2014/main" val="1627795368"/>
                  </a:ext>
                </a:extLst>
              </a:tr>
              <a:tr h="555162">
                <a:tc>
                  <a:txBody>
                    <a:bodyPr/>
                    <a:lstStyle/>
                    <a:p>
                      <a:pPr marL="0" marR="0" algn="just">
                        <a:spcBef>
                          <a:spcPts val="0"/>
                        </a:spcBef>
                        <a:spcAft>
                          <a:spcPts val="0"/>
                        </a:spcAft>
                      </a:pPr>
                      <a:r>
                        <a:rPr lang="es-ES_tradnl" sz="1800">
                          <a:effectLst/>
                        </a:rPr>
                        <a:t>\W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tc>
                  <a:txBody>
                    <a:bodyPr/>
                    <a:lstStyle/>
                    <a:p>
                      <a:pPr marL="0" marR="0" algn="just">
                        <a:spcBef>
                          <a:spcPts val="0"/>
                        </a:spcBef>
                        <a:spcAft>
                          <a:spcPts val="0"/>
                        </a:spcAft>
                      </a:pPr>
                      <a:r>
                        <a:rPr lang="es-ES_tradnl" sz="1800">
                          <a:effectLst/>
                        </a:rPr>
                        <a:t>un carácter no alfanumérico; equivalente a </a:t>
                      </a:r>
                      <a:r>
                        <a:rPr lang="es-MX" sz="1800">
                          <a:effectLst/>
                        </a:rPr>
                        <a:t>[^a-zA-Z0-9_]</a:t>
                      </a:r>
                      <a:r>
                        <a:rPr lang="es-ES_tradnl" sz="1800">
                          <a:effectLst/>
                        </a:rPr>
                        <a:t>.</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extLst>
                  <a:ext uri="{0D108BD9-81ED-4DB2-BD59-A6C34878D82A}">
                    <a16:rowId xmlns:a16="http://schemas.microsoft.com/office/drawing/2014/main" val="1506354875"/>
                  </a:ext>
                </a:extLst>
              </a:tr>
              <a:tr h="555162">
                <a:tc>
                  <a:txBody>
                    <a:bodyPr/>
                    <a:lstStyle/>
                    <a:p>
                      <a:pPr marL="0" marR="0" algn="just">
                        <a:spcBef>
                          <a:spcPts val="0"/>
                        </a:spcBef>
                        <a:spcAft>
                          <a:spcPts val="0"/>
                        </a:spcAft>
                      </a:pPr>
                      <a:r>
                        <a:rPr lang="es-ES_tradnl" sz="1800">
                          <a:effectLst/>
                        </a:rPr>
                        <a:t>\d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tc>
                  <a:txBody>
                    <a:bodyPr/>
                    <a:lstStyle/>
                    <a:p>
                      <a:pPr marL="0" marR="0" algn="just">
                        <a:spcBef>
                          <a:spcPts val="0"/>
                        </a:spcBef>
                        <a:spcAft>
                          <a:spcPts val="0"/>
                        </a:spcAft>
                      </a:pPr>
                      <a:r>
                        <a:rPr lang="es-ES_tradnl" sz="1800">
                          <a:effectLst/>
                        </a:rPr>
                        <a:t>un carácter numérico; equivalente a </a:t>
                      </a:r>
                      <a:r>
                        <a:rPr lang="es-MX" sz="1800">
                          <a:effectLst/>
                        </a:rPr>
                        <a:t>[0-9]</a:t>
                      </a:r>
                      <a:r>
                        <a:rPr lang="es-ES_tradnl" sz="1800">
                          <a:effectLst/>
                        </a:rPr>
                        <a:t>.</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extLst>
                  <a:ext uri="{0D108BD9-81ED-4DB2-BD59-A6C34878D82A}">
                    <a16:rowId xmlns:a16="http://schemas.microsoft.com/office/drawing/2014/main" val="2884894240"/>
                  </a:ext>
                </a:extLst>
              </a:tr>
              <a:tr h="555162">
                <a:tc>
                  <a:txBody>
                    <a:bodyPr/>
                    <a:lstStyle/>
                    <a:p>
                      <a:pPr marL="0" marR="0" algn="just">
                        <a:spcBef>
                          <a:spcPts val="0"/>
                        </a:spcBef>
                        <a:spcAft>
                          <a:spcPts val="0"/>
                        </a:spcAft>
                      </a:pPr>
                      <a:r>
                        <a:rPr lang="es-ES_tradnl" sz="1800">
                          <a:effectLst/>
                        </a:rPr>
                        <a:t>\D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tc>
                  <a:txBody>
                    <a:bodyPr/>
                    <a:lstStyle/>
                    <a:p>
                      <a:pPr marL="0" marR="0" algn="just">
                        <a:spcBef>
                          <a:spcPts val="0"/>
                        </a:spcBef>
                        <a:spcAft>
                          <a:spcPts val="0"/>
                        </a:spcAft>
                      </a:pPr>
                      <a:r>
                        <a:rPr lang="es-ES_tradnl" sz="1800">
                          <a:effectLst/>
                        </a:rPr>
                        <a:t>un carácter no numérico; equivalente a </a:t>
                      </a:r>
                      <a:r>
                        <a:rPr lang="es-MX" sz="1800">
                          <a:effectLst/>
                        </a:rPr>
                        <a:t>[^0-9]</a:t>
                      </a:r>
                      <a:r>
                        <a:rPr lang="es-ES_tradnl" sz="1800">
                          <a:effectLst/>
                        </a:rPr>
                        <a:t>.</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extLst>
                  <a:ext uri="{0D108BD9-81ED-4DB2-BD59-A6C34878D82A}">
                    <a16:rowId xmlns:a16="http://schemas.microsoft.com/office/drawing/2014/main" val="2649924554"/>
                  </a:ext>
                </a:extLst>
              </a:tr>
              <a:tr h="555162">
                <a:tc>
                  <a:txBody>
                    <a:bodyPr/>
                    <a:lstStyle/>
                    <a:p>
                      <a:pPr marL="0" marR="0" algn="just">
                        <a:spcBef>
                          <a:spcPts val="0"/>
                        </a:spcBef>
                        <a:spcAft>
                          <a:spcPts val="0"/>
                        </a:spcAft>
                      </a:pPr>
                      <a:r>
                        <a:rPr lang="es-ES_tradnl" sz="1800">
                          <a:effectLst/>
                        </a:rPr>
                        <a:t>\s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tc>
                  <a:txBody>
                    <a:bodyPr/>
                    <a:lstStyle/>
                    <a:p>
                      <a:pPr marL="0" marR="0" algn="just">
                        <a:spcBef>
                          <a:spcPts val="0"/>
                        </a:spcBef>
                        <a:spcAft>
                          <a:spcPts val="0"/>
                        </a:spcAft>
                      </a:pPr>
                      <a:r>
                        <a:rPr lang="es-ES_tradnl" sz="1800">
                          <a:effectLst/>
                        </a:rPr>
                        <a:t>cualquier espacio; equivalente a </a:t>
                      </a:r>
                      <a:r>
                        <a:rPr lang="es-MX" sz="1800">
                          <a:effectLst/>
                        </a:rPr>
                        <a:t>[ \t\n\r\f\v]</a:t>
                      </a:r>
                      <a:r>
                        <a:rPr lang="es-ES_tradnl" sz="1800">
                          <a:effectLst/>
                        </a:rPr>
                        <a:t>.</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extLst>
                  <a:ext uri="{0D108BD9-81ED-4DB2-BD59-A6C34878D82A}">
                    <a16:rowId xmlns:a16="http://schemas.microsoft.com/office/drawing/2014/main" val="528396677"/>
                  </a:ext>
                </a:extLst>
              </a:tr>
              <a:tr h="555162">
                <a:tc>
                  <a:txBody>
                    <a:bodyPr/>
                    <a:lstStyle/>
                    <a:p>
                      <a:pPr marL="0" marR="0" algn="just">
                        <a:spcBef>
                          <a:spcPts val="0"/>
                        </a:spcBef>
                        <a:spcAft>
                          <a:spcPts val="0"/>
                        </a:spcAft>
                      </a:pPr>
                      <a:r>
                        <a:rPr lang="es-ES_tradnl" sz="1800">
                          <a:effectLst/>
                        </a:rPr>
                        <a:t>\S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tc>
                  <a:txBody>
                    <a:bodyPr/>
                    <a:lstStyle/>
                    <a:p>
                      <a:pPr marL="0" marR="0" algn="just">
                        <a:spcBef>
                          <a:spcPts val="0"/>
                        </a:spcBef>
                        <a:spcAft>
                          <a:spcPts val="0"/>
                        </a:spcAft>
                      </a:pPr>
                      <a:r>
                        <a:rPr lang="es-ES_tradnl" sz="1800" dirty="0">
                          <a:effectLst/>
                        </a:rPr>
                        <a:t>un no espacio; equivale a </a:t>
                      </a:r>
                      <a:r>
                        <a:rPr lang="es-MX" sz="1800" dirty="0">
                          <a:effectLst/>
                        </a:rPr>
                        <a:t>[ ^\t\n\r\f\v]</a:t>
                      </a:r>
                      <a:r>
                        <a:rPr lang="es-ES_tradnl" sz="1800" dirty="0">
                          <a:effectLst/>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5058" marR="65058" marT="0" marB="0"/>
                </a:tc>
                <a:extLst>
                  <a:ext uri="{0D108BD9-81ED-4DB2-BD59-A6C34878D82A}">
                    <a16:rowId xmlns:a16="http://schemas.microsoft.com/office/drawing/2014/main" val="1774006685"/>
                  </a:ext>
                </a:extLst>
              </a:tr>
            </a:tbl>
          </a:graphicData>
        </a:graphic>
      </p:graphicFrame>
    </p:spTree>
    <p:extLst>
      <p:ext uri="{BB962C8B-B14F-4D97-AF65-F5344CB8AC3E}">
        <p14:creationId xmlns:p14="http://schemas.microsoft.com/office/powerpoint/2010/main" val="4107819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Google Shape;38;p3"/>
          <p:cNvSpPr txBox="1">
            <a:spLocks noGrp="1"/>
          </p:cNvSpPr>
          <p:nvPr>
            <p:ph type="title"/>
          </p:nvPr>
        </p:nvSpPr>
        <p:spPr>
          <a:xfrm>
            <a:off x="5894613" y="634946"/>
            <a:ext cx="2767693" cy="1450757"/>
          </a:xfrm>
          <a:prstGeom prst="rect">
            <a:avLst/>
          </a:prstGeom>
        </p:spPr>
        <p:txBody>
          <a:bodyPr spcFirstLastPara="1" vert="horz" lIns="91440" tIns="45720" rIns="91440" bIns="45720" rtlCol="0" anchor="b" anchorCtr="0">
            <a:normAutofit/>
          </a:bodyPr>
          <a:lstStyle/>
          <a:p>
            <a:pPr lvl="0" indent="0">
              <a:lnSpc>
                <a:spcPct val="85000"/>
              </a:lnSpc>
              <a:spcBef>
                <a:spcPct val="0"/>
              </a:spcBef>
              <a:spcAft>
                <a:spcPts val="0"/>
              </a:spcAft>
              <a:buClr>
                <a:srgbClr val="000000"/>
              </a:buClr>
              <a:buSzPct val="100000"/>
            </a:pPr>
            <a:r>
              <a:rPr lang="en-US" sz="3000"/>
              <a:t>Componentes de las expresiones regulares</a:t>
            </a:r>
          </a:p>
        </p:txBody>
      </p:sp>
      <p:cxnSp>
        <p:nvCxnSpPr>
          <p:cNvPr id="51" name="Straight Connector 5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2085703"/>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7" name="Google Shape;37;p3"/>
          <p:cNvSpPr txBox="1">
            <a:spLocks noGrp="1"/>
          </p:cNvSpPr>
          <p:nvPr>
            <p:ph type="body" idx="1"/>
          </p:nvPr>
        </p:nvSpPr>
        <p:spPr>
          <a:xfrm>
            <a:off x="5894613" y="2198914"/>
            <a:ext cx="2767693" cy="3670180"/>
          </a:xfrm>
          <a:prstGeom prst="rect">
            <a:avLst/>
          </a:prstGeom>
        </p:spPr>
        <p:txBody>
          <a:bodyPr spcFirstLastPara="1" vert="horz" lIns="0" tIns="45720" rIns="0" bIns="45720" rtlCol="0" anchorCtr="0">
            <a:normAutofit/>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b="1"/>
              <a:t>Metacaracteres – iteradores</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a:p>
        </p:txBody>
      </p:sp>
      <p:sp>
        <p:nvSpPr>
          <p:cNvPr id="53" name="Rectangle 5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 name="Table 1">
            <a:extLst>
              <a:ext uri="{FF2B5EF4-FFF2-40B4-BE49-F238E27FC236}">
                <a16:creationId xmlns:a16="http://schemas.microsoft.com/office/drawing/2014/main" id="{87D94A57-0F5D-4598-A8C9-7BAD1592EB8E}"/>
              </a:ext>
            </a:extLst>
          </p:cNvPr>
          <p:cNvGraphicFramePr>
            <a:graphicFrameLocks noGrp="1"/>
          </p:cNvGraphicFramePr>
          <p:nvPr>
            <p:extLst>
              <p:ext uri="{D42A27DB-BD31-4B8C-83A1-F6EECF244321}">
                <p14:modId xmlns:p14="http://schemas.microsoft.com/office/powerpoint/2010/main" val="1609095351"/>
              </p:ext>
            </p:extLst>
          </p:nvPr>
        </p:nvGraphicFramePr>
        <p:xfrm>
          <a:off x="475499" y="1602028"/>
          <a:ext cx="5182351" cy="3390512"/>
        </p:xfrm>
        <a:graphic>
          <a:graphicData uri="http://schemas.openxmlformats.org/drawingml/2006/table">
            <a:tbl>
              <a:tblPr firstRow="1" firstCol="1" bandRow="1">
                <a:tableStyleId>{793D81CF-94F2-401A-BA57-92F5A7B2D0C5}</a:tableStyleId>
              </a:tblPr>
              <a:tblGrid>
                <a:gridCol w="1588101">
                  <a:extLst>
                    <a:ext uri="{9D8B030D-6E8A-4147-A177-3AD203B41FA5}">
                      <a16:colId xmlns:a16="http://schemas.microsoft.com/office/drawing/2014/main" val="1361037828"/>
                    </a:ext>
                  </a:extLst>
                </a:gridCol>
                <a:gridCol w="3594250">
                  <a:extLst>
                    <a:ext uri="{9D8B030D-6E8A-4147-A177-3AD203B41FA5}">
                      <a16:colId xmlns:a16="http://schemas.microsoft.com/office/drawing/2014/main" val="4258751619"/>
                    </a:ext>
                  </a:extLst>
                </a:gridCol>
              </a:tblGrid>
              <a:tr h="294075">
                <a:tc>
                  <a:txBody>
                    <a:bodyPr/>
                    <a:lstStyle/>
                    <a:p>
                      <a:pPr marL="0" marR="0" algn="just">
                        <a:spcBef>
                          <a:spcPts val="0"/>
                        </a:spcBef>
                        <a:spcAft>
                          <a:spcPts val="0"/>
                        </a:spcAft>
                      </a:pPr>
                      <a:r>
                        <a:rPr lang="es-ES_tradnl" sz="1700" b="1">
                          <a:effectLst/>
                        </a:rPr>
                        <a:t>Metacaracter</a:t>
                      </a:r>
                      <a:endParaRPr lang="en-US" sz="1700" b="1">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b="1">
                          <a:effectLst/>
                        </a:rPr>
                        <a:t>Descripción</a:t>
                      </a:r>
                      <a:endParaRPr lang="en-US" sz="1700" b="1">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3863853223"/>
                  </a:ext>
                </a:extLst>
              </a:tr>
              <a:tr h="553553">
                <a:tc>
                  <a:txBody>
                    <a:bodyPr/>
                    <a:lstStyle/>
                    <a:p>
                      <a:pPr marL="0" marR="0" algn="just">
                        <a:spcBef>
                          <a:spcPts val="0"/>
                        </a:spcBef>
                        <a:spcAft>
                          <a:spcPts val="0"/>
                        </a:spcAft>
                      </a:pPr>
                      <a:r>
                        <a:rPr lang="es-ES_tradnl" sz="1700">
                          <a:effectLst/>
                        </a:rPr>
                        <a:t>{n,m}</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a:effectLst/>
                        </a:rPr>
                        <a:t>por lo menos n pero no más de m veces.</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4294845019"/>
                  </a:ext>
                </a:extLst>
              </a:tr>
              <a:tr h="294075">
                <a:tc>
                  <a:txBody>
                    <a:bodyPr/>
                    <a:lstStyle/>
                    <a:p>
                      <a:pPr marL="0" marR="0" algn="just">
                        <a:spcBef>
                          <a:spcPts val="0"/>
                        </a:spcBef>
                        <a:spcAft>
                          <a:spcPts val="0"/>
                        </a:spcAft>
                      </a:pPr>
                      <a:r>
                        <a:rPr lang="es-ES_tradnl" sz="1700">
                          <a:effectLst/>
                        </a:rPr>
                        <a:t>{n}</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a:effectLst/>
                        </a:rPr>
                        <a:t>exactamente n veces. </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3328382789"/>
                  </a:ext>
                </a:extLst>
              </a:tr>
              <a:tr h="294075">
                <a:tc>
                  <a:txBody>
                    <a:bodyPr/>
                    <a:lstStyle/>
                    <a:p>
                      <a:pPr marL="0" marR="0" algn="just">
                        <a:spcBef>
                          <a:spcPts val="0"/>
                        </a:spcBef>
                        <a:spcAft>
                          <a:spcPts val="0"/>
                        </a:spcAft>
                      </a:pPr>
                      <a:r>
                        <a:rPr lang="es-ES_tradnl" sz="1700">
                          <a:effectLst/>
                        </a:rPr>
                        <a:t>{n,}</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a:effectLst/>
                        </a:rPr>
                        <a:t>por lo menos n veces. </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4039448264"/>
                  </a:ext>
                </a:extLst>
              </a:tr>
              <a:tr h="294075">
                <a:tc>
                  <a:txBody>
                    <a:bodyPr/>
                    <a:lstStyle/>
                    <a:p>
                      <a:pPr marL="0" marR="0" algn="just">
                        <a:spcBef>
                          <a:spcPts val="0"/>
                        </a:spcBef>
                        <a:spcAft>
                          <a:spcPts val="0"/>
                        </a:spcAft>
                      </a:pPr>
                      <a:r>
                        <a:rPr lang="es-ES_tradnl" sz="1700">
                          <a:effectLst/>
                        </a:rPr>
                        <a:t>{,m}</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a:effectLst/>
                        </a:rPr>
                        <a:t>no más de m veces</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2858951547"/>
                  </a:ext>
                </a:extLst>
              </a:tr>
              <a:tr h="553553">
                <a:tc>
                  <a:txBody>
                    <a:bodyPr/>
                    <a:lstStyle/>
                    <a:p>
                      <a:pPr marL="0" marR="0" algn="just">
                        <a:spcBef>
                          <a:spcPts val="0"/>
                        </a:spcBef>
                        <a:spcAft>
                          <a:spcPts val="0"/>
                        </a:spcAft>
                      </a:pPr>
                      <a:r>
                        <a:rPr lang="es-ES_tradnl" sz="1700">
                          <a:effectLst/>
                        </a:rPr>
                        <a:t>*</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a:effectLst/>
                        </a:rPr>
                        <a:t>cero o más repeticiones, similar a </a:t>
                      </a:r>
                      <a:r>
                        <a:rPr lang="es-MX" sz="1700">
                          <a:effectLst/>
                        </a:rPr>
                        <a:t>{0,}</a:t>
                      </a:r>
                      <a:r>
                        <a:rPr lang="es-ES_tradnl" sz="1700">
                          <a:effectLst/>
                        </a:rPr>
                        <a:t>. </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968984984"/>
                  </a:ext>
                </a:extLst>
              </a:tr>
              <a:tr h="553553">
                <a:tc>
                  <a:txBody>
                    <a:bodyPr/>
                    <a:lstStyle/>
                    <a:p>
                      <a:pPr marL="0" marR="0" algn="just">
                        <a:spcBef>
                          <a:spcPts val="0"/>
                        </a:spcBef>
                        <a:spcAft>
                          <a:spcPts val="0"/>
                        </a:spcAft>
                      </a:pPr>
                      <a:r>
                        <a:rPr lang="es-ES_tradnl" sz="1700">
                          <a:effectLst/>
                        </a:rPr>
                        <a:t>+</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a:effectLst/>
                        </a:rPr>
                        <a:t>una o más repeticiones, similar a </a:t>
                      </a:r>
                      <a:r>
                        <a:rPr lang="es-MX" sz="1700">
                          <a:effectLst/>
                        </a:rPr>
                        <a:t>{1,}</a:t>
                      </a:r>
                      <a:r>
                        <a:rPr lang="es-ES_tradnl" sz="1700">
                          <a:effectLst/>
                        </a:rPr>
                        <a:t>. </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1702839490"/>
                  </a:ext>
                </a:extLst>
              </a:tr>
              <a:tr h="553553">
                <a:tc>
                  <a:txBody>
                    <a:bodyPr/>
                    <a:lstStyle/>
                    <a:p>
                      <a:pPr marL="0" marR="0" algn="just">
                        <a:spcBef>
                          <a:spcPts val="0"/>
                        </a:spcBef>
                        <a:spcAft>
                          <a:spcPts val="0"/>
                        </a:spcAft>
                      </a:pPr>
                      <a:r>
                        <a:rPr lang="es-ES_tradnl" sz="1700">
                          <a:effectLst/>
                        </a:rPr>
                        <a:t>?</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tc>
                  <a:txBody>
                    <a:bodyPr/>
                    <a:lstStyle/>
                    <a:p>
                      <a:pPr marL="0" marR="0" algn="just">
                        <a:spcBef>
                          <a:spcPts val="0"/>
                        </a:spcBef>
                        <a:spcAft>
                          <a:spcPts val="0"/>
                        </a:spcAft>
                      </a:pPr>
                      <a:r>
                        <a:rPr lang="es-ES_tradnl" sz="1700">
                          <a:effectLst/>
                        </a:rPr>
                        <a:t>Opcional, cero o una repetición, similar a </a:t>
                      </a:r>
                      <a:r>
                        <a:rPr lang="es-MX" sz="1700">
                          <a:effectLst/>
                        </a:rPr>
                        <a:t>{0,1}</a:t>
                      </a:r>
                      <a:r>
                        <a:rPr lang="es-ES_tradnl" sz="1700">
                          <a:effectLst/>
                        </a:rPr>
                        <a:t>.</a:t>
                      </a:r>
                      <a:endParaRPr lang="en-US" sz="1700">
                        <a:effectLst/>
                        <a:latin typeface="Arial" panose="020B0604020202020204" pitchFamily="34" charset="0"/>
                        <a:ea typeface="Times New Roman" panose="02020603050405020304" pitchFamily="18" charset="0"/>
                        <a:cs typeface="Times New Roman" panose="02020603050405020304" pitchFamily="18" charset="0"/>
                      </a:endParaRPr>
                    </a:p>
                  </a:txBody>
                  <a:tcPr marL="64869" marR="64869" marT="0" marB="0" anchor="ctr"/>
                </a:tc>
                <a:extLst>
                  <a:ext uri="{0D108BD9-81ED-4DB2-BD59-A6C34878D82A}">
                    <a16:rowId xmlns:a16="http://schemas.microsoft.com/office/drawing/2014/main" val="3444931070"/>
                  </a:ext>
                </a:extLst>
              </a:tr>
            </a:tbl>
          </a:graphicData>
        </a:graphic>
      </p:graphicFrame>
    </p:spTree>
    <p:extLst>
      <p:ext uri="{BB962C8B-B14F-4D97-AF65-F5344CB8AC3E}">
        <p14:creationId xmlns:p14="http://schemas.microsoft.com/office/powerpoint/2010/main" val="112755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369277" y="605896"/>
            <a:ext cx="2313633" cy="5646208"/>
          </a:xfrm>
          <a:prstGeom prst="rect">
            <a:avLst/>
          </a:prstGeom>
        </p:spPr>
        <p:txBody>
          <a:bodyPr spcFirstLastPara="1" vert="horz" lIns="91440" tIns="45720" rIns="91440" bIns="45720" rtlCol="0" anchor="ctr" anchorCtr="0">
            <a:normAutofit/>
          </a:bodyPr>
          <a:lstStyle/>
          <a:p>
            <a:pPr lvl="0" indent="0">
              <a:lnSpc>
                <a:spcPct val="85000"/>
              </a:lnSpc>
              <a:spcBef>
                <a:spcPct val="0"/>
              </a:spcBef>
              <a:spcAft>
                <a:spcPts val="0"/>
              </a:spcAft>
              <a:buClr>
                <a:srgbClr val="000000"/>
              </a:buClr>
              <a:buSzPct val="100000"/>
            </a:pPr>
            <a:r>
              <a:rPr lang="en-US" sz="2900">
                <a:solidFill>
                  <a:srgbClr val="FFFFFF"/>
                </a:solidFill>
              </a:rPr>
              <a:t>Componentes de las expresiones regulares</a:t>
            </a:r>
          </a:p>
        </p:txBody>
      </p:sp>
      <p:sp>
        <p:nvSpPr>
          <p:cNvPr id="53" name="Rectangle 5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Google Shape;37;p3"/>
          <p:cNvSpPr txBox="1">
            <a:spLocks noGrp="1"/>
          </p:cNvSpPr>
          <p:nvPr>
            <p:ph type="body" idx="1"/>
          </p:nvPr>
        </p:nvSpPr>
        <p:spPr>
          <a:xfrm>
            <a:off x="3385248" y="605896"/>
            <a:ext cx="5510993" cy="5646208"/>
          </a:xfrm>
          <a:prstGeom prst="rect">
            <a:avLst/>
          </a:prstGeom>
        </p:spPr>
        <p:txBody>
          <a:bodyPr spcFirstLastPara="1" vert="horz" lIns="0" tIns="45720" rIns="0" bIns="45720" rtlCol="0" anchor="ctr" anchorCtr="0">
            <a:normAutofit fontScale="92500" lnSpcReduction="10000"/>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sz="2400" b="1" dirty="0" err="1"/>
              <a:t>Metacaracteres</a:t>
            </a:r>
            <a:r>
              <a:rPr lang="en-US" sz="2400" b="1" dirty="0"/>
              <a:t> – </a:t>
            </a:r>
            <a:r>
              <a:rPr lang="en-US" sz="2400" b="1" dirty="0" err="1"/>
              <a:t>alternativas</a:t>
            </a:r>
            <a:endParaRPr lang="en-US" sz="2400" b="1"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Se </a:t>
            </a:r>
            <a:r>
              <a:rPr lang="en-US" sz="2400" dirty="0" err="1"/>
              <a:t>puede</a:t>
            </a:r>
            <a:r>
              <a:rPr lang="en-US" sz="2400" dirty="0"/>
              <a:t> </a:t>
            </a:r>
            <a:r>
              <a:rPr lang="en-US" sz="2400" dirty="0" err="1"/>
              <a:t>especificar</a:t>
            </a:r>
            <a:r>
              <a:rPr lang="en-US" sz="2400" dirty="0"/>
              <a:t> una </a:t>
            </a:r>
            <a:r>
              <a:rPr lang="en-US" sz="2400" dirty="0" err="1"/>
              <a:t>serie</a:t>
            </a:r>
            <a:r>
              <a:rPr lang="en-US" sz="2400" dirty="0"/>
              <a:t> de </a:t>
            </a:r>
            <a:r>
              <a:rPr lang="en-US" sz="2400" dirty="0" err="1"/>
              <a:t>alternativas</a:t>
            </a:r>
            <a:r>
              <a:rPr lang="en-US" sz="2400" dirty="0"/>
              <a:t> </a:t>
            </a:r>
            <a:r>
              <a:rPr lang="en-US" sz="2400" dirty="0" err="1"/>
              <a:t>usando</a:t>
            </a:r>
            <a:r>
              <a:rPr lang="en-US" sz="2400" dirty="0"/>
              <a:t> </a:t>
            </a:r>
            <a:r>
              <a:rPr lang="en-US" sz="2400" dirty="0" err="1"/>
              <a:t>el</a:t>
            </a:r>
            <a:r>
              <a:rPr lang="en-US" sz="2400" dirty="0"/>
              <a:t> </a:t>
            </a:r>
            <a:r>
              <a:rPr lang="en-US" sz="2400" dirty="0" err="1"/>
              <a:t>símbolo</a:t>
            </a:r>
            <a:r>
              <a:rPr lang="en-US" sz="2400" dirty="0"/>
              <a:t> de </a:t>
            </a:r>
            <a:r>
              <a:rPr lang="en-US" sz="2400" dirty="0" err="1"/>
              <a:t>tubería</a:t>
            </a:r>
            <a:r>
              <a:rPr lang="en-US" sz="2400" dirty="0"/>
              <a:t> "|" para </a:t>
            </a:r>
            <a:r>
              <a:rPr lang="en-US" sz="2400" dirty="0" err="1"/>
              <a:t>separarlas</a:t>
            </a: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err="1"/>
              <a:t>Ejemplos</a:t>
            </a:r>
            <a:r>
              <a:rPr lang="en-US" sz="2400"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520700" lvl="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sz="2400" dirty="0"/>
              <a:t>¿La </a:t>
            </a:r>
            <a:r>
              <a:rPr lang="en-US" sz="2400" dirty="0" err="1"/>
              <a:t>siguiente</a:t>
            </a:r>
            <a:r>
              <a:rPr lang="en-US" sz="2400" dirty="0"/>
              <a:t> </a:t>
            </a:r>
            <a:r>
              <a:rPr lang="en-US" sz="2400" dirty="0" err="1"/>
              <a:t>expresión</a:t>
            </a:r>
            <a:r>
              <a:rPr lang="en-US" sz="2400" dirty="0"/>
              <a:t> con que coincide?: / </a:t>
            </a:r>
            <a:r>
              <a:rPr lang="en-US" sz="2400" dirty="0" err="1"/>
              <a:t>Licencia</a:t>
            </a:r>
            <a:r>
              <a:rPr lang="en-US" sz="2400" dirty="0"/>
              <a:t>: </a:t>
            </a:r>
            <a:r>
              <a:rPr lang="en-US" sz="2400" dirty="0" err="1"/>
              <a:t>si|no</a:t>
            </a:r>
            <a:r>
              <a:rPr lang="en-US" sz="2400" dirty="0"/>
              <a:t> /</a:t>
            </a:r>
          </a:p>
          <a:p>
            <a:pPr marL="635000" lvl="1"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000" dirty="0"/>
              <a:t>o	</a:t>
            </a:r>
            <a:r>
              <a:rPr lang="en-US" sz="2000" dirty="0" err="1"/>
              <a:t>Licencia</a:t>
            </a:r>
            <a:r>
              <a:rPr lang="en-US" sz="2000" dirty="0"/>
              <a:t>: </a:t>
            </a:r>
            <a:r>
              <a:rPr lang="en-US" sz="2000" dirty="0" err="1"/>
              <a:t>si</a:t>
            </a:r>
            <a:r>
              <a:rPr lang="en-US" sz="2000" dirty="0"/>
              <a:t> </a:t>
            </a:r>
            <a:r>
              <a:rPr lang="en-US" sz="2000" b="1" dirty="0"/>
              <a:t>o</a:t>
            </a:r>
            <a:r>
              <a:rPr lang="en-US" sz="2000" dirty="0"/>
              <a:t> </a:t>
            </a:r>
            <a:r>
              <a:rPr lang="en-US" sz="2000" dirty="0" err="1"/>
              <a:t>Licencia</a:t>
            </a:r>
            <a:r>
              <a:rPr lang="en-US" sz="2000" dirty="0"/>
              <a:t>: no</a:t>
            </a:r>
          </a:p>
          <a:p>
            <a:pPr marL="635000" lvl="1"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000" dirty="0"/>
              <a:t>o	</a:t>
            </a:r>
            <a:r>
              <a:rPr lang="en-US" sz="2000" dirty="0" err="1"/>
              <a:t>Licencia</a:t>
            </a:r>
            <a:r>
              <a:rPr lang="en-US" sz="2000" dirty="0"/>
              <a:t>: </a:t>
            </a:r>
            <a:r>
              <a:rPr lang="en-US" sz="2000" dirty="0" err="1"/>
              <a:t>si</a:t>
            </a:r>
            <a:r>
              <a:rPr lang="en-US" sz="2000" dirty="0"/>
              <a:t> </a:t>
            </a:r>
            <a:r>
              <a:rPr lang="en-US" sz="2000" b="1" dirty="0"/>
              <a:t>o</a:t>
            </a:r>
            <a:r>
              <a:rPr lang="en-US" sz="2000" dirty="0"/>
              <a:t> no</a:t>
            </a:r>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sz="2400" dirty="0"/>
              <a:t>Usar </a:t>
            </a:r>
            <a:r>
              <a:rPr lang="en-US" sz="2400" dirty="0" err="1"/>
              <a:t>paréntesis</a:t>
            </a:r>
            <a:r>
              <a:rPr lang="en-US" sz="2400" dirty="0"/>
              <a:t> para </a:t>
            </a:r>
            <a:r>
              <a:rPr lang="en-US" sz="2400" dirty="0" err="1"/>
              <a:t>definir</a:t>
            </a:r>
            <a:r>
              <a:rPr lang="en-US" sz="2400" dirty="0"/>
              <a:t> </a:t>
            </a:r>
            <a:r>
              <a:rPr lang="en-US" sz="2400" dirty="0" err="1"/>
              <a:t>grupos</a:t>
            </a:r>
            <a:r>
              <a:rPr lang="en-US" sz="2400" dirty="0"/>
              <a:t> de </a:t>
            </a:r>
            <a:r>
              <a:rPr lang="en-US" sz="2400" dirty="0" err="1"/>
              <a:t>alternancia</a:t>
            </a:r>
            <a:r>
              <a:rPr lang="en-US" sz="2400" dirty="0"/>
              <a:t>: </a:t>
            </a:r>
          </a:p>
          <a:p>
            <a:pPr marL="635000" lvl="1"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000" dirty="0"/>
              <a:t>	/ </a:t>
            </a:r>
            <a:r>
              <a:rPr lang="en-US" sz="2000" dirty="0" err="1"/>
              <a:t>Licencia</a:t>
            </a:r>
            <a:r>
              <a:rPr lang="en-US" sz="2000" dirty="0"/>
              <a:t>: (</a:t>
            </a:r>
            <a:r>
              <a:rPr lang="en-US" sz="2000" dirty="0" err="1"/>
              <a:t>si|no</a:t>
            </a:r>
            <a:r>
              <a:rPr lang="en-US" sz="2000" dirty="0"/>
              <a:t>) /</a:t>
            </a:r>
          </a:p>
          <a:p>
            <a:pPr marL="520700">
              <a:lnSpc>
                <a:spcPct val="90000"/>
              </a:lnSpc>
              <a:spcBef>
                <a:spcPts val="0"/>
              </a:spcBef>
              <a:spcAft>
                <a:spcPts val="600"/>
              </a:spcAft>
              <a:buClr>
                <a:schemeClr val="accent1"/>
              </a:buClr>
              <a:buSzPts val="2800"/>
              <a:buFont typeface="Calibri" panose="020F0502020204030204" pitchFamily="34" charset="0"/>
              <a:buChar char="-"/>
              <a:tabLst>
                <a:tab pos="179388" algn="l"/>
              </a:tabLst>
            </a:pPr>
            <a:r>
              <a:rPr lang="en-US" sz="2400" dirty="0"/>
              <a:t>foo(</a:t>
            </a:r>
            <a:r>
              <a:rPr lang="en-US" sz="2400" dirty="0" err="1"/>
              <a:t>bar|foo</a:t>
            </a:r>
            <a:r>
              <a:rPr lang="en-US" sz="2400" dirty="0"/>
              <a:t>) --&gt; </a:t>
            </a:r>
            <a:r>
              <a:rPr lang="en-US" sz="2400" dirty="0" err="1"/>
              <a:t>encuentra</a:t>
            </a:r>
            <a:r>
              <a:rPr lang="en-US" sz="2400" dirty="0"/>
              <a:t> las </a:t>
            </a:r>
            <a:r>
              <a:rPr lang="en-US" sz="2400" dirty="0" err="1"/>
              <a:t>cadenas</a:t>
            </a:r>
            <a:r>
              <a:rPr lang="en-US" sz="2400" dirty="0"/>
              <a:t> '</a:t>
            </a:r>
            <a:r>
              <a:rPr lang="en-US" sz="2400" dirty="0" err="1"/>
              <a:t>foobar</a:t>
            </a:r>
            <a:r>
              <a:rPr lang="en-US" sz="2400" dirty="0"/>
              <a:t>' o '</a:t>
            </a:r>
            <a:r>
              <a:rPr lang="en-US" sz="2400" dirty="0" err="1"/>
              <a:t>foofoo</a:t>
            </a:r>
            <a:r>
              <a:rPr lang="en-US" sz="2400"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p:txBody>
      </p:sp>
    </p:spTree>
    <p:extLst>
      <p:ext uri="{BB962C8B-B14F-4D97-AF65-F5344CB8AC3E}">
        <p14:creationId xmlns:p14="http://schemas.microsoft.com/office/powerpoint/2010/main" val="4077913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369277" y="605896"/>
            <a:ext cx="2313633" cy="5646208"/>
          </a:xfrm>
          <a:prstGeom prst="rect">
            <a:avLst/>
          </a:prstGeom>
        </p:spPr>
        <p:txBody>
          <a:bodyPr spcFirstLastPara="1" vert="horz" lIns="91440" tIns="45720" rIns="91440" bIns="45720" rtlCol="0" anchor="ctr" anchorCtr="0">
            <a:normAutofit/>
          </a:bodyPr>
          <a:lstStyle/>
          <a:p>
            <a:pPr lvl="0" indent="0">
              <a:lnSpc>
                <a:spcPct val="85000"/>
              </a:lnSpc>
              <a:spcBef>
                <a:spcPct val="0"/>
              </a:spcBef>
              <a:spcAft>
                <a:spcPts val="0"/>
              </a:spcAft>
              <a:buClr>
                <a:srgbClr val="000000"/>
              </a:buClr>
              <a:buSzPct val="100000"/>
            </a:pPr>
            <a:r>
              <a:rPr lang="en-US" sz="2900">
                <a:solidFill>
                  <a:srgbClr val="FFFFFF"/>
                </a:solidFill>
              </a:rPr>
              <a:t>Componentes de las expresiones regulares</a:t>
            </a:r>
          </a:p>
        </p:txBody>
      </p:sp>
      <p:sp>
        <p:nvSpPr>
          <p:cNvPr id="53" name="Rectangle 5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Google Shape;37;p3"/>
          <p:cNvSpPr txBox="1">
            <a:spLocks noGrp="1"/>
          </p:cNvSpPr>
          <p:nvPr>
            <p:ph type="body" idx="1"/>
          </p:nvPr>
        </p:nvSpPr>
        <p:spPr>
          <a:xfrm>
            <a:off x="3340491" y="605896"/>
            <a:ext cx="5535218" cy="5646208"/>
          </a:xfrm>
          <a:prstGeom prst="rect">
            <a:avLst/>
          </a:prstGeom>
        </p:spPr>
        <p:txBody>
          <a:bodyPr spcFirstLastPara="1" vert="horz" lIns="0" tIns="45720" rIns="0" bIns="45720" rtlCol="0" anchor="ctr" anchorCtr="0">
            <a:normAutofit/>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sz="2400" b="1" dirty="0" err="1"/>
              <a:t>Metacaracteres</a:t>
            </a:r>
            <a:r>
              <a:rPr lang="en-US" sz="2400" b="1" dirty="0"/>
              <a:t> – </a:t>
            </a:r>
            <a:r>
              <a:rPr lang="en-US" sz="2400" b="1" dirty="0" err="1"/>
              <a:t>subexpresiones</a:t>
            </a:r>
            <a:endParaRPr lang="en-US" sz="2400" b="1" dirty="0"/>
          </a:p>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endParaRPr lang="en-US" sz="2400" b="1"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La </a:t>
            </a:r>
            <a:r>
              <a:rPr lang="en-US" sz="2400" dirty="0" err="1"/>
              <a:t>construcción</a:t>
            </a:r>
            <a:r>
              <a:rPr lang="en-US" sz="2400" dirty="0"/>
              <a:t> ( ... ) </a:t>
            </a:r>
            <a:r>
              <a:rPr lang="en-US" sz="2400" dirty="0" err="1"/>
              <a:t>también</a:t>
            </a:r>
            <a:r>
              <a:rPr lang="en-US" sz="2400" dirty="0"/>
              <a:t> </a:t>
            </a:r>
            <a:r>
              <a:rPr lang="en-US" sz="2400" dirty="0" err="1"/>
              <a:t>puede</a:t>
            </a:r>
            <a:r>
              <a:rPr lang="en-US" sz="2400" dirty="0"/>
              <a:t> ser </a:t>
            </a:r>
            <a:r>
              <a:rPr lang="en-US" sz="2400" dirty="0" err="1"/>
              <a:t>empleada</a:t>
            </a:r>
            <a:r>
              <a:rPr lang="en-US" sz="2400" dirty="0"/>
              <a:t> para </a:t>
            </a:r>
            <a:r>
              <a:rPr lang="en-US" sz="2400" dirty="0" err="1"/>
              <a:t>definir</a:t>
            </a:r>
            <a:r>
              <a:rPr lang="en-US" sz="2400" dirty="0"/>
              <a:t> </a:t>
            </a:r>
            <a:r>
              <a:rPr lang="en-US" sz="2400" dirty="0" err="1"/>
              <a:t>subexpresiones</a:t>
            </a:r>
            <a:r>
              <a:rPr lang="en-US" sz="2400" dirty="0"/>
              <a:t> de </a:t>
            </a:r>
            <a:r>
              <a:rPr lang="en-US" sz="2400" dirty="0" err="1"/>
              <a:t>expresiones</a:t>
            </a:r>
            <a:r>
              <a:rPr lang="en-US" sz="2400" dirty="0"/>
              <a:t> </a:t>
            </a:r>
            <a:r>
              <a:rPr lang="en-US" sz="2400" dirty="0" err="1"/>
              <a:t>regulares</a:t>
            </a:r>
            <a:r>
              <a:rPr lang="en-US" sz="2400"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err="1"/>
              <a:t>Ejemplos</a:t>
            </a:r>
            <a:r>
              <a:rPr lang="en-US" sz="2400"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a:t>
            </a:r>
            <a:r>
              <a:rPr lang="en-US" sz="2400" dirty="0" err="1"/>
              <a:t>foobar</a:t>
            </a:r>
            <a:r>
              <a:rPr lang="en-US" sz="2400" dirty="0"/>
              <a:t>){10} --&gt; </a:t>
            </a:r>
            <a:r>
              <a:rPr lang="en-US" sz="2400" dirty="0" err="1"/>
              <a:t>encuentra</a:t>
            </a:r>
            <a:r>
              <a:rPr lang="en-US" sz="2400" dirty="0"/>
              <a:t> </a:t>
            </a:r>
            <a:r>
              <a:rPr lang="en-US" sz="2400" dirty="0" err="1"/>
              <a:t>cadenas</a:t>
            </a:r>
            <a:r>
              <a:rPr lang="en-US" sz="2400" dirty="0"/>
              <a:t> que </a:t>
            </a:r>
            <a:r>
              <a:rPr lang="en-US" sz="2400" dirty="0" err="1"/>
              <a:t>contienen</a:t>
            </a:r>
            <a:r>
              <a:rPr lang="en-US" sz="2400" dirty="0"/>
              <a:t> 10 </a:t>
            </a:r>
            <a:r>
              <a:rPr lang="en-US" sz="2400" dirty="0" err="1"/>
              <a:t>instancias</a:t>
            </a:r>
            <a:r>
              <a:rPr lang="en-US" sz="2400" dirty="0"/>
              <a:t> de '</a:t>
            </a:r>
            <a:r>
              <a:rPr lang="en-US" sz="2400" dirty="0" err="1"/>
              <a:t>foobar</a:t>
            </a:r>
            <a:r>
              <a:rPr lang="en-US" sz="2400"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err="1"/>
              <a:t>foob</a:t>
            </a:r>
            <a:r>
              <a:rPr lang="en-US" sz="2400" dirty="0"/>
              <a:t>([0-9]|a+)r --&gt; </a:t>
            </a:r>
            <a:r>
              <a:rPr lang="en-US" sz="2400" dirty="0" err="1"/>
              <a:t>encuentra</a:t>
            </a:r>
            <a:r>
              <a:rPr lang="en-US" sz="2400" dirty="0"/>
              <a:t> 'foob0r', 'foob1r' , '</a:t>
            </a:r>
            <a:r>
              <a:rPr lang="en-US" sz="2400" dirty="0" err="1"/>
              <a:t>foobar</a:t>
            </a:r>
            <a:r>
              <a:rPr lang="en-US" sz="2400" dirty="0"/>
              <a:t>', '</a:t>
            </a:r>
            <a:r>
              <a:rPr lang="en-US" sz="2400" dirty="0" err="1"/>
              <a:t>foobaar</a:t>
            </a:r>
            <a:r>
              <a:rPr lang="en-US" sz="2400" dirty="0"/>
              <a:t>', '</a:t>
            </a:r>
            <a:r>
              <a:rPr lang="en-US" sz="2400" dirty="0" err="1"/>
              <a:t>foobaar</a:t>
            </a:r>
            <a:r>
              <a:rPr lang="en-US" sz="2400" dirty="0"/>
              <a:t>' etc.</a:t>
            </a:r>
          </a:p>
        </p:txBody>
      </p:sp>
    </p:spTree>
    <p:extLst>
      <p:ext uri="{BB962C8B-B14F-4D97-AF65-F5344CB8AC3E}">
        <p14:creationId xmlns:p14="http://schemas.microsoft.com/office/powerpoint/2010/main" val="90718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6"/>
          <p:cNvSpPr txBox="1">
            <a:spLocks noGrp="1"/>
          </p:cNvSpPr>
          <p:nvPr>
            <p:ph type="body" idx="1"/>
          </p:nvPr>
        </p:nvSpPr>
        <p:spPr>
          <a:xfrm>
            <a:off x="452553" y="2795092"/>
            <a:ext cx="8297592" cy="2346536"/>
          </a:xfrm>
          <a:prstGeom prst="rect">
            <a:avLst/>
          </a:prstGeom>
          <a:noFill/>
          <a:ln>
            <a:noFill/>
          </a:ln>
        </p:spPr>
        <p:txBody>
          <a:bodyPr spcFirstLastPara="1" wrap="square" lIns="45700" tIns="45700" rIns="45700" bIns="45700" anchor="t" anchorCtr="0">
            <a:normAutofit/>
          </a:bodyPr>
          <a:lstStyle/>
          <a:p>
            <a:pPr marL="179388" lvl="0" indent="-1588" algn="just">
              <a:spcBef>
                <a:spcPts val="0"/>
              </a:spcBef>
              <a:buSzPts val="2800"/>
              <a:buNone/>
            </a:pPr>
            <a:r>
              <a:rPr lang="es-ES" sz="2400" dirty="0">
                <a:latin typeface="San Serif"/>
              </a:rPr>
              <a:t>El participante identificará el uso de expresiones regulares para emparejar y extraer patrones de caracteres dentro de un texto, a partir del paquete </a:t>
            </a:r>
            <a:r>
              <a:rPr lang="es-ES" sz="2400" b="1" dirty="0">
                <a:latin typeface="San Serif"/>
              </a:rPr>
              <a:t>re</a:t>
            </a:r>
            <a:r>
              <a:rPr lang="es-ES" sz="2400" dirty="0">
                <a:latin typeface="San Serif"/>
              </a:rPr>
              <a:t> implementado en Python.</a:t>
            </a:r>
            <a:endParaRPr sz="2400" dirty="0">
              <a:latin typeface="San Serif"/>
            </a:endParaRPr>
          </a:p>
        </p:txBody>
      </p:sp>
      <p:sp>
        <p:nvSpPr>
          <p:cNvPr id="56" name="Google Shape;56;p6"/>
          <p:cNvSpPr txBox="1">
            <a:spLocks noGrp="1"/>
          </p:cNvSpPr>
          <p:nvPr>
            <p:ph type="title"/>
          </p:nvPr>
        </p:nvSpPr>
        <p:spPr>
          <a:xfrm>
            <a:off x="452553" y="1858988"/>
            <a:ext cx="8352930" cy="576065"/>
          </a:xfrm>
          <a:prstGeom prst="rect">
            <a:avLst/>
          </a:prstGeom>
          <a:noFill/>
          <a:ln>
            <a:noFill/>
          </a:ln>
        </p:spPr>
        <p:txBody>
          <a:bodyPr spcFirstLastPara="1" wrap="square" lIns="45700" tIns="45700" rIns="45700" bIns="45700" anchor="ctr" anchorCtr="0">
            <a:normAutofit/>
          </a:bodyPr>
          <a:lstStyle/>
          <a:p>
            <a:pPr marL="0" lvl="0" indent="0" algn="l" rtl="0">
              <a:lnSpc>
                <a:spcPct val="100000"/>
              </a:lnSpc>
              <a:spcBef>
                <a:spcPts val="0"/>
              </a:spcBef>
              <a:spcAft>
                <a:spcPts val="0"/>
              </a:spcAft>
              <a:buClr>
                <a:srgbClr val="000000"/>
              </a:buClr>
              <a:buSzPct val="100000"/>
              <a:buFont typeface="Arial"/>
              <a:buNone/>
            </a:pPr>
            <a:r>
              <a:rPr lang="es-MX" sz="2800" dirty="0"/>
              <a:t>Objetivo</a:t>
            </a:r>
            <a:endParaRPr dirty="0"/>
          </a:p>
        </p:txBody>
      </p:sp>
      <p:sp>
        <p:nvSpPr>
          <p:cNvPr id="2" name="Rectángulo 1">
            <a:extLst>
              <a:ext uri="{FF2B5EF4-FFF2-40B4-BE49-F238E27FC236}">
                <a16:creationId xmlns:a16="http://schemas.microsoft.com/office/drawing/2014/main" id="{93C52A5C-D3D3-4B40-8807-E2221FF7C4B9}"/>
              </a:ext>
            </a:extLst>
          </p:cNvPr>
          <p:cNvSpPr/>
          <p:nvPr/>
        </p:nvSpPr>
        <p:spPr>
          <a:xfrm>
            <a:off x="225170" y="712875"/>
            <a:ext cx="3497561" cy="523220"/>
          </a:xfrm>
          <a:prstGeom prst="rect">
            <a:avLst/>
          </a:prstGeom>
        </p:spPr>
        <p:txBody>
          <a:bodyPr wrap="none">
            <a:spAutoFit/>
          </a:bodyPr>
          <a:lstStyle/>
          <a:p>
            <a:r>
              <a:rPr lang="es-MX" sz="2800" b="1" dirty="0"/>
              <a:t>Expresiones Regulares</a:t>
            </a:r>
          </a:p>
        </p:txBody>
      </p:sp>
    </p:spTree>
    <p:extLst>
      <p:ext uri="{BB962C8B-B14F-4D97-AF65-F5344CB8AC3E}">
        <p14:creationId xmlns:p14="http://schemas.microsoft.com/office/powerpoint/2010/main" val="2881986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369277" y="605896"/>
            <a:ext cx="2313633" cy="5646208"/>
          </a:xfrm>
          <a:prstGeom prst="rect">
            <a:avLst/>
          </a:prstGeom>
        </p:spPr>
        <p:txBody>
          <a:bodyPr spcFirstLastPara="1" vert="horz" lIns="91440" tIns="45720" rIns="91440" bIns="45720" rtlCol="0" anchor="ctr" anchorCtr="0">
            <a:normAutofit/>
          </a:bodyPr>
          <a:lstStyle/>
          <a:p>
            <a:pPr lvl="0" indent="0">
              <a:lnSpc>
                <a:spcPct val="85000"/>
              </a:lnSpc>
              <a:spcBef>
                <a:spcPct val="0"/>
              </a:spcBef>
              <a:spcAft>
                <a:spcPts val="0"/>
              </a:spcAft>
              <a:buClr>
                <a:srgbClr val="000000"/>
              </a:buClr>
              <a:buSzPct val="100000"/>
            </a:pPr>
            <a:r>
              <a:rPr lang="en-US" sz="2900">
                <a:solidFill>
                  <a:srgbClr val="FFFFFF"/>
                </a:solidFill>
              </a:rPr>
              <a:t>Componentes de las expresiones regulares</a:t>
            </a:r>
          </a:p>
        </p:txBody>
      </p:sp>
      <p:sp>
        <p:nvSpPr>
          <p:cNvPr id="53" name="Rectangle 5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Google Shape;37;p3"/>
          <p:cNvSpPr txBox="1">
            <a:spLocks noGrp="1"/>
          </p:cNvSpPr>
          <p:nvPr>
            <p:ph type="body" idx="1"/>
          </p:nvPr>
        </p:nvSpPr>
        <p:spPr>
          <a:xfrm>
            <a:off x="3264370" y="647002"/>
            <a:ext cx="5687459" cy="5646208"/>
          </a:xfrm>
          <a:prstGeom prst="rect">
            <a:avLst/>
          </a:prstGeom>
        </p:spPr>
        <p:txBody>
          <a:bodyPr spcFirstLastPara="1" vert="horz" lIns="0" tIns="45720" rIns="0" bIns="45720" rtlCol="0" anchor="ctr" anchorCtr="0">
            <a:normAutofit lnSpcReduction="10000"/>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sz="2400" b="1" dirty="0" err="1"/>
              <a:t>Metacaracteres</a:t>
            </a:r>
            <a:r>
              <a:rPr lang="en-US" sz="2400" b="1" dirty="0"/>
              <a:t> – </a:t>
            </a:r>
            <a:r>
              <a:rPr lang="en-US" sz="2400" b="1" dirty="0" err="1"/>
              <a:t>memorias</a:t>
            </a:r>
            <a:r>
              <a:rPr lang="en-US" sz="2400" b="1" dirty="0"/>
              <a:t> (backreferences)</a:t>
            </a:r>
          </a:p>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endParaRPr lang="en-US" sz="2400" b="1"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Los </a:t>
            </a:r>
            <a:r>
              <a:rPr lang="en-US" sz="2400" dirty="0" err="1"/>
              <a:t>metacaracteres</a:t>
            </a:r>
            <a:r>
              <a:rPr lang="en-US" sz="2400" dirty="0"/>
              <a:t> \1 a \9 son </a:t>
            </a:r>
            <a:r>
              <a:rPr lang="en-US" sz="2400" dirty="0" err="1"/>
              <a:t>interpretados</a:t>
            </a:r>
            <a:r>
              <a:rPr lang="en-US" sz="2400" dirty="0"/>
              <a:t> </a:t>
            </a:r>
            <a:r>
              <a:rPr lang="en-US" sz="2400" dirty="0" err="1"/>
              <a:t>como</a:t>
            </a:r>
            <a:r>
              <a:rPr lang="en-US" sz="2400" dirty="0"/>
              <a:t> </a:t>
            </a:r>
            <a:r>
              <a:rPr lang="en-US" sz="2400" dirty="0" err="1"/>
              <a:t>memorias</a:t>
            </a:r>
            <a:r>
              <a:rPr lang="en-US" sz="2400" dirty="0"/>
              <a:t>. \ </a:t>
            </a:r>
            <a:r>
              <a:rPr lang="en-US" sz="2400" dirty="0" err="1"/>
              <a:t>encuentra</a:t>
            </a:r>
            <a:r>
              <a:rPr lang="en-US" sz="2400" dirty="0"/>
              <a:t> la </a:t>
            </a:r>
            <a:r>
              <a:rPr lang="en-US" sz="2400" dirty="0" err="1"/>
              <a:t>subexpresión</a:t>
            </a:r>
            <a:r>
              <a:rPr lang="en-US" sz="2400" dirty="0"/>
              <a:t> </a:t>
            </a:r>
            <a:r>
              <a:rPr lang="en-US" sz="2400" dirty="0" err="1"/>
              <a:t>previamente</a:t>
            </a:r>
            <a:r>
              <a:rPr lang="en-US" sz="2400" dirty="0"/>
              <a:t> </a:t>
            </a:r>
            <a:r>
              <a:rPr lang="en-US" sz="2400" dirty="0" err="1"/>
              <a:t>encontrada</a:t>
            </a:r>
            <a:r>
              <a:rPr lang="en-US" sz="2400" dirty="0"/>
              <a:t> #.</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err="1"/>
              <a:t>Ejemplos</a:t>
            </a:r>
            <a:r>
              <a:rPr lang="en-US" sz="2400"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(.)\1+ --&gt; </a:t>
            </a:r>
            <a:r>
              <a:rPr lang="en-US" sz="2400" dirty="0" err="1"/>
              <a:t>encuentra</a:t>
            </a:r>
            <a:r>
              <a:rPr lang="en-US" sz="2400" dirty="0"/>
              <a:t> '</a:t>
            </a:r>
            <a:r>
              <a:rPr lang="en-US" sz="2400" dirty="0" err="1"/>
              <a:t>aaaa</a:t>
            </a:r>
            <a:r>
              <a:rPr lang="en-US" sz="2400" dirty="0"/>
              <a:t>' y 'cc'.</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(.+)\1+ --&gt; </a:t>
            </a:r>
            <a:r>
              <a:rPr lang="en-US" sz="2400" dirty="0" err="1"/>
              <a:t>también</a:t>
            </a:r>
            <a:r>
              <a:rPr lang="en-US" sz="2400" dirty="0"/>
              <a:t> </a:t>
            </a:r>
            <a:r>
              <a:rPr lang="en-US" sz="2400" dirty="0" err="1"/>
              <a:t>encuentra</a:t>
            </a:r>
            <a:r>
              <a:rPr lang="en-US" sz="2400" dirty="0"/>
              <a:t> '</a:t>
            </a:r>
            <a:r>
              <a:rPr lang="en-US" sz="2400" dirty="0" err="1"/>
              <a:t>abab</a:t>
            </a:r>
            <a:r>
              <a:rPr lang="en-US" sz="2400" dirty="0"/>
              <a:t>' y '123123'</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(['"]?)(\d+)\1 --&gt; </a:t>
            </a:r>
            <a:r>
              <a:rPr lang="en-US" sz="2400" dirty="0" err="1"/>
              <a:t>encuentra</a:t>
            </a:r>
            <a:r>
              <a:rPr lang="en-US" sz="2400" dirty="0"/>
              <a:t> '"13" (entre </a:t>
            </a:r>
            <a:r>
              <a:rPr lang="en-US" sz="2400" dirty="0" err="1"/>
              <a:t>comillas</a:t>
            </a:r>
            <a:r>
              <a:rPr lang="en-US" sz="2400" dirty="0"/>
              <a:t> </a:t>
            </a:r>
            <a:r>
              <a:rPr lang="en-US" sz="2400" dirty="0" err="1"/>
              <a:t>dobles</a:t>
            </a:r>
            <a:r>
              <a:rPr lang="en-US" sz="2400" dirty="0"/>
              <a:t>), o '4' (entre </a:t>
            </a:r>
            <a:r>
              <a:rPr lang="en-US" sz="2400" dirty="0" err="1"/>
              <a:t>comillas</a:t>
            </a:r>
            <a:r>
              <a:rPr lang="en-US" sz="2400" dirty="0"/>
              <a:t> simples) o 77 (sin </a:t>
            </a:r>
            <a:r>
              <a:rPr lang="en-US" sz="2400" dirty="0" err="1"/>
              <a:t>comillas</a:t>
            </a:r>
            <a:r>
              <a:rPr lang="en-US" sz="2400" dirty="0"/>
              <a:t>), </a:t>
            </a:r>
            <a:r>
              <a:rPr lang="en-US" sz="2400" dirty="0" err="1"/>
              <a:t>etcétera</a:t>
            </a:r>
            <a:r>
              <a:rPr lang="en-US" sz="2400" dirty="0"/>
              <a:t>.</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b="1" dirty="0"/>
          </a:p>
        </p:txBody>
      </p:sp>
    </p:spTree>
    <p:extLst>
      <p:ext uri="{BB962C8B-B14F-4D97-AF65-F5344CB8AC3E}">
        <p14:creationId xmlns:p14="http://schemas.microsoft.com/office/powerpoint/2010/main" val="3109475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7C2DC10F-CD76-43DC-9E0B-CB291F740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1C18170A-08B7-4230-A012-B24C20E3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52188B95-E375-4977-9E9C-E28CE956F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Google Shape;38;p3"/>
          <p:cNvSpPr txBox="1">
            <a:spLocks noGrp="1"/>
          </p:cNvSpPr>
          <p:nvPr>
            <p:ph type="title"/>
          </p:nvPr>
        </p:nvSpPr>
        <p:spPr>
          <a:xfrm>
            <a:off x="3858509" y="634946"/>
            <a:ext cx="4803797" cy="1450757"/>
          </a:xfrm>
          <a:prstGeom prst="rect">
            <a:avLst/>
          </a:prstGeom>
        </p:spPr>
        <p:txBody>
          <a:bodyPr spcFirstLastPara="1" vert="horz" lIns="91440" tIns="45720" rIns="91440" bIns="45720" rtlCol="0" anchor="b" anchorCtr="0">
            <a:normAutofit/>
          </a:bodyPr>
          <a:lstStyle/>
          <a:p>
            <a:pPr>
              <a:lnSpc>
                <a:spcPct val="85000"/>
              </a:lnSpc>
              <a:spcBef>
                <a:spcPct val="0"/>
              </a:spcBef>
              <a:buSzPct val="100000"/>
            </a:pPr>
            <a:r>
              <a:rPr lang="en-US" sz="4400"/>
              <a:t>Expresiones regulares con Python</a:t>
            </a:r>
          </a:p>
        </p:txBody>
      </p:sp>
      <p:pic>
        <p:nvPicPr>
          <p:cNvPr id="4" name="Imagen 3" descr="Icono&#10;&#10;Descripción generada automáticamente">
            <a:extLst>
              <a:ext uri="{FF2B5EF4-FFF2-40B4-BE49-F238E27FC236}">
                <a16:creationId xmlns:a16="http://schemas.microsoft.com/office/drawing/2014/main" id="{E129FAB3-B979-4725-A3C2-9E889D6CBD16}"/>
              </a:ext>
            </a:extLst>
          </p:cNvPr>
          <p:cNvPicPr>
            <a:picLocks noChangeAspect="1"/>
          </p:cNvPicPr>
          <p:nvPr/>
        </p:nvPicPr>
        <p:blipFill rotWithShape="1">
          <a:blip r:embed="rId3">
            <a:extLst>
              <a:ext uri="{28A0092B-C50C-407E-A947-70E740481C1C}">
                <a14:useLocalDpi xmlns:a14="http://schemas.microsoft.com/office/drawing/2010/main" val="0"/>
              </a:ext>
            </a:extLst>
          </a:blip>
          <a:srcRect l="4458" r="-3" b="-3"/>
          <a:stretch/>
        </p:blipFill>
        <p:spPr>
          <a:xfrm>
            <a:off x="800234" y="581098"/>
            <a:ext cx="2365753" cy="2476136"/>
          </a:xfrm>
          <a:prstGeom prst="rect">
            <a:avLst/>
          </a:prstGeom>
        </p:spPr>
      </p:pic>
      <p:cxnSp>
        <p:nvCxnSpPr>
          <p:cNvPr id="51" name="Straight Connector 50">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85935" y="2086188"/>
            <a:ext cx="43891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 name="Imagen 3" descr="Icono&#10;&#10;Descripción generada automáticamente">
            <a:extLst>
              <a:ext uri="{FF2B5EF4-FFF2-40B4-BE49-F238E27FC236}">
                <a16:creationId xmlns:a16="http://schemas.microsoft.com/office/drawing/2014/main" id="{FCFA542F-0B81-4A29-BE04-B44D6BF9AE9E}"/>
              </a:ext>
            </a:extLst>
          </p:cNvPr>
          <p:cNvPicPr>
            <a:picLocks noChangeAspect="1"/>
          </p:cNvPicPr>
          <p:nvPr/>
        </p:nvPicPr>
        <p:blipFill rotWithShape="1">
          <a:blip r:embed="rId4">
            <a:extLst>
              <a:ext uri="{28A0092B-C50C-407E-A947-70E740481C1C}">
                <a14:useLocalDpi xmlns:a14="http://schemas.microsoft.com/office/drawing/2010/main" val="0"/>
              </a:ext>
            </a:extLst>
          </a:blip>
          <a:srcRect t="4983" b="5980"/>
          <a:stretch/>
        </p:blipFill>
        <p:spPr>
          <a:xfrm>
            <a:off x="592601" y="3218101"/>
            <a:ext cx="2781017" cy="2476136"/>
          </a:xfrm>
          <a:prstGeom prst="rect">
            <a:avLst/>
          </a:prstGeom>
        </p:spPr>
      </p:pic>
      <p:sp>
        <p:nvSpPr>
          <p:cNvPr id="8" name="Google Shape;37;p3">
            <a:extLst>
              <a:ext uri="{FF2B5EF4-FFF2-40B4-BE49-F238E27FC236}">
                <a16:creationId xmlns:a16="http://schemas.microsoft.com/office/drawing/2014/main" id="{89A795E2-4B1C-4E17-BB20-BAFA66AB7D03}"/>
              </a:ext>
            </a:extLst>
          </p:cNvPr>
          <p:cNvSpPr txBox="1">
            <a:spLocks/>
          </p:cNvSpPr>
          <p:nvPr/>
        </p:nvSpPr>
        <p:spPr>
          <a:xfrm>
            <a:off x="3858509" y="2198914"/>
            <a:ext cx="4803797" cy="3670180"/>
          </a:xfrm>
          <a:prstGeom prst="rect">
            <a:avLst/>
          </a:prstGeom>
        </p:spPr>
        <p:txBody>
          <a:bodyPr spcFirstLastPara="1" vert="horz" lIns="0" tIns="45720" rIns="0" bIns="45720" rtlCol="0" anchorCtr="0">
            <a:norm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1pPr>
            <a:lvl2pPr marL="914400" marR="0" lvl="1"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2pPr>
            <a:lvl3pPr marL="1371600" marR="0" lvl="2"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3pPr>
            <a:lvl4pPr marL="1828800" marR="0" lvl="3"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4pPr>
            <a:lvl5pPr marL="2286000" marR="0" lvl="4"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5pPr>
            <a:lvl6pPr marL="2743200" marR="0" lvl="5"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6pPr>
            <a:lvl7pPr marL="3200400" marR="0" lvl="6"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7pPr>
            <a:lvl8pPr marL="3657600" marR="0" lvl="7"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8pPr>
            <a:lvl9pPr marL="4114800" marR="0" lvl="8" indent="-342900" algn="l" rtl="0">
              <a:lnSpc>
                <a:spcPct val="100000"/>
              </a:lnSpc>
              <a:spcBef>
                <a:spcPts val="600"/>
              </a:spcBef>
              <a:spcAft>
                <a:spcPts val="0"/>
              </a:spcAft>
              <a:buClr>
                <a:srgbClr val="000000"/>
              </a:buClr>
              <a:buSzPts val="1800"/>
              <a:buFont typeface="Arial"/>
              <a:buChar char="•"/>
              <a:defRPr sz="2800" b="0" i="0" u="none" strike="noStrike" cap="none">
                <a:solidFill>
                  <a:srgbClr val="000000"/>
                </a:solidFill>
                <a:latin typeface="Arial"/>
                <a:ea typeface="Arial"/>
                <a:cs typeface="Arial"/>
                <a:sym typeface="Arial"/>
              </a:defRPr>
            </a:lvl9pPr>
          </a:lstStyle>
          <a:p>
            <a:pPr marL="114300" lvl="0" indent="0" defTabSz="914400">
              <a:lnSpc>
                <a:spcPct val="90000"/>
              </a:lnSpc>
              <a:buClr>
                <a:schemeClr val="accent1"/>
              </a:buClr>
              <a:buFont typeface="Calibri" panose="020F0502020204030204" pitchFamily="34" charset="0"/>
              <a:buNone/>
            </a:pPr>
            <a:r>
              <a:rPr lang="en-US" sz="1800">
                <a:solidFill>
                  <a:schemeClr val="tx1">
                    <a:lumMod val="75000"/>
                    <a:lumOff val="25000"/>
                  </a:schemeClr>
                </a:solidFill>
                <a:latin typeface="+mn-lt"/>
                <a:ea typeface="+mn-ea"/>
                <a:cs typeface="+mn-cs"/>
              </a:rPr>
              <a:t>Implementadas con el módulo </a:t>
            </a:r>
            <a:r>
              <a:rPr lang="en-US" sz="1800" b="1">
                <a:solidFill>
                  <a:schemeClr val="tx1">
                    <a:lumMod val="75000"/>
                    <a:lumOff val="25000"/>
                  </a:schemeClr>
                </a:solidFill>
                <a:latin typeface="+mn-lt"/>
                <a:ea typeface="+mn-ea"/>
                <a:cs typeface="+mn-cs"/>
              </a:rPr>
              <a:t>re</a:t>
            </a:r>
            <a:r>
              <a:rPr lang="en-US" sz="1800">
                <a:solidFill>
                  <a:schemeClr val="tx1">
                    <a:lumMod val="75000"/>
                    <a:lumOff val="25000"/>
                  </a:schemeClr>
                </a:solidFill>
                <a:latin typeface="+mn-lt"/>
                <a:ea typeface="+mn-ea"/>
                <a:cs typeface="+mn-cs"/>
              </a:rPr>
              <a:t>: </a:t>
            </a:r>
            <a:r>
              <a:rPr lang="en-US" sz="1800">
                <a:solidFill>
                  <a:schemeClr val="tx1">
                    <a:lumMod val="75000"/>
                    <a:lumOff val="25000"/>
                  </a:schemeClr>
                </a:solidFill>
                <a:latin typeface="+mn-lt"/>
                <a:ea typeface="+mn-ea"/>
                <a:cs typeface="+mn-cs"/>
                <a:hlinkClick r:id="rId5"/>
              </a:rPr>
              <a:t>https://docs.python.org/3/library/re.html</a:t>
            </a:r>
            <a:r>
              <a:rPr lang="en-US" sz="1800">
                <a:solidFill>
                  <a:schemeClr val="tx1">
                    <a:lumMod val="75000"/>
                    <a:lumOff val="25000"/>
                  </a:schemeClr>
                </a:solidFill>
                <a:latin typeface="+mn-lt"/>
                <a:ea typeface="+mn-ea"/>
                <a:cs typeface="+mn-cs"/>
              </a:rPr>
              <a:t> </a:t>
            </a:r>
          </a:p>
          <a:p>
            <a:pPr marL="114300" lvl="0" indent="0" defTabSz="914400">
              <a:lnSpc>
                <a:spcPct val="90000"/>
              </a:lnSpc>
              <a:buClr>
                <a:schemeClr val="accent1"/>
              </a:buClr>
              <a:buFont typeface="Calibri" panose="020F0502020204030204" pitchFamily="34" charset="0"/>
              <a:buNone/>
            </a:pPr>
            <a:r>
              <a:rPr lang="en-US" sz="1800">
                <a:solidFill>
                  <a:schemeClr val="tx1">
                    <a:lumMod val="75000"/>
                    <a:lumOff val="25000"/>
                  </a:schemeClr>
                </a:solidFill>
                <a:latin typeface="+mn-lt"/>
                <a:ea typeface="+mn-ea"/>
                <a:cs typeface="+mn-cs"/>
              </a:rPr>
              <a:t># importando el modulo de regex de python</a:t>
            </a:r>
          </a:p>
          <a:p>
            <a:pPr marL="114300" lvl="0" indent="0" defTabSz="914400">
              <a:lnSpc>
                <a:spcPct val="90000"/>
              </a:lnSpc>
              <a:buClr>
                <a:schemeClr val="accent1"/>
              </a:buClr>
              <a:buFont typeface="Calibri" panose="020F0502020204030204" pitchFamily="34" charset="0"/>
              <a:buNone/>
            </a:pPr>
            <a:r>
              <a:rPr lang="en-US" sz="1800">
                <a:solidFill>
                  <a:schemeClr val="tx1">
                    <a:lumMod val="75000"/>
                    <a:lumOff val="25000"/>
                  </a:schemeClr>
                </a:solidFill>
                <a:latin typeface="+mn-lt"/>
                <a:ea typeface="+mn-ea"/>
                <a:cs typeface="+mn-cs"/>
              </a:rPr>
              <a:t>import re</a:t>
            </a:r>
          </a:p>
          <a:p>
            <a:pPr marL="114300" indent="0" defTabSz="914400">
              <a:lnSpc>
                <a:spcPct val="90000"/>
              </a:lnSpc>
              <a:buClr>
                <a:schemeClr val="accent1"/>
              </a:buClr>
              <a:buFont typeface="Calibri" panose="020F0502020204030204" pitchFamily="34" charset="0"/>
              <a:buNone/>
            </a:pPr>
            <a:endParaRPr lang="en-US" sz="1800">
              <a:solidFill>
                <a:schemeClr val="tx1">
                  <a:lumMod val="75000"/>
                  <a:lumOff val="25000"/>
                </a:schemeClr>
              </a:solidFill>
              <a:latin typeface="+mn-lt"/>
              <a:ea typeface="+mn-ea"/>
              <a:cs typeface="+mn-cs"/>
            </a:endParaRPr>
          </a:p>
          <a:p>
            <a:pPr marL="114300" indent="0" defTabSz="914400">
              <a:lnSpc>
                <a:spcPct val="90000"/>
              </a:lnSpc>
              <a:buClr>
                <a:schemeClr val="accent1"/>
              </a:buClr>
              <a:buFont typeface="Calibri" panose="020F0502020204030204" pitchFamily="34" charset="0"/>
              <a:buNone/>
            </a:pPr>
            <a:r>
              <a:rPr lang="en-US" sz="1800">
                <a:solidFill>
                  <a:schemeClr val="tx1">
                    <a:lumMod val="75000"/>
                    <a:lumOff val="25000"/>
                  </a:schemeClr>
                </a:solidFill>
                <a:latin typeface="+mn-lt"/>
                <a:ea typeface="+mn-ea"/>
                <a:cs typeface="+mn-cs"/>
              </a:rPr>
              <a:t>En Python, hay dos objetos diferentes que tratan con Regex:</a:t>
            </a:r>
          </a:p>
          <a:p>
            <a:pPr defTabSz="914400">
              <a:lnSpc>
                <a:spcPct val="90000"/>
              </a:lnSpc>
              <a:buClr>
                <a:schemeClr val="accent1"/>
              </a:buClr>
              <a:buFont typeface="Calibri" panose="020F0502020204030204" pitchFamily="34" charset="0"/>
            </a:pPr>
            <a:r>
              <a:rPr lang="en-US" sz="1800" b="1">
                <a:solidFill>
                  <a:schemeClr val="tx1">
                    <a:lumMod val="75000"/>
                    <a:lumOff val="25000"/>
                  </a:schemeClr>
                </a:solidFill>
                <a:latin typeface="+mn-lt"/>
                <a:ea typeface="+mn-ea"/>
                <a:cs typeface="+mn-cs"/>
              </a:rPr>
              <a:t>RegexObject</a:t>
            </a:r>
            <a:r>
              <a:rPr lang="en-US" sz="1800">
                <a:solidFill>
                  <a:schemeClr val="tx1">
                    <a:lumMod val="75000"/>
                    <a:lumOff val="25000"/>
                  </a:schemeClr>
                </a:solidFill>
                <a:latin typeface="+mn-lt"/>
                <a:ea typeface="+mn-ea"/>
                <a:cs typeface="+mn-cs"/>
              </a:rPr>
              <a:t>: también se conoce como </a:t>
            </a:r>
            <a:r>
              <a:rPr lang="en-US" sz="1800" i="1">
                <a:solidFill>
                  <a:schemeClr val="tx1">
                    <a:lumMod val="75000"/>
                    <a:lumOff val="25000"/>
                  </a:schemeClr>
                </a:solidFill>
                <a:latin typeface="+mn-lt"/>
                <a:ea typeface="+mn-ea"/>
                <a:cs typeface="+mn-cs"/>
              </a:rPr>
              <a:t>Pattern Object</a:t>
            </a:r>
            <a:r>
              <a:rPr lang="en-US" sz="1800">
                <a:solidFill>
                  <a:schemeClr val="tx1">
                    <a:lumMod val="75000"/>
                    <a:lumOff val="25000"/>
                  </a:schemeClr>
                </a:solidFill>
                <a:latin typeface="+mn-lt"/>
                <a:ea typeface="+mn-ea"/>
                <a:cs typeface="+mn-cs"/>
              </a:rPr>
              <a:t>. Representa una expresión regular compilada.</a:t>
            </a:r>
          </a:p>
          <a:p>
            <a:pPr defTabSz="914400">
              <a:lnSpc>
                <a:spcPct val="90000"/>
              </a:lnSpc>
              <a:buClr>
                <a:schemeClr val="accent1"/>
              </a:buClr>
              <a:buFont typeface="Calibri" panose="020F0502020204030204" pitchFamily="34" charset="0"/>
            </a:pPr>
            <a:r>
              <a:rPr lang="en-US" sz="1800" b="1">
                <a:solidFill>
                  <a:schemeClr val="tx1">
                    <a:lumMod val="75000"/>
                    <a:lumOff val="25000"/>
                  </a:schemeClr>
                </a:solidFill>
                <a:latin typeface="+mn-lt"/>
                <a:ea typeface="+mn-ea"/>
                <a:cs typeface="+mn-cs"/>
              </a:rPr>
              <a:t>MatchObject</a:t>
            </a:r>
            <a:r>
              <a:rPr lang="en-US" sz="1800">
                <a:solidFill>
                  <a:schemeClr val="tx1">
                    <a:lumMod val="75000"/>
                    <a:lumOff val="25000"/>
                  </a:schemeClr>
                </a:solidFill>
                <a:latin typeface="+mn-lt"/>
                <a:ea typeface="+mn-ea"/>
                <a:cs typeface="+mn-cs"/>
              </a:rPr>
              <a:t>: representa el patrón de coincidencia.</a:t>
            </a:r>
          </a:p>
          <a:p>
            <a:pPr defTabSz="914400">
              <a:lnSpc>
                <a:spcPct val="90000"/>
              </a:lnSpc>
              <a:buClr>
                <a:schemeClr val="accent1"/>
              </a:buClr>
              <a:buFont typeface="Calibri" panose="020F0502020204030204" pitchFamily="34" charset="0"/>
            </a:pPr>
            <a:endParaRPr lang="en-US" sz="1800">
              <a:solidFill>
                <a:schemeClr val="tx1">
                  <a:lumMod val="75000"/>
                  <a:lumOff val="25000"/>
                </a:schemeClr>
              </a:solidFill>
              <a:latin typeface="+mn-lt"/>
              <a:ea typeface="+mn-ea"/>
              <a:cs typeface="+mn-cs"/>
            </a:endParaRPr>
          </a:p>
        </p:txBody>
      </p:sp>
      <p:sp>
        <p:nvSpPr>
          <p:cNvPr id="53" name="Rectangle 52">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7531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369277" y="605896"/>
            <a:ext cx="2313633" cy="5646208"/>
          </a:xfrm>
          <a:prstGeom prst="rect">
            <a:avLst/>
          </a:prstGeom>
        </p:spPr>
        <p:txBody>
          <a:bodyPr spcFirstLastPara="1" vert="horz" lIns="91440" tIns="45720" rIns="91440" bIns="45720" rtlCol="0" anchor="ctr" anchorCtr="0">
            <a:normAutofit/>
          </a:bodyPr>
          <a:lstStyle/>
          <a:p>
            <a:pPr>
              <a:lnSpc>
                <a:spcPct val="85000"/>
              </a:lnSpc>
              <a:spcBef>
                <a:spcPct val="0"/>
              </a:spcBef>
              <a:buSzPct val="100000"/>
            </a:pPr>
            <a:r>
              <a:rPr lang="en-US" sz="3100" dirty="0">
                <a:solidFill>
                  <a:srgbClr val="FFFFFF"/>
                </a:solidFill>
              </a:rPr>
              <a:t>Caso de </a:t>
            </a:r>
            <a:r>
              <a:rPr lang="en-US" sz="3100" dirty="0" err="1">
                <a:solidFill>
                  <a:srgbClr val="FFFFFF"/>
                </a:solidFill>
              </a:rPr>
              <a:t>Estudio</a:t>
            </a:r>
            <a:endParaRPr lang="en-US" sz="3100" dirty="0">
              <a:solidFill>
                <a:srgbClr val="FFFFFF"/>
              </a:solidFill>
            </a:endParaRPr>
          </a:p>
        </p:txBody>
      </p:sp>
      <p:sp>
        <p:nvSpPr>
          <p:cNvPr id="53" name="Rectangle 5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Google Shape;37;p3"/>
          <p:cNvSpPr txBox="1">
            <a:spLocks noGrp="1"/>
          </p:cNvSpPr>
          <p:nvPr>
            <p:ph type="body" idx="1"/>
          </p:nvPr>
        </p:nvSpPr>
        <p:spPr>
          <a:xfrm>
            <a:off x="3556512" y="605896"/>
            <a:ext cx="4810247" cy="5646208"/>
          </a:xfrm>
          <a:prstGeom prst="rect">
            <a:avLst/>
          </a:prstGeom>
        </p:spPr>
        <p:txBody>
          <a:bodyPr spcFirstLastPara="1" vert="horz" lIns="0" tIns="45720" rIns="0" bIns="45720" rtlCol="0" anchor="ctr" anchorCtr="0">
            <a:normAutofit/>
          </a:bodyPr>
          <a:lstStyle/>
          <a:p>
            <a:pPr marL="114300" lvl="0" indent="0">
              <a:lnSpc>
                <a:spcPct val="90000"/>
              </a:lnSpc>
              <a:buClr>
                <a:schemeClr val="accent1"/>
              </a:buClr>
              <a:buFont typeface="Calibri" panose="020F0502020204030204" pitchFamily="34" charset="0"/>
              <a:buNone/>
            </a:pPr>
            <a:r>
              <a:rPr lang="en-US"/>
              <a:t>Se tiene un archivo (dates.txt), donde cada línea de este corresponde a una nota médica y cada nota tiene una fecha que debe extraerse, pero cada fecha está codificada en uno de muchos formatos. Por ejemplo, se muestra a continuación una lista de algunas de las variantes que se puede encontrar en este conjunto de datos:</a:t>
            </a:r>
          </a:p>
          <a:p>
            <a:pPr lvl="0">
              <a:lnSpc>
                <a:spcPct val="90000"/>
              </a:lnSpc>
              <a:buClr>
                <a:schemeClr val="accent1"/>
              </a:buClr>
            </a:pPr>
            <a:r>
              <a:rPr lang="en-US"/>
              <a:t>04/20/2009; 04/20/09; 4/20/09; 4/3/09</a:t>
            </a:r>
          </a:p>
          <a:p>
            <a:pPr lvl="0">
              <a:lnSpc>
                <a:spcPct val="90000"/>
              </a:lnSpc>
              <a:buClr>
                <a:schemeClr val="accent1"/>
              </a:buClr>
            </a:pPr>
            <a:r>
              <a:rPr lang="en-US"/>
              <a:t>Mar-20-2009; Mar 20, 2009; March 20, 2009; Mar. 20, 2009; Mar 20 2009;</a:t>
            </a:r>
          </a:p>
          <a:p>
            <a:pPr lvl="0">
              <a:lnSpc>
                <a:spcPct val="90000"/>
              </a:lnSpc>
              <a:buClr>
                <a:schemeClr val="accent1"/>
              </a:buClr>
            </a:pPr>
            <a:r>
              <a:rPr lang="en-US"/>
              <a:t>20 Mar 2009; 20 March 2009; 20 Mar. 2009; 20 March, 2009</a:t>
            </a:r>
          </a:p>
          <a:p>
            <a:pPr lvl="0">
              <a:lnSpc>
                <a:spcPct val="90000"/>
              </a:lnSpc>
              <a:buClr>
                <a:schemeClr val="accent1"/>
              </a:buClr>
            </a:pPr>
            <a:r>
              <a:rPr lang="en-US"/>
              <a:t>Mar 20th, 2009; Mar 21st, 2009; Mar 22nd, 2009</a:t>
            </a:r>
          </a:p>
          <a:p>
            <a:pPr lvl="0">
              <a:lnSpc>
                <a:spcPct val="90000"/>
              </a:lnSpc>
              <a:buClr>
                <a:schemeClr val="accent1"/>
              </a:buClr>
            </a:pPr>
            <a:r>
              <a:rPr lang="en-US"/>
              <a:t>Feb 2009; Sep 2009; Oct 2010</a:t>
            </a:r>
          </a:p>
          <a:p>
            <a:pPr lvl="0">
              <a:lnSpc>
                <a:spcPct val="90000"/>
              </a:lnSpc>
              <a:buClr>
                <a:schemeClr val="accent1"/>
              </a:buClr>
            </a:pPr>
            <a:r>
              <a:rPr lang="en-US"/>
              <a:t>6/2008; 12/2009</a:t>
            </a:r>
          </a:p>
          <a:p>
            <a:pPr lvl="0">
              <a:lnSpc>
                <a:spcPct val="90000"/>
              </a:lnSpc>
              <a:buClr>
                <a:schemeClr val="accent1"/>
              </a:buClr>
            </a:pPr>
            <a:r>
              <a:rPr lang="en-US"/>
              <a:t>2009; 2010</a:t>
            </a:r>
          </a:p>
          <a:p>
            <a:pPr lvl="0">
              <a:lnSpc>
                <a:spcPct val="90000"/>
              </a:lnSpc>
              <a:buClr>
                <a:schemeClr val="accent1"/>
              </a:buClr>
            </a:pPr>
            <a:endParaRPr lang="en-US"/>
          </a:p>
          <a:p>
            <a:pPr marL="342900" lvl="0" indent="-165100">
              <a:lnSpc>
                <a:spcPct val="90000"/>
              </a:lnSpc>
              <a:spcBef>
                <a:spcPts val="0"/>
              </a:spcBef>
              <a:spcAft>
                <a:spcPts val="0"/>
              </a:spcAft>
              <a:buClr>
                <a:schemeClr val="accent1"/>
              </a:buClr>
              <a:buSzPts val="2800"/>
              <a:buFont typeface="Calibri" panose="020F0502020204030204" pitchFamily="34" charset="0"/>
              <a:buNone/>
            </a:pPr>
            <a:endParaRPr lang="en-US"/>
          </a:p>
        </p:txBody>
      </p:sp>
    </p:spTree>
    <p:extLst>
      <p:ext uri="{BB962C8B-B14F-4D97-AF65-F5344CB8AC3E}">
        <p14:creationId xmlns:p14="http://schemas.microsoft.com/office/powerpoint/2010/main" val="3106731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369277" y="605896"/>
            <a:ext cx="2313633" cy="5646208"/>
          </a:xfrm>
          <a:prstGeom prst="rect">
            <a:avLst/>
          </a:prstGeom>
        </p:spPr>
        <p:txBody>
          <a:bodyPr spcFirstLastPara="1" vert="horz" lIns="91440" tIns="45720" rIns="91440" bIns="45720" rtlCol="0" anchor="ctr" anchorCtr="0">
            <a:normAutofit/>
          </a:bodyPr>
          <a:lstStyle/>
          <a:p>
            <a:pPr>
              <a:lnSpc>
                <a:spcPct val="85000"/>
              </a:lnSpc>
              <a:spcBef>
                <a:spcPct val="0"/>
              </a:spcBef>
              <a:buSzPct val="100000"/>
            </a:pPr>
            <a:r>
              <a:rPr lang="en-US" sz="3100" dirty="0" err="1">
                <a:solidFill>
                  <a:srgbClr val="FFFFFF"/>
                </a:solidFill>
              </a:rPr>
              <a:t>Casso</a:t>
            </a:r>
            <a:r>
              <a:rPr lang="en-US" sz="3100" dirty="0">
                <a:solidFill>
                  <a:srgbClr val="FFFFFF"/>
                </a:solidFill>
              </a:rPr>
              <a:t> de </a:t>
            </a:r>
            <a:r>
              <a:rPr lang="en-US" sz="3100" dirty="0" err="1">
                <a:solidFill>
                  <a:srgbClr val="FFFFFF"/>
                </a:solidFill>
              </a:rPr>
              <a:t>Estudio</a:t>
            </a:r>
            <a:endParaRPr lang="en-US" sz="3100" dirty="0">
              <a:solidFill>
                <a:srgbClr val="FFFFFF"/>
              </a:solidFill>
            </a:endParaRPr>
          </a:p>
        </p:txBody>
      </p:sp>
      <p:sp>
        <p:nvSpPr>
          <p:cNvPr id="53" name="Rectangle 5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Google Shape;37;p3"/>
          <p:cNvSpPr txBox="1">
            <a:spLocks noGrp="1"/>
          </p:cNvSpPr>
          <p:nvPr>
            <p:ph type="body" idx="1"/>
          </p:nvPr>
        </p:nvSpPr>
        <p:spPr>
          <a:xfrm>
            <a:off x="3337450" y="432211"/>
            <a:ext cx="5462987" cy="6056162"/>
          </a:xfrm>
          <a:prstGeom prst="rect">
            <a:avLst/>
          </a:prstGeom>
        </p:spPr>
        <p:txBody>
          <a:bodyPr spcFirstLastPara="1" vert="horz" lIns="0" tIns="45720" rIns="0" bIns="45720" rtlCol="0" anchor="ctr" anchorCtr="0">
            <a:normAutofit lnSpcReduction="10000"/>
          </a:bodyPr>
          <a:lstStyle/>
          <a:p>
            <a:pPr marL="114300" lvl="0" indent="0">
              <a:lnSpc>
                <a:spcPct val="90000"/>
              </a:lnSpc>
              <a:buClr>
                <a:schemeClr val="accent1"/>
              </a:buClr>
              <a:buFont typeface="Calibri" panose="020F0502020204030204" pitchFamily="34" charset="0"/>
              <a:buNone/>
            </a:pPr>
            <a:r>
              <a:rPr lang="en-US" sz="1800" dirty="0"/>
              <a:t>La </a:t>
            </a:r>
            <a:r>
              <a:rPr lang="en-US" sz="1800" dirty="0" err="1"/>
              <a:t>actividad</a:t>
            </a:r>
            <a:r>
              <a:rPr lang="en-US" sz="1800" dirty="0"/>
              <a:t> </a:t>
            </a:r>
            <a:r>
              <a:rPr lang="en-US" sz="1800" dirty="0" err="1"/>
              <a:t>consiste</a:t>
            </a:r>
            <a:r>
              <a:rPr lang="en-US" sz="1800" dirty="0"/>
              <a:t> </a:t>
            </a:r>
            <a:r>
              <a:rPr lang="en-US" sz="1800" dirty="0" err="1"/>
              <a:t>en</a:t>
            </a:r>
            <a:r>
              <a:rPr lang="en-US" sz="1800" dirty="0"/>
              <a:t>:</a:t>
            </a:r>
          </a:p>
          <a:p>
            <a:pPr marL="114300" lvl="0" indent="0">
              <a:lnSpc>
                <a:spcPct val="90000"/>
              </a:lnSpc>
              <a:buClr>
                <a:schemeClr val="accent1"/>
              </a:buClr>
              <a:buFont typeface="Calibri" panose="020F0502020204030204" pitchFamily="34" charset="0"/>
              <a:buNone/>
              <a:tabLst>
                <a:tab pos="463550" algn="l"/>
              </a:tabLst>
            </a:pPr>
            <a:r>
              <a:rPr lang="en-US" sz="1800" dirty="0"/>
              <a:t>a)	</a:t>
            </a:r>
            <a:r>
              <a:rPr lang="en-US" sz="1800" dirty="0" err="1"/>
              <a:t>Identificar</a:t>
            </a:r>
            <a:r>
              <a:rPr lang="en-US" sz="1800" dirty="0"/>
              <a:t> </a:t>
            </a:r>
            <a:r>
              <a:rPr lang="en-US" sz="1800" dirty="0" err="1"/>
              <a:t>correctamente</a:t>
            </a:r>
            <a:r>
              <a:rPr lang="en-US" sz="1800" dirty="0"/>
              <a:t> </a:t>
            </a:r>
            <a:r>
              <a:rPr lang="en-US" sz="1800" dirty="0" err="1"/>
              <a:t>todas</a:t>
            </a:r>
            <a:r>
              <a:rPr lang="en-US" sz="1800" dirty="0"/>
              <a:t> las </a:t>
            </a:r>
            <a:r>
              <a:rPr lang="en-US" sz="1800" dirty="0" err="1"/>
              <a:t>diferentes</a:t>
            </a:r>
            <a:r>
              <a:rPr lang="en-US" sz="1800" dirty="0"/>
              <a:t> </a:t>
            </a:r>
            <a:r>
              <a:rPr lang="en-US" sz="1800" dirty="0" err="1"/>
              <a:t>variantes</a:t>
            </a:r>
            <a:r>
              <a:rPr lang="en-US" sz="1800" dirty="0"/>
              <a:t> de </a:t>
            </a:r>
            <a:r>
              <a:rPr lang="en-US" sz="1800" dirty="0" err="1"/>
              <a:t>fecha</a:t>
            </a:r>
            <a:r>
              <a:rPr lang="en-US" sz="1800" dirty="0"/>
              <a:t> </a:t>
            </a:r>
            <a:r>
              <a:rPr lang="en-US" sz="1800" dirty="0" err="1"/>
              <a:t>codificadas</a:t>
            </a:r>
            <a:r>
              <a:rPr lang="en-US" sz="1800" dirty="0"/>
              <a:t> </a:t>
            </a:r>
            <a:r>
              <a:rPr lang="en-US" sz="1800" dirty="0" err="1"/>
              <a:t>en</a:t>
            </a:r>
            <a:r>
              <a:rPr lang="en-US" sz="1800" dirty="0"/>
              <a:t> </a:t>
            </a:r>
            <a:r>
              <a:rPr lang="en-US" sz="1800" dirty="0" err="1"/>
              <a:t>este</a:t>
            </a:r>
            <a:r>
              <a:rPr lang="en-US" sz="1800" dirty="0"/>
              <a:t> conjunto de </a:t>
            </a:r>
            <a:r>
              <a:rPr lang="en-US" sz="1800" dirty="0" err="1"/>
              <a:t>datos</a:t>
            </a:r>
            <a:r>
              <a:rPr lang="en-US" sz="1800" dirty="0"/>
              <a:t>, </a:t>
            </a:r>
            <a:r>
              <a:rPr lang="en-US" sz="1800" dirty="0" err="1"/>
              <a:t>normalizar</a:t>
            </a:r>
            <a:r>
              <a:rPr lang="en-US" sz="1800" dirty="0"/>
              <a:t> y </a:t>
            </a:r>
            <a:r>
              <a:rPr lang="en-US" sz="1800" dirty="0" err="1"/>
              <a:t>ordenar</a:t>
            </a:r>
            <a:r>
              <a:rPr lang="en-US" sz="1800" dirty="0"/>
              <a:t> </a:t>
            </a:r>
            <a:r>
              <a:rPr lang="en-US" sz="1800" dirty="0" err="1"/>
              <a:t>adecuadamente</a:t>
            </a:r>
            <a:r>
              <a:rPr lang="en-US" sz="1800" dirty="0"/>
              <a:t> las </a:t>
            </a:r>
            <a:r>
              <a:rPr lang="en-US" sz="1800" dirty="0" err="1"/>
              <a:t>fechas</a:t>
            </a:r>
            <a:r>
              <a:rPr lang="en-US" sz="1800" dirty="0"/>
              <a:t>.</a:t>
            </a:r>
          </a:p>
          <a:p>
            <a:pPr marL="114300" lvl="0" indent="0">
              <a:lnSpc>
                <a:spcPct val="90000"/>
              </a:lnSpc>
              <a:buClr>
                <a:schemeClr val="accent1"/>
              </a:buClr>
              <a:buFont typeface="Calibri" panose="020F0502020204030204" pitchFamily="34" charset="0"/>
              <a:buNone/>
            </a:pPr>
            <a:r>
              <a:rPr lang="en-US" sz="1800" dirty="0"/>
              <a:t>b)	Una </a:t>
            </a:r>
            <a:r>
              <a:rPr lang="en-US" sz="1800" dirty="0" err="1"/>
              <a:t>vez</a:t>
            </a:r>
            <a:r>
              <a:rPr lang="en-US" sz="1800" dirty="0"/>
              <a:t> que </a:t>
            </a:r>
            <a:r>
              <a:rPr lang="en-US" sz="1800" dirty="0" err="1"/>
              <a:t>haya</a:t>
            </a:r>
            <a:r>
              <a:rPr lang="en-US" sz="1800" dirty="0"/>
              <a:t> </a:t>
            </a:r>
            <a:r>
              <a:rPr lang="en-US" sz="1800" dirty="0" err="1"/>
              <a:t>extraído</a:t>
            </a:r>
            <a:r>
              <a:rPr lang="en-US" sz="1800" dirty="0"/>
              <a:t> </a:t>
            </a:r>
            <a:r>
              <a:rPr lang="en-US" sz="1800" dirty="0" err="1"/>
              <a:t>estos</a:t>
            </a:r>
            <a:r>
              <a:rPr lang="en-US" sz="1800" dirty="0"/>
              <a:t> </a:t>
            </a:r>
            <a:r>
              <a:rPr lang="en-US" sz="1800" dirty="0" err="1"/>
              <a:t>patrones</a:t>
            </a:r>
            <a:r>
              <a:rPr lang="en-US" sz="1800" dirty="0"/>
              <a:t> de </a:t>
            </a:r>
            <a:r>
              <a:rPr lang="en-US" sz="1800" dirty="0" err="1"/>
              <a:t>fecha</a:t>
            </a:r>
            <a:r>
              <a:rPr lang="en-US" sz="1800" dirty="0"/>
              <a:t> del </a:t>
            </a:r>
            <a:r>
              <a:rPr lang="en-US" sz="1800" dirty="0" err="1"/>
              <a:t>texto</a:t>
            </a:r>
            <a:r>
              <a:rPr lang="en-US" sz="1800" dirty="0"/>
              <a:t>, </a:t>
            </a:r>
            <a:r>
              <a:rPr lang="en-US" sz="1800" dirty="0" err="1"/>
              <a:t>el</a:t>
            </a:r>
            <a:r>
              <a:rPr lang="en-US" sz="1800" dirty="0"/>
              <a:t> </a:t>
            </a:r>
            <a:r>
              <a:rPr lang="en-US" sz="1800" dirty="0" err="1"/>
              <a:t>siguiente</a:t>
            </a:r>
            <a:r>
              <a:rPr lang="en-US" sz="1800" dirty="0"/>
              <a:t> paso es </a:t>
            </a:r>
            <a:r>
              <a:rPr lang="en-US" sz="1800" dirty="0" err="1"/>
              <a:t>clasificarlos</a:t>
            </a:r>
            <a:r>
              <a:rPr lang="en-US" sz="1800" dirty="0"/>
              <a:t> </a:t>
            </a:r>
            <a:r>
              <a:rPr lang="en-US" sz="1800" dirty="0" err="1"/>
              <a:t>en</a:t>
            </a:r>
            <a:r>
              <a:rPr lang="en-US" sz="1800" dirty="0"/>
              <a:t> </a:t>
            </a:r>
            <a:r>
              <a:rPr lang="en-US" sz="1800" dirty="0" err="1"/>
              <a:t>orden</a:t>
            </a:r>
            <a:r>
              <a:rPr lang="en-US" sz="1800" dirty="0"/>
              <a:t> </a:t>
            </a:r>
            <a:r>
              <a:rPr lang="en-US" sz="1800" dirty="0" err="1"/>
              <a:t>cronológico</a:t>
            </a:r>
            <a:r>
              <a:rPr lang="en-US" sz="1800" dirty="0"/>
              <a:t> </a:t>
            </a:r>
            <a:r>
              <a:rPr lang="en-US" sz="1800" dirty="0" err="1"/>
              <a:t>ascendente</a:t>
            </a:r>
            <a:r>
              <a:rPr lang="en-US" sz="1800" dirty="0"/>
              <a:t> de </a:t>
            </a:r>
            <a:r>
              <a:rPr lang="en-US" sz="1800" dirty="0" err="1"/>
              <a:t>acuerdo</a:t>
            </a:r>
            <a:r>
              <a:rPr lang="en-US" sz="1800" dirty="0"/>
              <a:t> con las </a:t>
            </a:r>
            <a:r>
              <a:rPr lang="en-US" sz="1800" dirty="0" err="1"/>
              <a:t>siguientes</a:t>
            </a:r>
            <a:r>
              <a:rPr lang="en-US" sz="1800" dirty="0"/>
              <a:t> </a:t>
            </a:r>
            <a:r>
              <a:rPr lang="en-US" sz="1800" dirty="0" err="1"/>
              <a:t>reglas</a:t>
            </a:r>
            <a:r>
              <a:rPr lang="en-US" sz="1800" dirty="0"/>
              <a:t>:</a:t>
            </a:r>
          </a:p>
          <a:p>
            <a:pPr lvl="0">
              <a:lnSpc>
                <a:spcPct val="90000"/>
              </a:lnSpc>
              <a:buClr>
                <a:schemeClr val="accent1"/>
              </a:buClr>
            </a:pPr>
            <a:r>
              <a:rPr lang="en-US" sz="1800" dirty="0" err="1"/>
              <a:t>Todas</a:t>
            </a:r>
            <a:r>
              <a:rPr lang="en-US" sz="1800" dirty="0"/>
              <a:t> las </a:t>
            </a:r>
            <a:r>
              <a:rPr lang="en-US" sz="1800" dirty="0" err="1"/>
              <a:t>fechas</a:t>
            </a:r>
            <a:r>
              <a:rPr lang="en-US" sz="1800" dirty="0"/>
              <a:t> </a:t>
            </a:r>
            <a:r>
              <a:rPr lang="en-US" sz="1800" dirty="0" err="1"/>
              <a:t>están</a:t>
            </a:r>
            <a:r>
              <a:rPr lang="en-US" sz="1800" dirty="0"/>
              <a:t> </a:t>
            </a:r>
            <a:r>
              <a:rPr lang="en-US" sz="1800" dirty="0" err="1"/>
              <a:t>en</a:t>
            </a:r>
            <a:r>
              <a:rPr lang="en-US" sz="1800" dirty="0"/>
              <a:t> </a:t>
            </a:r>
            <a:r>
              <a:rPr lang="en-US" sz="1800" dirty="0" err="1"/>
              <a:t>formato</a:t>
            </a:r>
            <a:r>
              <a:rPr lang="en-US" sz="1800" dirty="0"/>
              <a:t> xx/xx/xx son mm/dd/aa</a:t>
            </a:r>
          </a:p>
          <a:p>
            <a:pPr lvl="0">
              <a:lnSpc>
                <a:spcPct val="90000"/>
              </a:lnSpc>
              <a:buClr>
                <a:schemeClr val="accent1"/>
              </a:buClr>
            </a:pPr>
            <a:r>
              <a:rPr lang="en-US" sz="1800" dirty="0" err="1"/>
              <a:t>Todas</a:t>
            </a:r>
            <a:r>
              <a:rPr lang="en-US" sz="1800" dirty="0"/>
              <a:t> las </a:t>
            </a:r>
            <a:r>
              <a:rPr lang="en-US" sz="1800" dirty="0" err="1"/>
              <a:t>fechas</a:t>
            </a:r>
            <a:r>
              <a:rPr lang="en-US" sz="1800" dirty="0"/>
              <a:t> </a:t>
            </a:r>
            <a:r>
              <a:rPr lang="en-US" sz="1800" dirty="0" err="1"/>
              <a:t>en</a:t>
            </a:r>
            <a:r>
              <a:rPr lang="en-US" sz="1800" dirty="0"/>
              <a:t> las que </a:t>
            </a:r>
            <a:r>
              <a:rPr lang="en-US" sz="1800" dirty="0" err="1"/>
              <a:t>el</a:t>
            </a:r>
            <a:r>
              <a:rPr lang="en-US" sz="1800" dirty="0"/>
              <a:t> </a:t>
            </a:r>
            <a:r>
              <a:rPr lang="en-US" sz="1800" dirty="0" err="1"/>
              <a:t>año</a:t>
            </a:r>
            <a:r>
              <a:rPr lang="en-US" sz="1800" dirty="0"/>
              <a:t> </a:t>
            </a:r>
            <a:r>
              <a:rPr lang="en-US" sz="1800" dirty="0" err="1"/>
              <a:t>está</a:t>
            </a:r>
            <a:r>
              <a:rPr lang="en-US" sz="1800" dirty="0"/>
              <a:t> </a:t>
            </a:r>
            <a:r>
              <a:rPr lang="en-US" sz="1800" dirty="0" err="1"/>
              <a:t>codificado</a:t>
            </a:r>
            <a:r>
              <a:rPr lang="en-US" sz="1800" dirty="0"/>
              <a:t> </a:t>
            </a:r>
            <a:r>
              <a:rPr lang="en-US" sz="1800" dirty="0" err="1"/>
              <a:t>en</a:t>
            </a:r>
            <a:r>
              <a:rPr lang="en-US" sz="1800" dirty="0"/>
              <a:t> solo dos </a:t>
            </a:r>
            <a:r>
              <a:rPr lang="en-US" sz="1800" dirty="0" err="1"/>
              <a:t>dígitos</a:t>
            </a:r>
            <a:r>
              <a:rPr lang="en-US" sz="1800" dirty="0"/>
              <a:t> </a:t>
            </a:r>
            <a:r>
              <a:rPr lang="en-US" sz="1800" dirty="0" err="1"/>
              <a:t>corresponden</a:t>
            </a:r>
            <a:r>
              <a:rPr lang="en-US" sz="1800" dirty="0"/>
              <a:t> a </a:t>
            </a:r>
            <a:r>
              <a:rPr lang="en-US" sz="1800" dirty="0" err="1"/>
              <a:t>años</a:t>
            </a:r>
            <a:r>
              <a:rPr lang="en-US" sz="1800" dirty="0"/>
              <a:t> </a:t>
            </a:r>
            <a:r>
              <a:rPr lang="en-US" sz="1800" dirty="0" err="1"/>
              <a:t>posteriores</a:t>
            </a:r>
            <a:r>
              <a:rPr lang="en-US" sz="1800" dirty="0"/>
              <a:t> a la </a:t>
            </a:r>
            <a:r>
              <a:rPr lang="en-US" sz="1800" dirty="0" err="1"/>
              <a:t>década</a:t>
            </a:r>
            <a:r>
              <a:rPr lang="en-US" sz="1800" dirty="0"/>
              <a:t> de 1900 (p. </a:t>
            </a:r>
            <a:r>
              <a:rPr lang="en-US" sz="1800" dirty="0" err="1"/>
              <a:t>Ej</a:t>
            </a:r>
            <a:r>
              <a:rPr lang="en-US" sz="1800" dirty="0"/>
              <a:t>., 1/5/89 es </a:t>
            </a:r>
            <a:r>
              <a:rPr lang="en-US" sz="1800" dirty="0" err="1"/>
              <a:t>el</a:t>
            </a:r>
            <a:r>
              <a:rPr lang="en-US" sz="1800" dirty="0"/>
              <a:t> 5 de </a:t>
            </a:r>
            <a:r>
              <a:rPr lang="en-US" sz="1800" dirty="0" err="1"/>
              <a:t>enero</a:t>
            </a:r>
            <a:r>
              <a:rPr lang="en-US" sz="1800" dirty="0"/>
              <a:t> de 1989).</a:t>
            </a:r>
          </a:p>
          <a:p>
            <a:pPr lvl="0">
              <a:lnSpc>
                <a:spcPct val="90000"/>
              </a:lnSpc>
              <a:buClr>
                <a:schemeClr val="accent1"/>
              </a:buClr>
            </a:pPr>
            <a:r>
              <a:rPr lang="en-US" sz="1800" dirty="0"/>
              <a:t>Si </a:t>
            </a:r>
            <a:r>
              <a:rPr lang="en-US" sz="1800" dirty="0" err="1"/>
              <a:t>falta</a:t>
            </a:r>
            <a:r>
              <a:rPr lang="en-US" sz="1800" dirty="0"/>
              <a:t> </a:t>
            </a:r>
            <a:r>
              <a:rPr lang="en-US" sz="1800" dirty="0" err="1"/>
              <a:t>el</a:t>
            </a:r>
            <a:r>
              <a:rPr lang="en-US" sz="1800" dirty="0"/>
              <a:t> día (p. </a:t>
            </a:r>
            <a:r>
              <a:rPr lang="en-US" sz="1800" dirty="0" err="1"/>
              <a:t>Ej</a:t>
            </a:r>
            <a:r>
              <a:rPr lang="en-US" sz="1800" dirty="0"/>
              <a:t>., 9/2009), </a:t>
            </a:r>
            <a:r>
              <a:rPr lang="en-US" sz="1800" dirty="0" err="1"/>
              <a:t>suponga</a:t>
            </a:r>
            <a:r>
              <a:rPr lang="en-US" sz="1800" dirty="0"/>
              <a:t> que es </a:t>
            </a:r>
            <a:r>
              <a:rPr lang="en-US" sz="1800" dirty="0" err="1"/>
              <a:t>el</a:t>
            </a:r>
            <a:r>
              <a:rPr lang="en-US" sz="1800" dirty="0"/>
              <a:t> primer día del </a:t>
            </a:r>
            <a:r>
              <a:rPr lang="en-US" sz="1800" dirty="0" err="1"/>
              <a:t>mes</a:t>
            </a:r>
            <a:r>
              <a:rPr lang="en-US" sz="1800" dirty="0"/>
              <a:t> (p. </a:t>
            </a:r>
            <a:r>
              <a:rPr lang="en-US" sz="1800" dirty="0" err="1"/>
              <a:t>Ej</a:t>
            </a:r>
            <a:r>
              <a:rPr lang="en-US" sz="1800" dirty="0"/>
              <a:t>., </a:t>
            </a:r>
            <a:r>
              <a:rPr lang="en-US" sz="1800" dirty="0" err="1"/>
              <a:t>septiembre</a:t>
            </a:r>
            <a:r>
              <a:rPr lang="en-US" sz="1800" dirty="0"/>
              <a:t>, 1 de 2009).</a:t>
            </a:r>
          </a:p>
          <a:p>
            <a:pPr lvl="0">
              <a:lnSpc>
                <a:spcPct val="90000"/>
              </a:lnSpc>
              <a:buClr>
                <a:schemeClr val="accent1"/>
              </a:buClr>
            </a:pPr>
            <a:r>
              <a:rPr lang="en-US" sz="1800" dirty="0"/>
              <a:t>Si </a:t>
            </a:r>
            <a:r>
              <a:rPr lang="en-US" sz="1800" dirty="0" err="1"/>
              <a:t>falta</a:t>
            </a:r>
            <a:r>
              <a:rPr lang="en-US" sz="1800" dirty="0"/>
              <a:t> </a:t>
            </a:r>
            <a:r>
              <a:rPr lang="en-US" sz="1800" dirty="0" err="1"/>
              <a:t>el</a:t>
            </a:r>
            <a:r>
              <a:rPr lang="en-US" sz="1800" dirty="0"/>
              <a:t> </a:t>
            </a:r>
            <a:r>
              <a:rPr lang="en-US" sz="1800" dirty="0" err="1"/>
              <a:t>mes</a:t>
            </a:r>
            <a:r>
              <a:rPr lang="en-US" sz="1800" dirty="0"/>
              <a:t> (por </a:t>
            </a:r>
            <a:r>
              <a:rPr lang="en-US" sz="1800" dirty="0" err="1"/>
              <a:t>ejemplo</a:t>
            </a:r>
            <a:r>
              <a:rPr lang="en-US" sz="1800" dirty="0"/>
              <a:t>, 2010), </a:t>
            </a:r>
            <a:r>
              <a:rPr lang="en-US" sz="1800" dirty="0" err="1"/>
              <a:t>suponga</a:t>
            </a:r>
            <a:r>
              <a:rPr lang="en-US" sz="1800" dirty="0"/>
              <a:t> que es </a:t>
            </a:r>
            <a:r>
              <a:rPr lang="en-US" sz="1800" dirty="0" err="1"/>
              <a:t>el</a:t>
            </a:r>
            <a:r>
              <a:rPr lang="en-US" sz="1800" dirty="0"/>
              <a:t> primero de </a:t>
            </a:r>
            <a:r>
              <a:rPr lang="en-US" sz="1800" dirty="0" err="1"/>
              <a:t>enero</a:t>
            </a:r>
            <a:r>
              <a:rPr lang="en-US" sz="1800" dirty="0"/>
              <a:t> de ese </a:t>
            </a:r>
            <a:r>
              <a:rPr lang="en-US" sz="1800" dirty="0" err="1"/>
              <a:t>año</a:t>
            </a:r>
            <a:r>
              <a:rPr lang="en-US" sz="1800" dirty="0"/>
              <a:t> (p. </a:t>
            </a:r>
            <a:r>
              <a:rPr lang="en-US" sz="1800" dirty="0" err="1"/>
              <a:t>Ej</a:t>
            </a:r>
            <a:r>
              <a:rPr lang="en-US" sz="1800" dirty="0"/>
              <a:t>., </a:t>
            </a:r>
            <a:r>
              <a:rPr lang="en-US" sz="1800" dirty="0" err="1"/>
              <a:t>enero</a:t>
            </a:r>
            <a:r>
              <a:rPr lang="en-US" sz="1800" dirty="0"/>
              <a:t>, 1 de 2010).</a:t>
            </a:r>
          </a:p>
          <a:p>
            <a:pPr lvl="0">
              <a:lnSpc>
                <a:spcPct val="90000"/>
              </a:lnSpc>
              <a:buClr>
                <a:schemeClr val="accent1"/>
              </a:buClr>
            </a:pPr>
            <a:r>
              <a:rPr lang="en-US" sz="1800" dirty="0" err="1"/>
              <a:t>Tenga</a:t>
            </a:r>
            <a:r>
              <a:rPr lang="en-US" sz="1800" dirty="0"/>
              <a:t> </a:t>
            </a:r>
            <a:r>
              <a:rPr lang="en-US" sz="1800" dirty="0" err="1"/>
              <a:t>cuidado</a:t>
            </a:r>
            <a:r>
              <a:rPr lang="en-US" sz="1800" dirty="0"/>
              <a:t> con los </a:t>
            </a:r>
            <a:r>
              <a:rPr lang="en-US" sz="1800" dirty="0" err="1"/>
              <a:t>posibles</a:t>
            </a:r>
            <a:r>
              <a:rPr lang="en-US" sz="1800" dirty="0"/>
              <a:t> </a:t>
            </a:r>
            <a:r>
              <a:rPr lang="en-US" sz="1800" dirty="0" err="1"/>
              <a:t>errores</a:t>
            </a:r>
            <a:r>
              <a:rPr lang="en-US" sz="1800" dirty="0"/>
              <a:t> </a:t>
            </a:r>
            <a:r>
              <a:rPr lang="en-US" sz="1800" dirty="0" err="1"/>
              <a:t>tipográficos</a:t>
            </a:r>
            <a:r>
              <a:rPr lang="en-US" sz="1800" dirty="0"/>
              <a:t>, </a:t>
            </a:r>
            <a:r>
              <a:rPr lang="en-US" sz="1800" dirty="0" err="1"/>
              <a:t>ya</a:t>
            </a:r>
            <a:r>
              <a:rPr lang="en-US" sz="1800" dirty="0"/>
              <a:t> que </a:t>
            </a:r>
            <a:r>
              <a:rPr lang="en-US" sz="1800" dirty="0" err="1"/>
              <a:t>este</a:t>
            </a:r>
            <a:r>
              <a:rPr lang="en-US" sz="1800" dirty="0"/>
              <a:t> es un conjunto de </a:t>
            </a:r>
            <a:r>
              <a:rPr lang="en-US" sz="1800" dirty="0" err="1"/>
              <a:t>datos</a:t>
            </a:r>
            <a:r>
              <a:rPr lang="en-US" sz="1800" dirty="0"/>
              <a:t> </a:t>
            </a:r>
            <a:r>
              <a:rPr lang="en-US" sz="1800" dirty="0" err="1"/>
              <a:t>derivados</a:t>
            </a:r>
            <a:r>
              <a:rPr lang="en-US" sz="1800" dirty="0"/>
              <a:t> de la </a:t>
            </a:r>
            <a:r>
              <a:rPr lang="en-US" sz="1800" dirty="0" err="1"/>
              <a:t>vida</a:t>
            </a:r>
            <a:r>
              <a:rPr lang="en-US" sz="1800" dirty="0"/>
              <a:t> real.</a:t>
            </a:r>
          </a:p>
          <a:p>
            <a:pPr marL="114300" lvl="0" indent="0">
              <a:lnSpc>
                <a:spcPct val="90000"/>
              </a:lnSpc>
              <a:buClr>
                <a:schemeClr val="accent1"/>
              </a:buClr>
              <a:buFont typeface="Calibri" panose="020F0502020204030204" pitchFamily="34" charset="0"/>
              <a:buNone/>
            </a:pPr>
            <a:r>
              <a:rPr lang="en-US" sz="1800" dirty="0" err="1"/>
              <a:t>Esta</a:t>
            </a:r>
            <a:r>
              <a:rPr lang="en-US" sz="1800" dirty="0"/>
              <a:t> </a:t>
            </a:r>
            <a:r>
              <a:rPr lang="en-US" sz="1800" dirty="0" err="1"/>
              <a:t>función</a:t>
            </a:r>
            <a:r>
              <a:rPr lang="en-US" sz="1800" dirty="0"/>
              <a:t> </a:t>
            </a:r>
            <a:r>
              <a:rPr lang="en-US" sz="1800" dirty="0" err="1"/>
              <a:t>debería</a:t>
            </a:r>
            <a:r>
              <a:rPr lang="en-US" sz="1800" dirty="0"/>
              <a:t> </a:t>
            </a:r>
            <a:r>
              <a:rPr lang="en-US" sz="1800" dirty="0" err="1"/>
              <a:t>devolver</a:t>
            </a:r>
            <a:r>
              <a:rPr lang="en-US" sz="1800" dirty="0"/>
              <a:t> una </a:t>
            </a:r>
            <a:r>
              <a:rPr lang="en-US" sz="1800" dirty="0" err="1"/>
              <a:t>lista</a:t>
            </a:r>
            <a:r>
              <a:rPr lang="en-US" sz="1800" dirty="0"/>
              <a:t> de </a:t>
            </a:r>
            <a:r>
              <a:rPr lang="en-US" sz="1800" dirty="0" err="1"/>
              <a:t>longitud</a:t>
            </a:r>
            <a:r>
              <a:rPr lang="en-US" sz="1800" dirty="0"/>
              <a:t> 500.</a:t>
            </a:r>
          </a:p>
          <a:p>
            <a:pPr marL="342900" lvl="0" indent="-165100">
              <a:lnSpc>
                <a:spcPct val="90000"/>
              </a:lnSpc>
              <a:spcBef>
                <a:spcPts val="0"/>
              </a:spcBef>
              <a:spcAft>
                <a:spcPts val="0"/>
              </a:spcAft>
              <a:buClr>
                <a:schemeClr val="accent1"/>
              </a:buClr>
              <a:buSzPts val="2800"/>
              <a:buFont typeface="Calibri" panose="020F0502020204030204" pitchFamily="34" charset="0"/>
              <a:buNone/>
            </a:pPr>
            <a:endParaRPr lang="en-US" sz="1800" dirty="0"/>
          </a:p>
        </p:txBody>
      </p:sp>
    </p:spTree>
    <p:extLst>
      <p:ext uri="{BB962C8B-B14F-4D97-AF65-F5344CB8AC3E}">
        <p14:creationId xmlns:p14="http://schemas.microsoft.com/office/powerpoint/2010/main" val="1448497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82" name="Rectangle 59">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61">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4" name="Straight Connector 63">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5" name="Rectangle 65">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Google Shape;38;p3"/>
          <p:cNvSpPr txBox="1">
            <a:spLocks noGrp="1"/>
          </p:cNvSpPr>
          <p:nvPr>
            <p:ph type="title"/>
          </p:nvPr>
        </p:nvSpPr>
        <p:spPr>
          <a:xfrm>
            <a:off x="3731078" y="634946"/>
            <a:ext cx="4931229" cy="1450757"/>
          </a:xfrm>
          <a:prstGeom prst="rect">
            <a:avLst/>
          </a:prstGeom>
        </p:spPr>
        <p:txBody>
          <a:bodyPr spcFirstLastPara="1" vert="horz" lIns="91440" tIns="45720" rIns="91440" bIns="45720" rtlCol="0" anchor="b" anchorCtr="0">
            <a:normAutofit/>
          </a:bodyPr>
          <a:lstStyle/>
          <a:p>
            <a:pPr lvl="0" indent="0">
              <a:lnSpc>
                <a:spcPct val="85000"/>
              </a:lnSpc>
              <a:spcBef>
                <a:spcPct val="0"/>
              </a:spcBef>
              <a:spcAft>
                <a:spcPts val="0"/>
              </a:spcAft>
              <a:buClr>
                <a:srgbClr val="000000"/>
              </a:buClr>
              <a:buSzPct val="100000"/>
            </a:pPr>
            <a:r>
              <a:rPr lang="en-US" kern="1200" spc="-50" baseline="0" dirty="0" err="1">
                <a:solidFill>
                  <a:schemeClr val="tx1">
                    <a:lumMod val="75000"/>
                    <a:lumOff val="25000"/>
                  </a:schemeClr>
                </a:solidFill>
                <a:latin typeface="+mj-lt"/>
                <a:ea typeface="+mj-ea"/>
                <a:cs typeface="+mj-cs"/>
              </a:rPr>
              <a:t>Conclusiones</a:t>
            </a:r>
            <a:endParaRPr lang="en-US" kern="1200" spc="-50" baseline="0" dirty="0">
              <a:solidFill>
                <a:schemeClr val="tx1">
                  <a:lumMod val="75000"/>
                  <a:lumOff val="25000"/>
                </a:schemeClr>
              </a:solidFill>
              <a:latin typeface="+mj-lt"/>
              <a:ea typeface="+mj-ea"/>
              <a:cs typeface="+mj-cs"/>
            </a:endParaRPr>
          </a:p>
        </p:txBody>
      </p:sp>
      <p:pic>
        <p:nvPicPr>
          <p:cNvPr id="5" name="Imagen 3">
            <a:extLst>
              <a:ext uri="{FF2B5EF4-FFF2-40B4-BE49-F238E27FC236}">
                <a16:creationId xmlns:a16="http://schemas.microsoft.com/office/drawing/2014/main" id="{F0CCBF36-E77B-4D9B-9F4B-A3DA04CB5065}"/>
              </a:ext>
            </a:extLst>
          </p:cNvPr>
          <p:cNvPicPr>
            <a:picLocks noChangeAspect="1"/>
          </p:cNvPicPr>
          <p:nvPr/>
        </p:nvPicPr>
        <p:blipFill rotWithShape="1">
          <a:blip r:embed="rId3">
            <a:extLst>
              <a:ext uri="{28A0092B-C50C-407E-A947-70E740481C1C}">
                <a14:useLocalDpi xmlns:a14="http://schemas.microsoft.com/office/drawing/2010/main" val="0"/>
              </a:ext>
            </a:extLst>
          </a:blip>
          <a:srcRect l="37977" r="32562" b="3"/>
          <a:stretch/>
        </p:blipFill>
        <p:spPr>
          <a:xfrm>
            <a:off x="475499" y="640081"/>
            <a:ext cx="3000986" cy="5314406"/>
          </a:xfrm>
          <a:prstGeom prst="rect">
            <a:avLst/>
          </a:prstGeom>
        </p:spPr>
      </p:pic>
      <p:cxnSp>
        <p:nvCxnSpPr>
          <p:cNvPr id="86" name="Straight Connector 67">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1077" y="2086188"/>
            <a:ext cx="456732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7" name="Google Shape;37;p3"/>
          <p:cNvSpPr txBox="1">
            <a:spLocks noGrp="1"/>
          </p:cNvSpPr>
          <p:nvPr>
            <p:ph type="body" idx="1"/>
          </p:nvPr>
        </p:nvSpPr>
        <p:spPr>
          <a:xfrm>
            <a:off x="3731076" y="2198914"/>
            <a:ext cx="4931230" cy="4024140"/>
          </a:xfrm>
          <a:prstGeom prst="rect">
            <a:avLst/>
          </a:prstGeom>
        </p:spPr>
        <p:txBody>
          <a:bodyPr spcFirstLastPara="1" vert="horz" lIns="0" tIns="45720" rIns="0" bIns="45720" rtlCol="0" anchorCtr="0">
            <a:normAutofit fontScale="92500" lnSpcReduction="10000"/>
          </a:bodyPr>
          <a:lstStyle/>
          <a:p>
            <a:pPr indent="-228600" algn="just">
              <a:lnSpc>
                <a:spcPct val="90000"/>
              </a:lnSpc>
              <a:spcAft>
                <a:spcPts val="800"/>
              </a:spcAft>
              <a:buClr>
                <a:schemeClr val="accent1"/>
              </a:buClr>
              <a:buFont typeface="Calibri" panose="020F0502020204030204" pitchFamily="34" charset="0"/>
              <a:buChar char="•"/>
            </a:pPr>
            <a:r>
              <a:rPr lang="en-US" sz="1800" dirty="0"/>
              <a:t>Las expresiones regulares pueden parecer indescifrables (¡algunas lo son!) pero son muy útiles cuando se necesita encontrar patrones en un texto. Sin embargo, escribir una expresión regular desde cero no es trivial. Una buena idea es buscar primero algunas opciones en Internet y seleccionar una que sea simple, pero que funcione bien en la mayoría de los casos.</a:t>
            </a:r>
          </a:p>
          <a:p>
            <a:pPr indent="-228600" algn="just">
              <a:lnSpc>
                <a:spcPct val="90000"/>
              </a:lnSpc>
              <a:spcAft>
                <a:spcPts val="800"/>
              </a:spcAft>
              <a:buClr>
                <a:schemeClr val="accent1"/>
              </a:buClr>
              <a:buFont typeface="Calibri" panose="020F0502020204030204" pitchFamily="34" charset="0"/>
              <a:buChar char="•"/>
            </a:pPr>
            <a:r>
              <a:rPr lang="en-US" sz="1800" dirty="0"/>
              <a:t>La forma más rápida para aprender a hacer expresiones regulares es mediante ejemplos, ir probando combinaciones y comprobar en tiempo real el resultado. No hay una solución única en cada caso. Un método de resolver las expresiones complejas es mediante la técnica de divide y vencerás, extraer cada subfuncionalidad y colocarla por separado, pero se puede optar por soluciones más compactas.</a:t>
            </a:r>
          </a:p>
        </p:txBody>
      </p:sp>
      <p:sp>
        <p:nvSpPr>
          <p:cNvPr id="87" name="Rectangle 69">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71">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967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p:nvSpPr>
          <p:cNvPr id="103" name="Rectangle 90">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Rectangle 92">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5" name="Straight Connector 94">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6" name="Rectangle 96">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98">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Google Shape;86;p11"/>
          <p:cNvSpPr txBox="1">
            <a:spLocks noGrp="1"/>
          </p:cNvSpPr>
          <p:nvPr>
            <p:ph type="title"/>
          </p:nvPr>
        </p:nvSpPr>
        <p:spPr>
          <a:xfrm>
            <a:off x="800100" y="5252936"/>
            <a:ext cx="7543800" cy="1028715"/>
          </a:xfrm>
          <a:prstGeom prst="rect">
            <a:avLst/>
          </a:prstGeom>
        </p:spPr>
        <p:txBody>
          <a:bodyPr spcFirstLastPara="1" vert="horz" lIns="91440" tIns="45720" rIns="91440" bIns="45720" rtlCol="0" anchor="ctr" anchorCtr="0">
            <a:normAutofit/>
          </a:bodyPr>
          <a:lstStyle/>
          <a:p>
            <a:pPr lvl="0" indent="0" algn="ctr">
              <a:lnSpc>
                <a:spcPct val="85000"/>
              </a:lnSpc>
              <a:spcBef>
                <a:spcPct val="0"/>
              </a:spcBef>
              <a:spcAft>
                <a:spcPts val="0"/>
              </a:spcAft>
              <a:buClr>
                <a:srgbClr val="000000"/>
              </a:buClr>
              <a:buSzPct val="100000"/>
            </a:pPr>
            <a:r>
              <a:rPr lang="en-US">
                <a:solidFill>
                  <a:srgbClr val="FFFFFF"/>
                </a:solidFill>
              </a:rPr>
              <a:t>Referencias</a:t>
            </a:r>
          </a:p>
        </p:txBody>
      </p:sp>
      <p:sp>
        <p:nvSpPr>
          <p:cNvPr id="85" name="Google Shape;85;p11"/>
          <p:cNvSpPr txBox="1">
            <a:spLocks noGrp="1"/>
          </p:cNvSpPr>
          <p:nvPr>
            <p:ph type="body" idx="1"/>
          </p:nvPr>
        </p:nvSpPr>
        <p:spPr>
          <a:xfrm>
            <a:off x="496376" y="644491"/>
            <a:ext cx="8151222" cy="3917787"/>
          </a:xfrm>
          <a:prstGeom prst="rect">
            <a:avLst/>
          </a:prstGeom>
        </p:spPr>
        <p:txBody>
          <a:bodyPr spcFirstLastPara="1" vert="horz" lIns="0" tIns="45720" rIns="0" bIns="45720" rtlCol="0" anchorCtr="0">
            <a:normAutofit/>
          </a:bodyPr>
          <a:lstStyle/>
          <a:p>
            <a:pPr>
              <a:lnSpc>
                <a:spcPct val="90000"/>
              </a:lnSpc>
              <a:buClr>
                <a:schemeClr val="accent1"/>
              </a:buClr>
            </a:pPr>
            <a:r>
              <a:rPr lang="en-US" dirty="0"/>
              <a:t>Applied Text Analysis with Python / by Benjamin Bengfort, Rebecca </a:t>
            </a:r>
            <a:r>
              <a:rPr lang="en-US" dirty="0" err="1"/>
              <a:t>Bilbro</a:t>
            </a:r>
            <a:r>
              <a:rPr lang="en-US" dirty="0"/>
              <a:t>, Tony Ojeda : O'Reilly Media, Inc. [2018] 1 </a:t>
            </a:r>
            <a:r>
              <a:rPr lang="en-US" dirty="0" err="1"/>
              <a:t>recurso</a:t>
            </a:r>
            <a:r>
              <a:rPr lang="en-US" dirty="0"/>
              <a:t> </a:t>
            </a:r>
            <a:r>
              <a:rPr lang="en-US" dirty="0" err="1"/>
              <a:t>en</a:t>
            </a:r>
            <a:r>
              <a:rPr lang="en-US" dirty="0"/>
              <a:t> </a:t>
            </a:r>
            <a:r>
              <a:rPr lang="en-US" dirty="0" err="1"/>
              <a:t>línea</a:t>
            </a:r>
            <a:r>
              <a:rPr lang="en-US" dirty="0"/>
              <a:t> (xii, 334 </a:t>
            </a:r>
            <a:r>
              <a:rPr lang="en-US" dirty="0" err="1"/>
              <a:t>páginas</a:t>
            </a:r>
            <a:r>
              <a:rPr lang="en-US" dirty="0"/>
              <a:t>) : </a:t>
            </a:r>
            <a:r>
              <a:rPr lang="en-US" dirty="0" err="1"/>
              <a:t>ilustraciones</a:t>
            </a:r>
            <a:r>
              <a:rPr lang="en-US" dirty="0"/>
              <a:t> https://www.oreilly.com/library/view/applied-text-analysis/9781491963036/</a:t>
            </a:r>
          </a:p>
          <a:p>
            <a:pPr>
              <a:lnSpc>
                <a:spcPct val="90000"/>
              </a:lnSpc>
              <a:buClr>
                <a:schemeClr val="accent1"/>
              </a:buClr>
            </a:pPr>
            <a:r>
              <a:rPr lang="en-US" dirty="0"/>
              <a:t>Natural language processing recipes : unlocking text data with machine learning and deep learning using Python / </a:t>
            </a:r>
            <a:r>
              <a:rPr lang="en-US" dirty="0" err="1"/>
              <a:t>Akshay</a:t>
            </a:r>
            <a:r>
              <a:rPr lang="en-US" dirty="0"/>
              <a:t> Kulkarni, Adarsha </a:t>
            </a:r>
            <a:r>
              <a:rPr lang="en-US" dirty="0" err="1"/>
              <a:t>Shivananda</a:t>
            </a:r>
            <a:r>
              <a:rPr lang="en-US" dirty="0"/>
              <a:t> -- [Berkeley, California] : </a:t>
            </a:r>
            <a:r>
              <a:rPr lang="en-US" dirty="0" err="1"/>
              <a:t>Apress</a:t>
            </a:r>
            <a:r>
              <a:rPr lang="en-US" dirty="0"/>
              <a:t>, [2019].--  xxv, 234 </a:t>
            </a:r>
            <a:r>
              <a:rPr lang="en-US" dirty="0" err="1"/>
              <a:t>páginas</a:t>
            </a:r>
            <a:r>
              <a:rPr lang="en-US" dirty="0"/>
              <a:t> : </a:t>
            </a:r>
            <a:r>
              <a:rPr lang="en-US" dirty="0" err="1"/>
              <a:t>ilustraciones</a:t>
            </a:r>
            <a:endParaRPr lang="en-US" dirty="0"/>
          </a:p>
          <a:p>
            <a:pPr>
              <a:lnSpc>
                <a:spcPct val="90000"/>
              </a:lnSpc>
              <a:buClr>
                <a:schemeClr val="accent1"/>
              </a:buClr>
            </a:pPr>
            <a:r>
              <a:rPr lang="en-US" dirty="0"/>
              <a:t>Natural Language Processing with Python: Analyzing Text with the Natural Language Toolkit 1st Edition / by Steven Bird, Ewan Klein, Edward </a:t>
            </a:r>
            <a:r>
              <a:rPr lang="en-US" dirty="0" err="1"/>
              <a:t>Loper</a:t>
            </a:r>
            <a:r>
              <a:rPr lang="en-US" dirty="0"/>
              <a:t> : O'Reilly Media, Inc. [2009] 1 </a:t>
            </a:r>
            <a:r>
              <a:rPr lang="en-US" dirty="0" err="1"/>
              <a:t>recurso</a:t>
            </a:r>
            <a:r>
              <a:rPr lang="en-US" dirty="0"/>
              <a:t> </a:t>
            </a:r>
            <a:r>
              <a:rPr lang="en-US" dirty="0" err="1"/>
              <a:t>en</a:t>
            </a:r>
            <a:r>
              <a:rPr lang="en-US" dirty="0"/>
              <a:t> </a:t>
            </a:r>
            <a:r>
              <a:rPr lang="en-US" dirty="0" err="1"/>
              <a:t>línea</a:t>
            </a:r>
            <a:r>
              <a:rPr lang="en-US" dirty="0"/>
              <a:t> (xi, 512 </a:t>
            </a:r>
            <a:r>
              <a:rPr lang="en-US" dirty="0" err="1"/>
              <a:t>páginas</a:t>
            </a:r>
            <a:r>
              <a:rPr lang="en-US" dirty="0"/>
              <a:t>) : </a:t>
            </a:r>
            <a:r>
              <a:rPr lang="en-US" dirty="0" err="1"/>
              <a:t>ilustraciones</a:t>
            </a:r>
            <a:r>
              <a:rPr lang="en-US" dirty="0"/>
              <a:t> https://itbook.store/books/9780596516499 </a:t>
            </a:r>
          </a:p>
          <a:p>
            <a:pPr marL="342900" lvl="0" indent="-165100">
              <a:lnSpc>
                <a:spcPct val="90000"/>
              </a:lnSpc>
              <a:spcBef>
                <a:spcPts val="0"/>
              </a:spcBef>
              <a:spcAft>
                <a:spcPts val="0"/>
              </a:spcAft>
              <a:buClr>
                <a:schemeClr val="accent1"/>
              </a:buClr>
              <a:buSzPts val="2800"/>
              <a:buFont typeface="Calibri" panose="020F0502020204030204" pitchFamily="34" charset="0"/>
              <a:buNone/>
            </a:pPr>
            <a:endParaRPr lang="en-US" dirty="0"/>
          </a:p>
        </p:txBody>
      </p:sp>
      <p:sp>
        <p:nvSpPr>
          <p:cNvPr id="108" name="Rectangle 100">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467543" y="1700808"/>
            <a:ext cx="8091842" cy="3515769"/>
          </a:xfrm>
          <a:prstGeom prst="rect">
            <a:avLst/>
          </a:prstGeom>
          <a:noFill/>
          <a:ln>
            <a:noFill/>
          </a:ln>
        </p:spPr>
        <p:txBody>
          <a:bodyPr spcFirstLastPara="1" wrap="square" lIns="45700" tIns="45700" rIns="45700" bIns="45700" anchor="t" anchorCtr="0">
            <a:normAutofit/>
          </a:bodyPr>
          <a:lstStyle/>
          <a:p>
            <a:pPr marL="628650" lvl="0" indent="-514350" algn="just" fontAlgn="base">
              <a:buFont typeface="+mj-lt"/>
              <a:buAutoNum type="arabicPeriod"/>
            </a:pPr>
            <a:r>
              <a:rPr lang="es-ES" sz="2400" dirty="0">
                <a:latin typeface="San Serif"/>
              </a:rPr>
              <a:t>¿Qué son expresiones regulares?</a:t>
            </a:r>
          </a:p>
          <a:p>
            <a:pPr marL="628650" lvl="0" indent="-514350" algn="just" fontAlgn="base">
              <a:buFont typeface="+mj-lt"/>
              <a:buAutoNum type="arabicPeriod"/>
            </a:pPr>
            <a:r>
              <a:rPr lang="es-ES" sz="2400" dirty="0" err="1">
                <a:latin typeface="San Serif"/>
              </a:rPr>
              <a:t>Metacaracteres</a:t>
            </a:r>
            <a:endParaRPr lang="es-ES" sz="2400" dirty="0">
              <a:latin typeface="San Serif"/>
            </a:endParaRPr>
          </a:p>
          <a:p>
            <a:pPr marL="628650" lvl="0" indent="-514350" algn="just" fontAlgn="base">
              <a:buFont typeface="+mj-lt"/>
              <a:buAutoNum type="arabicPeriod"/>
            </a:pPr>
            <a:r>
              <a:rPr lang="es-ES" sz="2400" dirty="0">
                <a:latin typeface="San Serif"/>
              </a:rPr>
              <a:t>Construcción de expresiones regulares</a:t>
            </a:r>
            <a:endParaRPr lang="es-MX" sz="2400" dirty="0">
              <a:latin typeface="San Serif"/>
            </a:endParaRPr>
          </a:p>
        </p:txBody>
      </p:sp>
      <p:sp>
        <p:nvSpPr>
          <p:cNvPr id="62" name="Google Shape;62;p7"/>
          <p:cNvSpPr txBox="1">
            <a:spLocks noGrp="1"/>
          </p:cNvSpPr>
          <p:nvPr>
            <p:ph type="title"/>
          </p:nvPr>
        </p:nvSpPr>
        <p:spPr>
          <a:prstGeom prst="rect">
            <a:avLst/>
          </a:prstGeom>
          <a:noFill/>
          <a:ln>
            <a:noFill/>
          </a:ln>
        </p:spPr>
        <p:txBody>
          <a:bodyPr spcFirstLastPara="1" wrap="square" lIns="45700" tIns="45700" rIns="45700" bIns="45700" anchor="ctr"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s-MX"/>
              <a:t>Contenido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Google Shape;38;p3"/>
          <p:cNvSpPr txBox="1">
            <a:spLocks noGrp="1"/>
          </p:cNvSpPr>
          <p:nvPr>
            <p:ph type="title"/>
          </p:nvPr>
        </p:nvSpPr>
        <p:spPr>
          <a:xfrm>
            <a:off x="475499" y="4550229"/>
            <a:ext cx="8181805" cy="1057655"/>
          </a:xfrm>
          <a:prstGeom prst="rect">
            <a:avLst/>
          </a:prstGeom>
        </p:spPr>
        <p:txBody>
          <a:bodyPr spcFirstLastPara="1" vert="horz" lIns="91440" tIns="45720" rIns="91440" bIns="45720" rtlCol="0" anchor="b" anchorCtr="0">
            <a:normAutofit/>
          </a:bodyPr>
          <a:lstStyle/>
          <a:p>
            <a:pPr marL="0" lvl="0" indent="0">
              <a:lnSpc>
                <a:spcPct val="85000"/>
              </a:lnSpc>
              <a:spcBef>
                <a:spcPct val="0"/>
              </a:spcBef>
              <a:spcAft>
                <a:spcPts val="0"/>
              </a:spcAft>
              <a:buClr>
                <a:srgbClr val="000000"/>
              </a:buClr>
              <a:buSzPct val="100000"/>
            </a:pPr>
            <a:r>
              <a:rPr lang="en-US" sz="5200">
                <a:solidFill>
                  <a:schemeClr val="tx1">
                    <a:lumMod val="85000"/>
                    <a:lumOff val="15000"/>
                  </a:schemeClr>
                </a:solidFill>
              </a:rPr>
              <a:t>Introducción</a:t>
            </a:r>
          </a:p>
        </p:txBody>
      </p:sp>
      <p:pic>
        <p:nvPicPr>
          <p:cNvPr id="3" name="Picture 2" descr="Text, letter&#10;&#10;Description automatically generated">
            <a:extLst>
              <a:ext uri="{FF2B5EF4-FFF2-40B4-BE49-F238E27FC236}">
                <a16:creationId xmlns:a16="http://schemas.microsoft.com/office/drawing/2014/main" id="{100DE0A8-508E-448D-ADD4-2F21A7067402}"/>
              </a:ext>
            </a:extLst>
          </p:cNvPr>
          <p:cNvPicPr>
            <a:picLocks noChangeAspect="1"/>
          </p:cNvPicPr>
          <p:nvPr/>
        </p:nvPicPr>
        <p:blipFill>
          <a:blip r:embed="rId3"/>
          <a:stretch>
            <a:fillRect/>
          </a:stretch>
        </p:blipFill>
        <p:spPr>
          <a:xfrm>
            <a:off x="476593" y="1503516"/>
            <a:ext cx="2484588" cy="1875863"/>
          </a:xfrm>
          <a:prstGeom prst="rect">
            <a:avLst/>
          </a:prstGeom>
          <a:scene3d>
            <a:camera prst="orthographicFront"/>
            <a:lightRig rig="contrasting" dir="t">
              <a:rot lat="0" lon="0" rev="4200000"/>
            </a:lightRig>
          </a:scene3d>
          <a:sp3d prstMaterial="plastic">
            <a:bevelT w="381000" h="114300" prst="relaxedInset"/>
            <a:contourClr>
              <a:srgbClr val="969696"/>
            </a:contourClr>
          </a:sp3d>
        </p:spPr>
      </p:pic>
      <p:sp>
        <p:nvSpPr>
          <p:cNvPr id="51" name="Rectangle 50">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8914" y="886968"/>
            <a:ext cx="48006"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8" descr="Expresiones regulares básicas - [forCode]">
            <a:extLst>
              <a:ext uri="{FF2B5EF4-FFF2-40B4-BE49-F238E27FC236}">
                <a16:creationId xmlns:a16="http://schemas.microsoft.com/office/drawing/2014/main" id="{A7438968-3204-4AEA-BF3A-EB3200578288}"/>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3324654" y="1829618"/>
            <a:ext cx="2484588" cy="1223659"/>
          </a:xfrm>
          <a:prstGeom prst="rect">
            <a:avLst/>
          </a:prstGeom>
        </p:spPr>
      </p:pic>
      <p:sp>
        <p:nvSpPr>
          <p:cNvPr id="53" name="Rectangle 52">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6976" y="886968"/>
            <a:ext cx="48006"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rain on a screen&#10;&#10;Description automatically generated with low confidence">
            <a:extLst>
              <a:ext uri="{FF2B5EF4-FFF2-40B4-BE49-F238E27FC236}">
                <a16:creationId xmlns:a16="http://schemas.microsoft.com/office/drawing/2014/main" id="{C07EEBF9-9E1D-4D0C-987D-CF4F3F0EC30F}"/>
              </a:ext>
            </a:extLst>
          </p:cNvPr>
          <p:cNvPicPr>
            <a:picLocks noChangeAspect="1"/>
          </p:cNvPicPr>
          <p:nvPr/>
        </p:nvPicPr>
        <p:blipFill>
          <a:blip r:embed="rId5"/>
          <a:stretch>
            <a:fillRect/>
          </a:stretch>
        </p:blipFill>
        <p:spPr>
          <a:xfrm>
            <a:off x="6172716" y="1609111"/>
            <a:ext cx="2484588" cy="1664673"/>
          </a:xfrm>
          <a:prstGeom prst="rect">
            <a:avLst/>
          </a:prstGeom>
        </p:spPr>
      </p:pic>
      <p:cxnSp>
        <p:nvCxnSpPr>
          <p:cNvPr id="55" name="Straight Connector 54">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4" name="Rectangle 56">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58">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3"/>
          <p:cNvSpPr txBox="1">
            <a:spLocks noGrp="1"/>
          </p:cNvSpPr>
          <p:nvPr>
            <p:ph type="body" idx="1"/>
          </p:nvPr>
        </p:nvSpPr>
        <p:spPr>
          <a:xfrm>
            <a:off x="323526" y="2060572"/>
            <a:ext cx="8352930" cy="1499861"/>
          </a:xfrm>
          <a:prstGeom prst="rect">
            <a:avLst/>
          </a:prstGeom>
          <a:noFill/>
          <a:ln>
            <a:noFill/>
          </a:ln>
        </p:spPr>
        <p:txBody>
          <a:bodyPr spcFirstLastPara="1" wrap="square" lIns="45700" tIns="45700" rIns="45700" bIns="45700" anchor="t" anchorCtr="0">
            <a:normAutofit lnSpcReduction="10000"/>
          </a:bodyPr>
          <a:lstStyle/>
          <a:p>
            <a:pPr marL="179388" lvl="0" indent="-1588" algn="just">
              <a:spcBef>
                <a:spcPts val="0"/>
              </a:spcBef>
              <a:buSzPts val="2800"/>
              <a:buNone/>
            </a:pPr>
            <a:r>
              <a:rPr lang="es-MX" sz="3200" dirty="0">
                <a:latin typeface="San Serif"/>
              </a:rPr>
              <a:t>Son </a:t>
            </a:r>
            <a:r>
              <a:rPr lang="es-ES" sz="3200" dirty="0">
                <a:latin typeface="San Serif"/>
              </a:rPr>
              <a:t>patrones que se utilizan para hacer coincidir combinaciones de caracteres en cadenas de texto.</a:t>
            </a:r>
            <a:endParaRPr lang="es-MX" sz="3200" dirty="0">
              <a:latin typeface="San Serif"/>
            </a:endParaRPr>
          </a:p>
          <a:p>
            <a:pPr marL="342900" lvl="0" indent="-165100" algn="l" rtl="0">
              <a:lnSpc>
                <a:spcPct val="100000"/>
              </a:lnSpc>
              <a:spcBef>
                <a:spcPts val="0"/>
              </a:spcBef>
              <a:spcAft>
                <a:spcPts val="0"/>
              </a:spcAft>
              <a:buClr>
                <a:srgbClr val="000000"/>
              </a:buClr>
              <a:buSzPts val="2800"/>
              <a:buNone/>
            </a:pPr>
            <a:endParaRPr sz="3200" dirty="0"/>
          </a:p>
        </p:txBody>
      </p:sp>
      <p:sp>
        <p:nvSpPr>
          <p:cNvPr id="38" name="Google Shape;38;p3"/>
          <p:cNvSpPr txBox="1">
            <a:spLocks noGrp="1"/>
          </p:cNvSpPr>
          <p:nvPr>
            <p:ph type="title"/>
          </p:nvPr>
        </p:nvSpPr>
        <p:spPr>
          <a:xfrm>
            <a:off x="467543" y="764704"/>
            <a:ext cx="8352930" cy="824066"/>
          </a:xfrm>
          <a:prstGeom prst="rect">
            <a:avLst/>
          </a:prstGeom>
          <a:noFill/>
          <a:ln>
            <a:noFill/>
          </a:ln>
        </p:spPr>
        <p:txBody>
          <a:bodyPr spcFirstLastPara="1" wrap="square" lIns="45700" tIns="45700" rIns="45700" bIns="45700" anchor="ctr"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s-MX" dirty="0"/>
              <a:t>Expresiones regulares</a:t>
            </a:r>
            <a:br>
              <a:rPr lang="es-MX" dirty="0"/>
            </a:br>
            <a:r>
              <a:rPr lang="es-ES_tradnl" sz="2000" dirty="0">
                <a:effectLst/>
                <a:latin typeface="Calibri" panose="020F0502020204030204" pitchFamily="34" charset="0"/>
                <a:ea typeface="Times New Roman" panose="02020603050405020304" pitchFamily="18" charset="0"/>
              </a:rPr>
              <a:t>(</a:t>
            </a:r>
            <a:r>
              <a:rPr lang="es-ES_tradnl" sz="2000" i="1" dirty="0">
                <a:effectLst/>
                <a:latin typeface="Calibri" panose="020F0502020204030204" pitchFamily="34" charset="0"/>
                <a:ea typeface="Times New Roman" panose="02020603050405020304" pitchFamily="18" charset="0"/>
              </a:rPr>
              <a:t>regular </a:t>
            </a:r>
            <a:r>
              <a:rPr lang="es-ES_tradnl" sz="2000" i="1" dirty="0" err="1">
                <a:effectLst/>
                <a:latin typeface="Calibri" panose="020F0502020204030204" pitchFamily="34" charset="0"/>
                <a:ea typeface="Times New Roman" panose="02020603050405020304" pitchFamily="18" charset="0"/>
              </a:rPr>
              <a:t>expression</a:t>
            </a:r>
            <a:r>
              <a:rPr lang="es-ES_tradnl" sz="2000" dirty="0">
                <a:effectLst/>
                <a:latin typeface="Calibri" panose="020F0502020204030204" pitchFamily="34" charset="0"/>
                <a:ea typeface="Times New Roman" panose="02020603050405020304" pitchFamily="18" charset="0"/>
              </a:rPr>
              <a:t>, </a:t>
            </a:r>
            <a:r>
              <a:rPr lang="es-ES_tradnl" sz="2000" i="1" dirty="0" err="1">
                <a:effectLst/>
                <a:latin typeface="Calibri" panose="020F0502020204030204" pitchFamily="34" charset="0"/>
                <a:ea typeface="Times New Roman" panose="02020603050405020304" pitchFamily="18" charset="0"/>
              </a:rPr>
              <a:t>regex</a:t>
            </a:r>
            <a:r>
              <a:rPr lang="es-ES_tradnl" sz="2000" dirty="0">
                <a:effectLst/>
                <a:latin typeface="Calibri" panose="020F0502020204030204" pitchFamily="34" charset="0"/>
                <a:ea typeface="Times New Roman" panose="02020603050405020304" pitchFamily="18" charset="0"/>
              </a:rPr>
              <a:t> o </a:t>
            </a:r>
            <a:r>
              <a:rPr lang="es-ES_tradnl" sz="2000" i="1" dirty="0" err="1">
                <a:effectLst/>
                <a:latin typeface="Calibri" panose="020F0502020204030204" pitchFamily="34" charset="0"/>
                <a:ea typeface="Times New Roman" panose="02020603050405020304" pitchFamily="18" charset="0"/>
              </a:rPr>
              <a:t>regexp</a:t>
            </a:r>
            <a:r>
              <a:rPr lang="es-ES_tradnl" sz="2000" dirty="0">
                <a:effectLst/>
                <a:latin typeface="Calibri" panose="020F0502020204030204" pitchFamily="34" charset="0"/>
                <a:ea typeface="Times New Roman" panose="02020603050405020304" pitchFamily="18" charset="0"/>
              </a:rPr>
              <a:t>)</a:t>
            </a:r>
            <a:endParaRPr dirty="0"/>
          </a:p>
        </p:txBody>
      </p:sp>
      <p:pic>
        <p:nvPicPr>
          <p:cNvPr id="3" name="Picture 2" descr="Diagram&#10;&#10;Description automatically generated with medium confidence">
            <a:extLst>
              <a:ext uri="{FF2B5EF4-FFF2-40B4-BE49-F238E27FC236}">
                <a16:creationId xmlns:a16="http://schemas.microsoft.com/office/drawing/2014/main" id="{986E1500-639C-4EAB-B178-2111E458B46B}"/>
              </a:ext>
            </a:extLst>
          </p:cNvPr>
          <p:cNvPicPr>
            <a:picLocks noChangeAspect="1"/>
          </p:cNvPicPr>
          <p:nvPr/>
        </p:nvPicPr>
        <p:blipFill>
          <a:blip r:embed="rId3"/>
          <a:stretch>
            <a:fillRect/>
          </a:stretch>
        </p:blipFill>
        <p:spPr>
          <a:xfrm>
            <a:off x="5574357" y="3429000"/>
            <a:ext cx="2563803" cy="2563803"/>
          </a:xfrm>
          <a:prstGeom prst="rect">
            <a:avLst/>
          </a:prstGeom>
        </p:spPr>
      </p:pic>
      <p:pic>
        <p:nvPicPr>
          <p:cNvPr id="6" name="Picture 5" descr="A picture containing text, outdoor, sign, dark&#10;&#10;Description automatically generated">
            <a:extLst>
              <a:ext uri="{FF2B5EF4-FFF2-40B4-BE49-F238E27FC236}">
                <a16:creationId xmlns:a16="http://schemas.microsoft.com/office/drawing/2014/main" id="{CB223F45-B3AF-4886-A64A-C55709CF5926}"/>
              </a:ext>
            </a:extLst>
          </p:cNvPr>
          <p:cNvPicPr>
            <a:picLocks noChangeAspect="1"/>
          </p:cNvPicPr>
          <p:nvPr/>
        </p:nvPicPr>
        <p:blipFill>
          <a:blip r:embed="rId4"/>
          <a:stretch>
            <a:fillRect/>
          </a:stretch>
        </p:blipFill>
        <p:spPr>
          <a:xfrm>
            <a:off x="1249250" y="3172867"/>
            <a:ext cx="3399383" cy="3399383"/>
          </a:xfrm>
          <a:prstGeom prst="rect">
            <a:avLst/>
          </a:prstGeom>
        </p:spPr>
      </p:pic>
    </p:spTree>
    <p:extLst>
      <p:ext uri="{BB962C8B-B14F-4D97-AF65-F5344CB8AC3E}">
        <p14:creationId xmlns:p14="http://schemas.microsoft.com/office/powerpoint/2010/main" val="406757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6" name="Google Shape;37;p3">
            <a:extLst>
              <a:ext uri="{FF2B5EF4-FFF2-40B4-BE49-F238E27FC236}">
                <a16:creationId xmlns:a16="http://schemas.microsoft.com/office/drawing/2014/main" id="{EDB6D980-6AF4-46F0-880E-E00F65CE5D1A}"/>
              </a:ext>
            </a:extLst>
          </p:cNvPr>
          <p:cNvSpPr txBox="1">
            <a:spLocks noGrp="1"/>
          </p:cNvSpPr>
          <p:nvPr>
            <p:ph type="body" idx="1"/>
          </p:nvPr>
        </p:nvSpPr>
        <p:spPr>
          <a:xfrm>
            <a:off x="228599" y="1863090"/>
            <a:ext cx="8591873" cy="4149090"/>
          </a:xfrm>
          <a:prstGeom prst="rect">
            <a:avLst/>
          </a:prstGeom>
          <a:noFill/>
          <a:ln>
            <a:noFill/>
          </a:ln>
        </p:spPr>
        <p:txBody>
          <a:bodyPr spcFirstLastPara="1" wrap="square" lIns="45700" tIns="45700" rIns="45700" bIns="45700" anchor="t" anchorCtr="0">
            <a:normAutofit/>
          </a:bodyPr>
          <a:lstStyle/>
          <a:p>
            <a:pPr marL="635000" lvl="0" indent="-457200" algn="just">
              <a:spcBef>
                <a:spcPts val="0"/>
              </a:spcBef>
              <a:buSzPts val="2800"/>
              <a:buFont typeface="Wingdings" panose="05000000000000000000" pitchFamily="2" charset="2"/>
              <a:buChar char="ü"/>
            </a:pPr>
            <a:r>
              <a:rPr lang="es-ES" sz="2200" dirty="0">
                <a:latin typeface="San Serif"/>
              </a:rPr>
              <a:t>Pueden incluir patrones de coincidencia literal, de repetición, de composición, de ramificación, y otras sofisticadas reglas de reconocimiento de texto. </a:t>
            </a:r>
          </a:p>
          <a:p>
            <a:pPr marL="177800" lvl="0" indent="0" algn="just">
              <a:spcBef>
                <a:spcPts val="0"/>
              </a:spcBef>
              <a:buSzPts val="2800"/>
              <a:buNone/>
            </a:pPr>
            <a:endParaRPr lang="es-ES" sz="2200" dirty="0">
              <a:latin typeface="San Serif"/>
            </a:endParaRPr>
          </a:p>
          <a:p>
            <a:pPr marL="635000" lvl="0" indent="-457200" algn="just">
              <a:spcBef>
                <a:spcPts val="0"/>
              </a:spcBef>
              <a:buSzPts val="2800"/>
              <a:buFont typeface="Wingdings" panose="05000000000000000000" pitchFamily="2" charset="2"/>
              <a:buChar char="ü"/>
            </a:pPr>
            <a:r>
              <a:rPr lang="es-ES" sz="2200" dirty="0">
                <a:latin typeface="San Serif"/>
              </a:rPr>
              <a:t>Deberían formar parte del arsenal de cualquier buen programador. Pueden ahorrarnos muchas líneas de código.</a:t>
            </a:r>
          </a:p>
          <a:p>
            <a:pPr marL="177800" lvl="0" indent="0" algn="just">
              <a:spcBef>
                <a:spcPts val="0"/>
              </a:spcBef>
              <a:buSzPts val="2800"/>
              <a:buNone/>
            </a:pPr>
            <a:endParaRPr lang="es-ES" sz="2200" dirty="0">
              <a:latin typeface="San Serif"/>
            </a:endParaRPr>
          </a:p>
          <a:p>
            <a:pPr marL="635000" lvl="0" indent="-457200" algn="just">
              <a:spcBef>
                <a:spcPts val="0"/>
              </a:spcBef>
              <a:buSzPts val="2800"/>
              <a:buFont typeface="Wingdings" panose="05000000000000000000" pitchFamily="2" charset="2"/>
              <a:buChar char="ü"/>
            </a:pPr>
            <a:r>
              <a:rPr lang="es-ES" sz="2200" dirty="0">
                <a:latin typeface="San Serif"/>
              </a:rPr>
              <a:t>Permiten filtrar textos para encontrar coincidencias, extraer partes específicas de un texto, comprobar la validez de fechas, documentos de identidad o contraseñas. Se pueden utilizar para reemplazar texto con unas características concretas por otro, y muchos más usos.</a:t>
            </a:r>
          </a:p>
        </p:txBody>
      </p:sp>
      <p:sp>
        <p:nvSpPr>
          <p:cNvPr id="38" name="Google Shape;38;p3"/>
          <p:cNvSpPr txBox="1">
            <a:spLocks noGrp="1"/>
          </p:cNvSpPr>
          <p:nvPr>
            <p:ph type="title"/>
          </p:nvPr>
        </p:nvSpPr>
        <p:spPr>
          <a:xfrm>
            <a:off x="467543" y="764704"/>
            <a:ext cx="8352930" cy="824066"/>
          </a:xfrm>
          <a:prstGeom prst="rect">
            <a:avLst/>
          </a:prstGeom>
          <a:noFill/>
          <a:ln>
            <a:noFill/>
          </a:ln>
        </p:spPr>
        <p:txBody>
          <a:bodyPr spcFirstLastPara="1" wrap="square" lIns="45700" tIns="45700" rIns="45700" bIns="45700" anchor="ctr"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s-MX" dirty="0"/>
              <a:t>Expresiones regulares</a:t>
            </a:r>
            <a:br>
              <a:rPr lang="es-MX" dirty="0"/>
            </a:br>
            <a:r>
              <a:rPr lang="es-ES_tradnl" sz="2000" dirty="0">
                <a:effectLst/>
                <a:latin typeface="Calibri" panose="020F0502020204030204" pitchFamily="34" charset="0"/>
                <a:ea typeface="Times New Roman" panose="02020603050405020304" pitchFamily="18" charset="0"/>
              </a:rPr>
              <a:t>(</a:t>
            </a:r>
            <a:r>
              <a:rPr lang="es-ES_tradnl" sz="2000" i="1" dirty="0">
                <a:effectLst/>
                <a:latin typeface="Calibri" panose="020F0502020204030204" pitchFamily="34" charset="0"/>
                <a:ea typeface="Times New Roman" panose="02020603050405020304" pitchFamily="18" charset="0"/>
              </a:rPr>
              <a:t>regular </a:t>
            </a:r>
            <a:r>
              <a:rPr lang="es-ES_tradnl" sz="2000" i="1" dirty="0" err="1">
                <a:effectLst/>
                <a:latin typeface="Calibri" panose="020F0502020204030204" pitchFamily="34" charset="0"/>
                <a:ea typeface="Times New Roman" panose="02020603050405020304" pitchFamily="18" charset="0"/>
              </a:rPr>
              <a:t>expression</a:t>
            </a:r>
            <a:r>
              <a:rPr lang="es-ES_tradnl" sz="2000" dirty="0">
                <a:effectLst/>
                <a:latin typeface="Calibri" panose="020F0502020204030204" pitchFamily="34" charset="0"/>
                <a:ea typeface="Times New Roman" panose="02020603050405020304" pitchFamily="18" charset="0"/>
              </a:rPr>
              <a:t>, </a:t>
            </a:r>
            <a:r>
              <a:rPr lang="es-ES_tradnl" sz="2000" i="1" dirty="0" err="1">
                <a:effectLst/>
                <a:latin typeface="Calibri" panose="020F0502020204030204" pitchFamily="34" charset="0"/>
                <a:ea typeface="Times New Roman" panose="02020603050405020304" pitchFamily="18" charset="0"/>
              </a:rPr>
              <a:t>regex</a:t>
            </a:r>
            <a:r>
              <a:rPr lang="es-ES_tradnl" sz="2000" dirty="0">
                <a:effectLst/>
                <a:latin typeface="Calibri" panose="020F0502020204030204" pitchFamily="34" charset="0"/>
                <a:ea typeface="Times New Roman" panose="02020603050405020304" pitchFamily="18" charset="0"/>
              </a:rPr>
              <a:t> o </a:t>
            </a:r>
            <a:r>
              <a:rPr lang="es-ES_tradnl" sz="2000" i="1" dirty="0" err="1">
                <a:effectLst/>
                <a:latin typeface="Calibri" panose="020F0502020204030204" pitchFamily="34" charset="0"/>
                <a:ea typeface="Times New Roman" panose="02020603050405020304" pitchFamily="18" charset="0"/>
              </a:rPr>
              <a:t>regexp</a:t>
            </a:r>
            <a:r>
              <a:rPr lang="es-ES_tradnl" sz="2000" dirty="0">
                <a:effectLst/>
                <a:latin typeface="Calibri" panose="020F0502020204030204" pitchFamily="34" charset="0"/>
                <a:ea typeface="Times New Roman" panose="02020603050405020304" pitchFamily="18" charset="0"/>
              </a:rPr>
              <a:t>)</a:t>
            </a:r>
            <a:endParaRPr dirty="0"/>
          </a:p>
        </p:txBody>
      </p:sp>
    </p:spTree>
    <p:extLst>
      <p:ext uri="{BB962C8B-B14F-4D97-AF65-F5344CB8AC3E}">
        <p14:creationId xmlns:p14="http://schemas.microsoft.com/office/powerpoint/2010/main" val="343281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3"/>
          <p:cNvSpPr txBox="1">
            <a:spLocks noGrp="1"/>
          </p:cNvSpPr>
          <p:nvPr>
            <p:ph type="body" idx="1"/>
          </p:nvPr>
        </p:nvSpPr>
        <p:spPr>
          <a:xfrm>
            <a:off x="228599" y="1863090"/>
            <a:ext cx="8591873" cy="4149090"/>
          </a:xfrm>
          <a:prstGeom prst="rect">
            <a:avLst/>
          </a:prstGeom>
          <a:noFill/>
          <a:ln>
            <a:noFill/>
          </a:ln>
        </p:spPr>
        <p:txBody>
          <a:bodyPr spcFirstLastPara="1" wrap="square" lIns="45700" tIns="45700" rIns="45700" bIns="45700" anchor="t" anchorCtr="0">
            <a:normAutofit/>
          </a:bodyPr>
          <a:lstStyle/>
          <a:p>
            <a:pPr marL="635000" lvl="0" indent="-457200" algn="just">
              <a:spcBef>
                <a:spcPts val="0"/>
              </a:spcBef>
              <a:buSzPts val="2800"/>
              <a:buFont typeface="Wingdings" panose="05000000000000000000" pitchFamily="2" charset="2"/>
              <a:buChar char="ü"/>
            </a:pPr>
            <a:r>
              <a:rPr lang="es-ES" sz="2400" dirty="0">
                <a:latin typeface="San Serif"/>
              </a:rPr>
              <a:t>Son omnipresentes: JavaScript, Ruby, Python, Java, etc., en línea de comandos como grep y </a:t>
            </a:r>
            <a:r>
              <a:rPr lang="es-ES" sz="2400" dirty="0" err="1">
                <a:latin typeface="San Serif"/>
              </a:rPr>
              <a:t>find</a:t>
            </a:r>
            <a:r>
              <a:rPr lang="es-ES" sz="2400" dirty="0">
                <a:latin typeface="San Serif"/>
              </a:rPr>
              <a:t>, y </a:t>
            </a:r>
            <a:r>
              <a:rPr lang="es-ES" sz="2400" dirty="0" err="1">
                <a:latin typeface="San Serif"/>
              </a:rPr>
              <a:t>Atom</a:t>
            </a:r>
            <a:r>
              <a:rPr lang="es-ES" sz="2400" dirty="0">
                <a:latin typeface="San Serif"/>
              </a:rPr>
              <a:t> o </a:t>
            </a:r>
            <a:r>
              <a:rPr lang="es-ES" sz="2400" dirty="0" err="1">
                <a:latin typeface="San Serif"/>
              </a:rPr>
              <a:t>VSCode</a:t>
            </a:r>
            <a:r>
              <a:rPr lang="es-ES" sz="2400" dirty="0">
                <a:latin typeface="San Serif"/>
              </a:rPr>
              <a:t> para realizar búsquedas avanzadas.</a:t>
            </a:r>
          </a:p>
          <a:p>
            <a:pPr marL="635000" lvl="0" indent="-457200" algn="just">
              <a:spcBef>
                <a:spcPts val="0"/>
              </a:spcBef>
              <a:buSzPts val="2800"/>
              <a:buFont typeface="Wingdings" panose="05000000000000000000" pitchFamily="2" charset="2"/>
              <a:buChar char="ü"/>
            </a:pPr>
            <a:endParaRPr lang="es-ES" sz="2400" dirty="0">
              <a:latin typeface="San Serif"/>
            </a:endParaRPr>
          </a:p>
          <a:p>
            <a:pPr marL="635000" lvl="0" indent="-457200" algn="just">
              <a:spcBef>
                <a:spcPts val="0"/>
              </a:spcBef>
              <a:buSzPts val="2800"/>
              <a:buFont typeface="Wingdings" panose="05000000000000000000" pitchFamily="2" charset="2"/>
              <a:buChar char="ü"/>
            </a:pPr>
            <a:r>
              <a:rPr lang="es-ES" sz="2400" dirty="0">
                <a:latin typeface="San Serif"/>
              </a:rPr>
              <a:t>Curva de aprendizaje difícil. Pueden ser difíciles de dominar y muy complejas de leer y entender si no se escriben con cuidado.</a:t>
            </a:r>
          </a:p>
          <a:p>
            <a:pPr marL="177800" lvl="0" indent="0" algn="just">
              <a:spcBef>
                <a:spcPts val="0"/>
              </a:spcBef>
              <a:buSzPts val="2800"/>
              <a:buNone/>
            </a:pPr>
            <a:endParaRPr lang="es-ES" sz="2400" dirty="0">
              <a:latin typeface="San Serif"/>
            </a:endParaRPr>
          </a:p>
        </p:txBody>
      </p:sp>
      <p:sp>
        <p:nvSpPr>
          <p:cNvPr id="38" name="Google Shape;38;p3"/>
          <p:cNvSpPr txBox="1">
            <a:spLocks noGrp="1"/>
          </p:cNvSpPr>
          <p:nvPr>
            <p:ph type="title"/>
          </p:nvPr>
        </p:nvSpPr>
        <p:spPr>
          <a:xfrm>
            <a:off x="467543" y="764704"/>
            <a:ext cx="8352930" cy="824066"/>
          </a:xfrm>
          <a:prstGeom prst="rect">
            <a:avLst/>
          </a:prstGeom>
          <a:noFill/>
          <a:ln>
            <a:noFill/>
          </a:ln>
        </p:spPr>
        <p:txBody>
          <a:bodyPr spcFirstLastPara="1" wrap="square" lIns="45700" tIns="45700" rIns="45700" bIns="45700" anchor="ctr"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s-MX" dirty="0"/>
              <a:t>Expresiones regulares</a:t>
            </a:r>
            <a:br>
              <a:rPr lang="es-MX" dirty="0"/>
            </a:br>
            <a:r>
              <a:rPr lang="es-ES_tradnl" sz="2000" dirty="0">
                <a:effectLst/>
                <a:latin typeface="Calibri" panose="020F0502020204030204" pitchFamily="34" charset="0"/>
                <a:ea typeface="Times New Roman" panose="02020603050405020304" pitchFamily="18" charset="0"/>
              </a:rPr>
              <a:t>(</a:t>
            </a:r>
            <a:r>
              <a:rPr lang="es-ES_tradnl" sz="2000" i="1" dirty="0">
                <a:effectLst/>
                <a:latin typeface="Calibri" panose="020F0502020204030204" pitchFamily="34" charset="0"/>
                <a:ea typeface="Times New Roman" panose="02020603050405020304" pitchFamily="18" charset="0"/>
              </a:rPr>
              <a:t>regular </a:t>
            </a:r>
            <a:r>
              <a:rPr lang="es-ES_tradnl" sz="2000" i="1" dirty="0" err="1">
                <a:effectLst/>
                <a:latin typeface="Calibri" panose="020F0502020204030204" pitchFamily="34" charset="0"/>
                <a:ea typeface="Times New Roman" panose="02020603050405020304" pitchFamily="18" charset="0"/>
              </a:rPr>
              <a:t>expression</a:t>
            </a:r>
            <a:r>
              <a:rPr lang="es-ES_tradnl" sz="2000" dirty="0">
                <a:effectLst/>
                <a:latin typeface="Calibri" panose="020F0502020204030204" pitchFamily="34" charset="0"/>
                <a:ea typeface="Times New Roman" panose="02020603050405020304" pitchFamily="18" charset="0"/>
              </a:rPr>
              <a:t>, </a:t>
            </a:r>
            <a:r>
              <a:rPr lang="es-ES_tradnl" sz="2000" i="1" dirty="0" err="1">
                <a:effectLst/>
                <a:latin typeface="Calibri" panose="020F0502020204030204" pitchFamily="34" charset="0"/>
                <a:ea typeface="Times New Roman" panose="02020603050405020304" pitchFamily="18" charset="0"/>
              </a:rPr>
              <a:t>regex</a:t>
            </a:r>
            <a:r>
              <a:rPr lang="es-ES_tradnl" sz="2000" dirty="0">
                <a:effectLst/>
                <a:latin typeface="Calibri" panose="020F0502020204030204" pitchFamily="34" charset="0"/>
                <a:ea typeface="Times New Roman" panose="02020603050405020304" pitchFamily="18" charset="0"/>
              </a:rPr>
              <a:t> o </a:t>
            </a:r>
            <a:r>
              <a:rPr lang="es-ES_tradnl" sz="2000" i="1" dirty="0" err="1">
                <a:effectLst/>
                <a:latin typeface="Calibri" panose="020F0502020204030204" pitchFamily="34" charset="0"/>
                <a:ea typeface="Times New Roman" panose="02020603050405020304" pitchFamily="18" charset="0"/>
              </a:rPr>
              <a:t>regexp</a:t>
            </a:r>
            <a:r>
              <a:rPr lang="es-ES_tradnl" sz="2000" dirty="0">
                <a:effectLst/>
                <a:latin typeface="Calibri" panose="020F0502020204030204" pitchFamily="34" charset="0"/>
                <a:ea typeface="Times New Roman" panose="02020603050405020304" pitchFamily="18" charset="0"/>
              </a:rPr>
              <a:t>)</a:t>
            </a:r>
            <a:endParaRPr dirty="0"/>
          </a:p>
        </p:txBody>
      </p:sp>
      <p:pic>
        <p:nvPicPr>
          <p:cNvPr id="4" name="Picture 3">
            <a:extLst>
              <a:ext uri="{FF2B5EF4-FFF2-40B4-BE49-F238E27FC236}">
                <a16:creationId xmlns:a16="http://schemas.microsoft.com/office/drawing/2014/main" id="{4EF55030-96FE-495F-8A3F-9CBF82C4072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1701" y="5143500"/>
            <a:ext cx="6972300" cy="1200150"/>
          </a:xfrm>
          <a:prstGeom prst="rect">
            <a:avLst/>
          </a:prstGeom>
          <a:noFill/>
          <a:ln>
            <a:noFill/>
          </a:ln>
        </p:spPr>
      </p:pic>
    </p:spTree>
    <p:extLst>
      <p:ext uri="{BB962C8B-B14F-4D97-AF65-F5344CB8AC3E}">
        <p14:creationId xmlns:p14="http://schemas.microsoft.com/office/powerpoint/2010/main" val="121951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369277" y="605896"/>
            <a:ext cx="2313633" cy="5646208"/>
          </a:xfrm>
          <a:prstGeom prst="rect">
            <a:avLst/>
          </a:prstGeom>
        </p:spPr>
        <p:txBody>
          <a:bodyPr spcFirstLastPara="1" vert="horz" lIns="91440" tIns="45720" rIns="91440" bIns="45720" rtlCol="0" anchor="ctr" anchorCtr="0">
            <a:normAutofit/>
          </a:bodyPr>
          <a:lstStyle/>
          <a:p>
            <a:pPr lvl="0" indent="0">
              <a:lnSpc>
                <a:spcPct val="85000"/>
              </a:lnSpc>
              <a:spcBef>
                <a:spcPct val="0"/>
              </a:spcBef>
              <a:spcAft>
                <a:spcPts val="0"/>
              </a:spcAft>
              <a:buClr>
                <a:srgbClr val="000000"/>
              </a:buClr>
              <a:buSzPct val="100000"/>
            </a:pPr>
            <a:r>
              <a:rPr lang="en-US" sz="3100">
                <a:solidFill>
                  <a:srgbClr val="FFFFFF"/>
                </a:solidFill>
              </a:rPr>
              <a:t>Grupos de expresiones regulares</a:t>
            </a:r>
          </a:p>
        </p:txBody>
      </p:sp>
      <p:sp>
        <p:nvSpPr>
          <p:cNvPr id="53" name="Rectangle 5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Google Shape;37;p3"/>
          <p:cNvSpPr txBox="1">
            <a:spLocks noGrp="1"/>
          </p:cNvSpPr>
          <p:nvPr>
            <p:ph type="body" idx="1"/>
          </p:nvPr>
        </p:nvSpPr>
        <p:spPr>
          <a:xfrm>
            <a:off x="3385248" y="475753"/>
            <a:ext cx="5389475" cy="5646208"/>
          </a:xfrm>
          <a:prstGeom prst="rect">
            <a:avLst/>
          </a:prstGeom>
        </p:spPr>
        <p:txBody>
          <a:bodyPr spcFirstLastPara="1" vert="horz" lIns="0" tIns="45720" rIns="0" bIns="45720" rtlCol="0" anchor="ctr" anchorCtr="0">
            <a:normAutofit/>
          </a:bodyPr>
          <a:lstStyle/>
          <a:p>
            <a:pPr marL="635000" lvl="0" indent="-457200" algn="just">
              <a:lnSpc>
                <a:spcPct val="90000"/>
              </a:lnSpc>
              <a:spcBef>
                <a:spcPts val="0"/>
              </a:spcBef>
              <a:spcAft>
                <a:spcPts val="600"/>
              </a:spcAft>
              <a:buClr>
                <a:schemeClr val="accent1"/>
              </a:buClr>
              <a:buSzPts val="2800"/>
              <a:buFont typeface="Calibri" panose="020F0502020204030204" pitchFamily="34" charset="0"/>
              <a:buChar char="ü"/>
            </a:pPr>
            <a:r>
              <a:rPr lang="en-US" b="1" dirty="0"/>
              <a:t>BRE</a:t>
            </a:r>
            <a:r>
              <a:rPr lang="en-US" dirty="0"/>
              <a:t> (</a:t>
            </a:r>
            <a:r>
              <a:rPr lang="en-US" i="1" dirty="0"/>
              <a:t>Basic Regular Expression</a:t>
            </a:r>
            <a:r>
              <a:rPr lang="en-US" dirty="0"/>
              <a:t>): Las </a:t>
            </a:r>
            <a:r>
              <a:rPr lang="en-US" dirty="0" err="1"/>
              <a:t>expresiones</a:t>
            </a:r>
            <a:r>
              <a:rPr lang="en-US" dirty="0"/>
              <a:t> </a:t>
            </a:r>
            <a:r>
              <a:rPr lang="en-US" dirty="0" err="1"/>
              <a:t>regulares</a:t>
            </a:r>
            <a:r>
              <a:rPr lang="en-US" dirty="0"/>
              <a:t> </a:t>
            </a:r>
            <a:r>
              <a:rPr lang="en-US" dirty="0" err="1"/>
              <a:t>básicas</a:t>
            </a:r>
            <a:r>
              <a:rPr lang="en-US" dirty="0"/>
              <a:t>, </a:t>
            </a:r>
            <a:r>
              <a:rPr lang="en-US" dirty="0" err="1"/>
              <a:t>estándar</a:t>
            </a:r>
            <a:r>
              <a:rPr lang="en-US" dirty="0"/>
              <a:t> POSIX.</a:t>
            </a:r>
          </a:p>
          <a:p>
            <a:pPr marL="635000" lvl="0" indent="-457200" algn="just">
              <a:lnSpc>
                <a:spcPct val="90000"/>
              </a:lnSpc>
              <a:spcBef>
                <a:spcPts val="0"/>
              </a:spcBef>
              <a:spcAft>
                <a:spcPts val="600"/>
              </a:spcAft>
              <a:buClr>
                <a:schemeClr val="accent1"/>
              </a:buClr>
              <a:buSzPts val="2800"/>
              <a:buFont typeface="Calibri" panose="020F0502020204030204" pitchFamily="34" charset="0"/>
              <a:buChar char="ü"/>
            </a:pPr>
            <a:r>
              <a:rPr lang="en-US" b="1" dirty="0"/>
              <a:t>ERE</a:t>
            </a:r>
            <a:r>
              <a:rPr lang="en-US" dirty="0"/>
              <a:t> (</a:t>
            </a:r>
            <a:r>
              <a:rPr lang="en-US" i="1" dirty="0"/>
              <a:t>Extended Regular Expression</a:t>
            </a:r>
            <a:r>
              <a:rPr lang="en-US" dirty="0"/>
              <a:t>): Las </a:t>
            </a:r>
            <a:r>
              <a:rPr lang="en-US" dirty="0" err="1"/>
              <a:t>expresiones</a:t>
            </a:r>
            <a:r>
              <a:rPr lang="en-US" dirty="0"/>
              <a:t> </a:t>
            </a:r>
            <a:r>
              <a:rPr lang="en-US" dirty="0" err="1"/>
              <a:t>regulares</a:t>
            </a:r>
            <a:r>
              <a:rPr lang="en-US" dirty="0"/>
              <a:t> </a:t>
            </a:r>
            <a:r>
              <a:rPr lang="en-US" dirty="0" err="1"/>
              <a:t>extendidas</a:t>
            </a:r>
            <a:r>
              <a:rPr lang="en-US" dirty="0"/>
              <a:t>, </a:t>
            </a:r>
            <a:r>
              <a:rPr lang="en-US" dirty="0" err="1"/>
              <a:t>también</a:t>
            </a:r>
            <a:r>
              <a:rPr lang="en-US" dirty="0"/>
              <a:t> </a:t>
            </a:r>
            <a:r>
              <a:rPr lang="en-US" dirty="0" err="1"/>
              <a:t>estándar</a:t>
            </a:r>
            <a:r>
              <a:rPr lang="en-US" dirty="0"/>
              <a:t> POSIX.</a:t>
            </a:r>
          </a:p>
          <a:p>
            <a:pPr marL="635000" lvl="0" indent="-457200" algn="just">
              <a:lnSpc>
                <a:spcPct val="90000"/>
              </a:lnSpc>
              <a:spcBef>
                <a:spcPts val="0"/>
              </a:spcBef>
              <a:spcAft>
                <a:spcPts val="600"/>
              </a:spcAft>
              <a:buClr>
                <a:schemeClr val="accent1"/>
              </a:buClr>
              <a:buSzPts val="2800"/>
              <a:buFont typeface="Calibri" panose="020F0502020204030204" pitchFamily="34" charset="0"/>
              <a:buChar char="ü"/>
            </a:pPr>
            <a:r>
              <a:rPr lang="en-US" b="1" dirty="0"/>
              <a:t>PCRE</a:t>
            </a:r>
            <a:r>
              <a:rPr lang="en-US" dirty="0"/>
              <a:t> (</a:t>
            </a:r>
            <a:r>
              <a:rPr lang="en-US" i="1" dirty="0"/>
              <a:t>Perl Compatible Regular Expression</a:t>
            </a:r>
            <a:r>
              <a:rPr lang="en-US" dirty="0"/>
              <a:t>): Las </a:t>
            </a:r>
            <a:r>
              <a:rPr lang="en-US" dirty="0" err="1"/>
              <a:t>expresiones</a:t>
            </a:r>
            <a:r>
              <a:rPr lang="en-US" dirty="0"/>
              <a:t> </a:t>
            </a:r>
            <a:r>
              <a:rPr lang="en-US" dirty="0" err="1"/>
              <a:t>regulares</a:t>
            </a:r>
            <a:r>
              <a:rPr lang="en-US" dirty="0"/>
              <a:t> compatibles con Perl son la </a:t>
            </a:r>
            <a:r>
              <a:rPr lang="en-US" dirty="0" err="1"/>
              <a:t>implementación</a:t>
            </a:r>
            <a:r>
              <a:rPr lang="en-US" dirty="0"/>
              <a:t> de las regex para </a:t>
            </a:r>
            <a:r>
              <a:rPr lang="en-US" dirty="0" err="1"/>
              <a:t>el</a:t>
            </a:r>
            <a:r>
              <a:rPr lang="en-US" dirty="0"/>
              <a:t> </a:t>
            </a:r>
            <a:r>
              <a:rPr lang="en-US" dirty="0" err="1"/>
              <a:t>lenguaje</a:t>
            </a:r>
            <a:r>
              <a:rPr lang="en-US" dirty="0"/>
              <a:t> de </a:t>
            </a:r>
            <a:r>
              <a:rPr lang="en-US" dirty="0" err="1"/>
              <a:t>programación</a:t>
            </a:r>
            <a:r>
              <a:rPr lang="en-US" dirty="0"/>
              <a:t> </a:t>
            </a:r>
            <a:r>
              <a:rPr lang="en-US" dirty="0" err="1"/>
              <a:t>perl</a:t>
            </a:r>
            <a:endParaRPr lang="en-US" dirty="0"/>
          </a:p>
          <a:p>
            <a:pPr marL="635000" lvl="0" indent="-457200" algn="just">
              <a:lnSpc>
                <a:spcPct val="90000"/>
              </a:lnSpc>
              <a:spcBef>
                <a:spcPts val="0"/>
              </a:spcBef>
              <a:spcAft>
                <a:spcPts val="600"/>
              </a:spcAft>
              <a:buClr>
                <a:schemeClr val="accent1"/>
              </a:buClr>
              <a:buSzPts val="2800"/>
              <a:buFont typeface="Calibri" panose="020F0502020204030204" pitchFamily="34" charset="0"/>
              <a:buChar char="ü"/>
            </a:pPr>
            <a:endParaRPr lang="en-US" dirty="0"/>
          </a:p>
          <a:p>
            <a:pPr marL="0" indent="0" algn="just">
              <a:lnSpc>
                <a:spcPct val="90000"/>
              </a:lnSpc>
              <a:spcBef>
                <a:spcPts val="0"/>
              </a:spcBef>
              <a:spcAft>
                <a:spcPts val="600"/>
              </a:spcAft>
              <a:buClr>
                <a:schemeClr val="accent1"/>
              </a:buClr>
              <a:buSzPts val="2800"/>
              <a:buFont typeface="Calibri" panose="020F0502020204030204" pitchFamily="34" charset="0"/>
              <a:buNone/>
            </a:pPr>
            <a:r>
              <a:rPr lang="en-US" dirty="0">
                <a:effectLst/>
              </a:rPr>
              <a:t>El </a:t>
            </a:r>
            <a:r>
              <a:rPr lang="en-US" dirty="0" err="1">
                <a:effectLst/>
              </a:rPr>
              <a:t>módulo</a:t>
            </a:r>
            <a:r>
              <a:rPr lang="en-US" dirty="0">
                <a:effectLst/>
              </a:rPr>
              <a:t> </a:t>
            </a:r>
            <a:r>
              <a:rPr lang="en-US" dirty="0" err="1">
                <a:effectLst/>
              </a:rPr>
              <a:t>estándar</a:t>
            </a:r>
            <a:r>
              <a:rPr lang="en-US" dirty="0">
                <a:effectLst/>
              </a:rPr>
              <a:t> de Python para </a:t>
            </a:r>
            <a:r>
              <a:rPr lang="en-US" dirty="0" err="1">
                <a:effectLst/>
              </a:rPr>
              <a:t>expresiones</a:t>
            </a:r>
            <a:r>
              <a:rPr lang="en-US" dirty="0">
                <a:effectLst/>
              </a:rPr>
              <a:t> </a:t>
            </a:r>
            <a:r>
              <a:rPr lang="en-US" dirty="0" err="1">
                <a:effectLst/>
              </a:rPr>
              <a:t>regulares</a:t>
            </a:r>
            <a:r>
              <a:rPr lang="en-US" dirty="0">
                <a:effectLst/>
              </a:rPr>
              <a:t> – re – solo </a:t>
            </a:r>
            <a:r>
              <a:rPr lang="en-US" dirty="0" err="1">
                <a:effectLst/>
              </a:rPr>
              <a:t>admite</a:t>
            </a:r>
            <a:r>
              <a:rPr lang="en-US" dirty="0">
                <a:effectLst/>
              </a:rPr>
              <a:t> </a:t>
            </a:r>
            <a:r>
              <a:rPr lang="en-US" dirty="0" err="1">
                <a:effectLst/>
              </a:rPr>
              <a:t>expresiones</a:t>
            </a:r>
            <a:r>
              <a:rPr lang="en-US" dirty="0">
                <a:effectLst/>
              </a:rPr>
              <a:t> </a:t>
            </a:r>
            <a:r>
              <a:rPr lang="en-US" dirty="0" err="1">
                <a:effectLst/>
              </a:rPr>
              <a:t>regulares</a:t>
            </a:r>
            <a:r>
              <a:rPr lang="en-US" dirty="0">
                <a:effectLst/>
              </a:rPr>
              <a:t> al </a:t>
            </a:r>
            <a:r>
              <a:rPr lang="en-US" dirty="0" err="1">
                <a:effectLst/>
              </a:rPr>
              <a:t>estilo</a:t>
            </a:r>
            <a:r>
              <a:rPr lang="en-US" dirty="0">
                <a:effectLst/>
              </a:rPr>
              <a:t> Perl. Hay un </a:t>
            </a:r>
            <a:r>
              <a:rPr lang="en-US" dirty="0" err="1">
                <a:effectLst/>
              </a:rPr>
              <a:t>esfuerzo</a:t>
            </a:r>
            <a:r>
              <a:rPr lang="en-US" dirty="0">
                <a:effectLst/>
              </a:rPr>
              <a:t> por </a:t>
            </a:r>
            <a:r>
              <a:rPr lang="en-US" dirty="0" err="1">
                <a:effectLst/>
              </a:rPr>
              <a:t>escribir</a:t>
            </a:r>
            <a:r>
              <a:rPr lang="en-US" dirty="0">
                <a:effectLst/>
              </a:rPr>
              <a:t> un nuevo </a:t>
            </a:r>
            <a:r>
              <a:rPr lang="en-US" dirty="0" err="1">
                <a:effectLst/>
              </a:rPr>
              <a:t>módulo</a:t>
            </a:r>
            <a:r>
              <a:rPr lang="en-US" dirty="0">
                <a:effectLst/>
              </a:rPr>
              <a:t> de </a:t>
            </a:r>
            <a:r>
              <a:rPr lang="en-US" dirty="0" err="1">
                <a:effectLst/>
              </a:rPr>
              <a:t>expresiones</a:t>
            </a:r>
            <a:r>
              <a:rPr lang="en-US" dirty="0">
                <a:effectLst/>
              </a:rPr>
              <a:t> </a:t>
            </a:r>
            <a:r>
              <a:rPr lang="en-US" dirty="0" err="1">
                <a:effectLst/>
              </a:rPr>
              <a:t>regulares</a:t>
            </a:r>
            <a:r>
              <a:rPr lang="en-US" dirty="0">
                <a:effectLst/>
              </a:rPr>
              <a:t> con </a:t>
            </a:r>
            <a:r>
              <a:rPr lang="en-US" dirty="0" err="1">
                <a:effectLst/>
              </a:rPr>
              <a:t>mejor</a:t>
            </a:r>
            <a:r>
              <a:rPr lang="en-US" dirty="0">
                <a:effectLst/>
              </a:rPr>
              <a:t> </a:t>
            </a:r>
            <a:r>
              <a:rPr lang="en-US" dirty="0" err="1">
                <a:effectLst/>
              </a:rPr>
              <a:t>soporte</a:t>
            </a:r>
            <a:r>
              <a:rPr lang="en-US" dirty="0">
                <a:effectLst/>
              </a:rPr>
              <a:t> de </a:t>
            </a:r>
            <a:r>
              <a:rPr lang="en-US" dirty="0" err="1">
                <a:effectLst/>
              </a:rPr>
              <a:t>estilo</a:t>
            </a:r>
            <a:r>
              <a:rPr lang="en-US" dirty="0">
                <a:effectLst/>
              </a:rPr>
              <a:t> POSIX </a:t>
            </a:r>
            <a:r>
              <a:rPr lang="en-US" dirty="0" err="1">
                <a:effectLst/>
              </a:rPr>
              <a:t>en</a:t>
            </a:r>
            <a:endParaRPr lang="en-US" dirty="0">
              <a:effectLst/>
            </a:endParaRPr>
          </a:p>
          <a:p>
            <a:pPr marL="0" indent="0" algn="just">
              <a:lnSpc>
                <a:spcPct val="90000"/>
              </a:lnSpc>
              <a:spcBef>
                <a:spcPts val="0"/>
              </a:spcBef>
              <a:spcAft>
                <a:spcPts val="600"/>
              </a:spcAft>
              <a:buClr>
                <a:schemeClr val="accent1"/>
              </a:buClr>
              <a:buSzPts val="2800"/>
              <a:buFont typeface="Calibri" panose="020F0502020204030204" pitchFamily="34" charset="0"/>
              <a:buNone/>
            </a:pPr>
            <a:r>
              <a:rPr lang="en-US" dirty="0">
                <a:effectLst/>
              </a:rPr>
              <a:t> </a:t>
            </a:r>
            <a:r>
              <a:rPr lang="en-US" u="sng" dirty="0">
                <a:effectLst/>
                <a:hlinkClick r:id="rId3"/>
              </a:rPr>
              <a:t>https://pypi.python.org/pypi/regex</a:t>
            </a:r>
            <a:r>
              <a:rPr lang="en-US" dirty="0">
                <a:effectLst/>
              </a:rPr>
              <a:t>.</a:t>
            </a:r>
          </a:p>
        </p:txBody>
      </p:sp>
    </p:spTree>
    <p:extLst>
      <p:ext uri="{BB962C8B-B14F-4D97-AF65-F5344CB8AC3E}">
        <p14:creationId xmlns:p14="http://schemas.microsoft.com/office/powerpoint/2010/main" val="215348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
        <p:cNvGrpSpPr/>
        <p:nvPr/>
      </p:nvGrpSpPr>
      <p:grpSpPr>
        <a:xfrm>
          <a:off x="0" y="0"/>
          <a:ext cx="0" cy="0"/>
          <a:chOff x="0" y="0"/>
          <a:chExt cx="0" cy="0"/>
        </a:xfrm>
      </p:grpSpPr>
      <p:sp>
        <p:nvSpPr>
          <p:cNvPr id="43" name="Rectangle 4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Google Shape;38;p3"/>
          <p:cNvSpPr txBox="1">
            <a:spLocks noGrp="1"/>
          </p:cNvSpPr>
          <p:nvPr>
            <p:ph type="title"/>
          </p:nvPr>
        </p:nvSpPr>
        <p:spPr>
          <a:xfrm>
            <a:off x="800100" y="5252936"/>
            <a:ext cx="7543800" cy="1028715"/>
          </a:xfrm>
          <a:prstGeom prst="rect">
            <a:avLst/>
          </a:prstGeom>
        </p:spPr>
        <p:txBody>
          <a:bodyPr spcFirstLastPara="1" vert="horz" lIns="91440" tIns="45720" rIns="91440" bIns="45720" rtlCol="0" anchor="ctr" anchorCtr="0">
            <a:normAutofit/>
          </a:bodyPr>
          <a:lstStyle/>
          <a:p>
            <a:pPr lvl="0" indent="0" algn="ctr">
              <a:lnSpc>
                <a:spcPct val="85000"/>
              </a:lnSpc>
              <a:spcBef>
                <a:spcPct val="0"/>
              </a:spcBef>
              <a:spcAft>
                <a:spcPts val="0"/>
              </a:spcAft>
              <a:buClr>
                <a:srgbClr val="000000"/>
              </a:buClr>
              <a:buSzPct val="100000"/>
            </a:pPr>
            <a:r>
              <a:rPr lang="en-US" sz="3400">
                <a:solidFill>
                  <a:srgbClr val="FFFFFF"/>
                </a:solidFill>
              </a:rPr>
              <a:t>Componentes de las expresiones regulares</a:t>
            </a:r>
          </a:p>
        </p:txBody>
      </p:sp>
      <p:sp>
        <p:nvSpPr>
          <p:cNvPr id="37" name="Google Shape;37;p3"/>
          <p:cNvSpPr txBox="1">
            <a:spLocks noGrp="1"/>
          </p:cNvSpPr>
          <p:nvPr>
            <p:ph type="body" idx="1"/>
          </p:nvPr>
        </p:nvSpPr>
        <p:spPr>
          <a:xfrm>
            <a:off x="470263" y="576350"/>
            <a:ext cx="8294914" cy="3981796"/>
          </a:xfrm>
          <a:prstGeom prst="rect">
            <a:avLst/>
          </a:prstGeom>
        </p:spPr>
        <p:txBody>
          <a:bodyPr spcFirstLastPara="1" vert="horz" lIns="0" tIns="45720" rIns="0" bIns="45720" rtlCol="0" anchorCtr="0">
            <a:normAutofit/>
          </a:bodyPr>
          <a:lstStyle/>
          <a:p>
            <a:pPr marL="635000" lvl="0" indent="-457200">
              <a:lnSpc>
                <a:spcPct val="90000"/>
              </a:lnSpc>
              <a:spcBef>
                <a:spcPts val="0"/>
              </a:spcBef>
              <a:spcAft>
                <a:spcPts val="600"/>
              </a:spcAft>
              <a:buClr>
                <a:schemeClr val="accent1"/>
              </a:buClr>
              <a:buSzPts val="2800"/>
              <a:buFont typeface="Calibri" panose="020F0502020204030204" pitchFamily="34" charset="0"/>
              <a:buChar char="ü"/>
              <a:tabLst>
                <a:tab pos="179388" algn="l"/>
              </a:tabLst>
            </a:pPr>
            <a:r>
              <a:rPr lang="en-US" sz="2400" b="1" dirty="0" err="1"/>
              <a:t>Literales</a:t>
            </a:r>
            <a:r>
              <a:rPr lang="en-US" sz="2400" dirty="0"/>
              <a:t>: </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err="1"/>
              <a:t>Cualquier</a:t>
            </a:r>
            <a:r>
              <a:rPr lang="en-US" sz="2400" dirty="0"/>
              <a:t> </a:t>
            </a:r>
            <a:r>
              <a:rPr lang="en-US" sz="2400" dirty="0" err="1"/>
              <a:t>carácter</a:t>
            </a:r>
            <a:r>
              <a:rPr lang="en-US" sz="2400" dirty="0"/>
              <a:t> se </a:t>
            </a:r>
            <a:r>
              <a:rPr lang="en-US" sz="2400" dirty="0" err="1"/>
              <a:t>encuentra</a:t>
            </a:r>
            <a:r>
              <a:rPr lang="en-US" sz="2400" dirty="0"/>
              <a:t> a </a:t>
            </a:r>
            <a:r>
              <a:rPr lang="en-US" sz="2400" dirty="0" err="1"/>
              <a:t>sí</a:t>
            </a:r>
            <a:r>
              <a:rPr lang="en-US" sz="2400" dirty="0"/>
              <a:t> </a:t>
            </a:r>
            <a:r>
              <a:rPr lang="en-US" sz="2400" dirty="0" err="1"/>
              <a:t>mismo</a:t>
            </a:r>
            <a:r>
              <a:rPr lang="en-US" sz="2400" dirty="0"/>
              <a:t>, a </a:t>
            </a:r>
            <a:r>
              <a:rPr lang="en-US" sz="2400" dirty="0" err="1"/>
              <a:t>menos</a:t>
            </a:r>
            <a:r>
              <a:rPr lang="en-US" sz="2400" dirty="0"/>
              <a:t> que se </a:t>
            </a:r>
            <a:r>
              <a:rPr lang="en-US" sz="2400" dirty="0" err="1"/>
              <a:t>trate</a:t>
            </a:r>
            <a:r>
              <a:rPr lang="en-US" sz="2400" dirty="0"/>
              <a:t> de un </a:t>
            </a:r>
            <a:r>
              <a:rPr lang="en-US" sz="2400" dirty="0" err="1"/>
              <a:t>metacaracter</a:t>
            </a:r>
            <a:r>
              <a:rPr lang="en-US" sz="2400" dirty="0"/>
              <a:t> con </a:t>
            </a:r>
            <a:r>
              <a:rPr lang="en-US" sz="2400" dirty="0" err="1"/>
              <a:t>significado</a:t>
            </a:r>
            <a:r>
              <a:rPr lang="en-US" sz="2400" dirty="0"/>
              <a:t> especial.</a:t>
            </a:r>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endParaRPr lang="en-US" sz="2400" dirty="0"/>
          </a:p>
          <a:p>
            <a:pPr marL="177800" lvl="0" indent="0">
              <a:lnSpc>
                <a:spcPct val="90000"/>
              </a:lnSpc>
              <a:spcBef>
                <a:spcPts val="0"/>
              </a:spcBef>
              <a:spcAft>
                <a:spcPts val="600"/>
              </a:spcAft>
              <a:buClr>
                <a:schemeClr val="accent1"/>
              </a:buClr>
              <a:buSzPts val="2800"/>
              <a:buFont typeface="Calibri" panose="020F0502020204030204" pitchFamily="34" charset="0"/>
              <a:buNone/>
              <a:tabLst>
                <a:tab pos="179388" algn="l"/>
              </a:tabLst>
            </a:pPr>
            <a:r>
              <a:rPr lang="en-US" sz="2400" dirty="0"/>
              <a:t>Una </a:t>
            </a:r>
            <a:r>
              <a:rPr lang="en-US" sz="2400" dirty="0" err="1"/>
              <a:t>serie</a:t>
            </a:r>
            <a:r>
              <a:rPr lang="en-US" sz="2400" dirty="0"/>
              <a:t> de </a:t>
            </a:r>
            <a:r>
              <a:rPr lang="en-US" sz="2400" dirty="0" err="1"/>
              <a:t>caracteres</a:t>
            </a:r>
            <a:r>
              <a:rPr lang="en-US" sz="2400" dirty="0"/>
              <a:t> </a:t>
            </a:r>
            <a:r>
              <a:rPr lang="en-US" sz="2400" dirty="0" err="1"/>
              <a:t>encuentra</a:t>
            </a:r>
            <a:r>
              <a:rPr lang="en-US" sz="2400" dirty="0"/>
              <a:t> </a:t>
            </a:r>
            <a:r>
              <a:rPr lang="en-US" sz="2400" dirty="0" err="1"/>
              <a:t>esa</a:t>
            </a:r>
            <a:r>
              <a:rPr lang="en-US" sz="2400" dirty="0"/>
              <a:t> </a:t>
            </a:r>
            <a:r>
              <a:rPr lang="en-US" sz="2400" dirty="0" err="1"/>
              <a:t>misma</a:t>
            </a:r>
            <a:r>
              <a:rPr lang="en-US" sz="2400" dirty="0"/>
              <a:t> </a:t>
            </a:r>
            <a:r>
              <a:rPr lang="en-US" sz="2400" dirty="0" err="1"/>
              <a:t>serie</a:t>
            </a:r>
            <a:r>
              <a:rPr lang="en-US" sz="2400" dirty="0"/>
              <a:t> </a:t>
            </a:r>
            <a:r>
              <a:rPr lang="en-US" sz="2400" dirty="0" err="1"/>
              <a:t>en</a:t>
            </a:r>
            <a:r>
              <a:rPr lang="en-US" sz="2400" dirty="0"/>
              <a:t> </a:t>
            </a:r>
            <a:r>
              <a:rPr lang="en-US" sz="2400" dirty="0" err="1"/>
              <a:t>el</a:t>
            </a:r>
            <a:r>
              <a:rPr lang="en-US" sz="2400" dirty="0"/>
              <a:t> </a:t>
            </a:r>
            <a:r>
              <a:rPr lang="en-US" sz="2400" dirty="0" err="1"/>
              <a:t>texto</a:t>
            </a:r>
            <a:r>
              <a:rPr lang="en-US" sz="2400" dirty="0"/>
              <a:t> de entrada, por </a:t>
            </a:r>
            <a:r>
              <a:rPr lang="en-US" sz="2400" dirty="0" err="1"/>
              <a:t>ejemplo</a:t>
            </a:r>
            <a:r>
              <a:rPr lang="en-US" sz="2400" dirty="0"/>
              <a:t>, / ser / </a:t>
            </a:r>
            <a:r>
              <a:rPr lang="en-US" sz="2400" dirty="0" err="1"/>
              <a:t>encontrará</a:t>
            </a:r>
            <a:r>
              <a:rPr lang="en-US" sz="2400" dirty="0"/>
              <a:t> </a:t>
            </a:r>
            <a:r>
              <a:rPr lang="en-US" sz="2400" dirty="0" err="1"/>
              <a:t>todas</a:t>
            </a:r>
            <a:r>
              <a:rPr lang="en-US" sz="2400" dirty="0"/>
              <a:t> las </a:t>
            </a:r>
            <a:r>
              <a:rPr lang="en-US" sz="2400" dirty="0" err="1"/>
              <a:t>apariciones</a:t>
            </a:r>
            <a:r>
              <a:rPr lang="en-US" sz="2400" dirty="0"/>
              <a:t> de “ser” </a:t>
            </a:r>
            <a:r>
              <a:rPr lang="en-US" sz="2400" dirty="0" err="1"/>
              <a:t>en</a:t>
            </a:r>
            <a:r>
              <a:rPr lang="en-US" sz="2400" dirty="0"/>
              <a:t> </a:t>
            </a:r>
            <a:r>
              <a:rPr lang="en-US" sz="2400" dirty="0" err="1"/>
              <a:t>el</a:t>
            </a:r>
            <a:r>
              <a:rPr lang="en-US" sz="2400" dirty="0"/>
              <a:t> </a:t>
            </a:r>
            <a:r>
              <a:rPr lang="en-US" sz="2400" dirty="0" err="1"/>
              <a:t>texto</a:t>
            </a:r>
            <a:r>
              <a:rPr lang="en-US" sz="2400" dirty="0"/>
              <a:t> que </a:t>
            </a:r>
            <a:r>
              <a:rPr lang="en-US" sz="2400" dirty="0" err="1"/>
              <a:t>procesamos</a:t>
            </a:r>
            <a:r>
              <a:rPr lang="en-US" sz="2400" dirty="0"/>
              <a:t> (</a:t>
            </a:r>
            <a:r>
              <a:rPr lang="en-US" sz="2400" b="1" i="1" dirty="0"/>
              <a:t>ser</a:t>
            </a:r>
            <a:r>
              <a:rPr lang="en-US" sz="2400" i="1" dirty="0"/>
              <a:t>, o no </a:t>
            </a:r>
            <a:r>
              <a:rPr lang="en-US" sz="2400" b="1" i="1" dirty="0"/>
              <a:t>ser</a:t>
            </a:r>
            <a:r>
              <a:rPr lang="en-US" sz="2400" dirty="0"/>
              <a:t>).</a:t>
            </a:r>
          </a:p>
        </p:txBody>
      </p:sp>
      <p:sp>
        <p:nvSpPr>
          <p:cNvPr id="53" name="Rectangle 52">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29700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Blanco">
  <a:themeElements>
    <a:clrScheme name="Blanco">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281</TotalTime>
  <Words>2476</Words>
  <Application>Microsoft Office PowerPoint</Application>
  <PresentationFormat>On-screen Show (4:3)</PresentationFormat>
  <Paragraphs>219</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Agency FB</vt:lpstr>
      <vt:lpstr>Arial</vt:lpstr>
      <vt:lpstr>Calibri</vt:lpstr>
      <vt:lpstr>Calibri Light</vt:lpstr>
      <vt:lpstr>Courier New</vt:lpstr>
      <vt:lpstr>San Serif</vt:lpstr>
      <vt:lpstr>Wingdings</vt:lpstr>
      <vt:lpstr>Retrospect</vt:lpstr>
      <vt:lpstr>PowerPoint Presentation</vt:lpstr>
      <vt:lpstr>Objetivo</vt:lpstr>
      <vt:lpstr>Contenido</vt:lpstr>
      <vt:lpstr>Introducción</vt:lpstr>
      <vt:lpstr>Expresiones regulares (regular expression, regex o regexp)</vt:lpstr>
      <vt:lpstr>Expresiones regulares (regular expression, regex o regexp)</vt:lpstr>
      <vt:lpstr>Expresiones regulares (regular expression, regex o regexp)</vt:lpstr>
      <vt:lpstr>Grupos de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Componentes de las expresiones regulares</vt:lpstr>
      <vt:lpstr>Expresiones regulares con Python</vt:lpstr>
      <vt:lpstr>Caso de Estudio</vt:lpstr>
      <vt:lpstr>Casso de Estudio</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Yeudiel Lara Moreno</cp:lastModifiedBy>
  <cp:revision>27</cp:revision>
  <dcterms:modified xsi:type="dcterms:W3CDTF">2023-04-24T20:18:31Z</dcterms:modified>
</cp:coreProperties>
</file>