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17" r:id="rId1"/>
  </p:sldMasterIdLst>
  <p:notesMasterIdLst>
    <p:notesMasterId r:id="rId25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3" r:id="rId17"/>
    <p:sldId id="271" r:id="rId18"/>
    <p:sldId id="272" r:id="rId19"/>
    <p:sldId id="269" r:id="rId20"/>
    <p:sldId id="270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9CDCFE"/>
    <a:srgbClr val="1E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9" d="100"/>
          <a:sy n="69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0B42171-8B76-4D2F-9576-A1E65999C721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44B969-D4B6-48E6-80B9-54C70D01F5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9813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C932-2CCE-44B1-BDE9-791396469433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E97-B52A-4D70-88F7-86E96725FF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329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C932-2CCE-44B1-BDE9-791396469433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E97-B52A-4D70-88F7-86E96725FF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0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C932-2CCE-44B1-BDE9-791396469433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E97-B52A-4D70-88F7-86E96725FF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6771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C932-2CCE-44B1-BDE9-791396469433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E97-B52A-4D70-88F7-86E96725FF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443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C932-2CCE-44B1-BDE9-791396469433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E97-B52A-4D70-88F7-86E96725FF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9801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C932-2CCE-44B1-BDE9-791396469433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E97-B52A-4D70-88F7-86E96725FF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597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C932-2CCE-44B1-BDE9-791396469433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E97-B52A-4D70-88F7-86E96725FF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057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C932-2CCE-44B1-BDE9-791396469433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E97-B52A-4D70-88F7-86E96725FF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807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C932-2CCE-44B1-BDE9-791396469433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E97-B52A-4D70-88F7-86E96725FF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97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C932-2CCE-44B1-BDE9-791396469433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E97-B52A-4D70-88F7-86E96725FF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729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C932-2CCE-44B1-BDE9-791396469433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E97-B52A-4D70-88F7-86E96725FF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91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C932-2CCE-44B1-BDE9-791396469433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E97-B52A-4D70-88F7-86E96725FF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331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C932-2CCE-44B1-BDE9-791396469433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E97-B52A-4D70-88F7-86E96725FF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077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C932-2CCE-44B1-BDE9-791396469433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E97-B52A-4D70-88F7-86E96725FF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546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C932-2CCE-44B1-BDE9-791396469433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E97-B52A-4D70-88F7-86E96725FF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685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C932-2CCE-44B1-BDE9-791396469433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3E97-B52A-4D70-88F7-86E96725FF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02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6E3C932-2CCE-44B1-BDE9-791396469433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29C3E97-B52A-4D70-88F7-86E96725FF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313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6E3C932-2CCE-44B1-BDE9-791396469433}" type="datetimeFigureOut">
              <a:rPr lang="he-IL" smtClean="0"/>
              <a:t>ה'/ניסן/תשע"ח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9C3E97-B52A-4D70-88F7-86E96725FF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310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55" cy="6833562"/>
          </a:xfr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80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91" y="124692"/>
            <a:ext cx="2521527" cy="1408766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429491" y="210019"/>
            <a:ext cx="1012767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קינון </a:t>
            </a:r>
            <a:r>
              <a:rPr lang="he-IL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אלמנטים </a:t>
            </a:r>
            <a:r>
              <a:rPr 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(Nesting)</a:t>
            </a:r>
            <a:endParaRPr lang="he-IL" sz="41300" b="1" cap="none" spc="0" dirty="0">
              <a:ln w="0"/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8" y="1618783"/>
            <a:ext cx="11966429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ב</a:t>
            </a:r>
            <a:r>
              <a:rPr lang="en-US" sz="2800" dirty="0"/>
              <a:t>HTML </a:t>
            </a:r>
            <a:r>
              <a:rPr lang="he-IL" sz="2800" dirty="0"/>
              <a:t>ניתן לשים אלמנט בתוך אלמנט אחר, במילים אחרות ניתן לקונן אלמנט בתוך אלמנט. אם למשל במשפט הדוגמה שלנו </a:t>
            </a:r>
            <a:r>
              <a:rPr lang="he-IL" sz="2800" dirty="0">
                <a:solidFill>
                  <a:srgbClr val="9CDCFE"/>
                </a:solidFill>
              </a:rPr>
              <a:t>"אני סטודנט </a:t>
            </a:r>
            <a:r>
              <a:rPr lang="he-IL" sz="2800" dirty="0" smtClean="0">
                <a:solidFill>
                  <a:srgbClr val="9CDCFE"/>
                </a:solidFill>
              </a:rPr>
              <a:t>בגרילה</a:t>
            </a:r>
            <a:r>
              <a:rPr lang="he-IL" sz="2800" dirty="0">
                <a:solidFill>
                  <a:srgbClr val="9CDCFE"/>
                </a:solidFill>
              </a:rPr>
              <a:t>" </a:t>
            </a:r>
            <a:r>
              <a:rPr lang="he-IL" sz="2800" dirty="0" smtClean="0"/>
              <a:t>שמוצג ככותרת ראשית ע"י התגית </a:t>
            </a:r>
            <a:r>
              <a:rPr lang="en-US" sz="2800" dirty="0" smtClean="0">
                <a:solidFill>
                  <a:srgbClr val="FFFF00"/>
                </a:solidFill>
              </a:rPr>
              <a:t>h1</a:t>
            </a:r>
            <a:r>
              <a:rPr lang="he-IL" sz="2800" dirty="0" smtClean="0"/>
              <a:t>, נרצה שהמילה </a:t>
            </a:r>
            <a:r>
              <a:rPr lang="he-IL" sz="2800" dirty="0" smtClean="0">
                <a:solidFill>
                  <a:srgbClr val="9CDCFE"/>
                </a:solidFill>
              </a:rPr>
              <a:t>גרילה</a:t>
            </a:r>
            <a:r>
              <a:rPr lang="he-IL" sz="2800" dirty="0" smtClean="0"/>
              <a:t> תהיה קישור לאתר גרילה נוכל </a:t>
            </a:r>
            <a:r>
              <a:rPr lang="he-IL" sz="2800" dirty="0"/>
              <a:t>לבצע זאת ע"י קינון </a:t>
            </a:r>
            <a:r>
              <a:rPr lang="he-IL" sz="2800" dirty="0" smtClean="0"/>
              <a:t>האלמנט </a:t>
            </a:r>
            <a:r>
              <a:rPr lang="en-US" sz="2800" dirty="0" smtClean="0">
                <a:solidFill>
                  <a:srgbClr val="FFFF00"/>
                </a:solidFill>
              </a:rPr>
              <a:t>a</a:t>
            </a:r>
            <a:r>
              <a:rPr lang="he-IL" sz="2800" dirty="0" smtClean="0">
                <a:solidFill>
                  <a:srgbClr val="FFFF00"/>
                </a:solidFill>
              </a:rPr>
              <a:t> </a:t>
            </a:r>
            <a:r>
              <a:rPr lang="he-IL" sz="2800" dirty="0" smtClean="0"/>
              <a:t>(</a:t>
            </a:r>
            <a:r>
              <a:rPr lang="en-US" sz="2800" dirty="0" smtClean="0"/>
              <a:t>anchor</a:t>
            </a:r>
            <a:r>
              <a:rPr lang="he-IL" sz="2800" dirty="0" smtClean="0"/>
              <a:t>) המייצג קישור בתוך </a:t>
            </a:r>
            <a:r>
              <a:rPr lang="he-IL" sz="2800" dirty="0"/>
              <a:t>האלמנט </a:t>
            </a:r>
            <a:r>
              <a:rPr lang="en-US" sz="2800" dirty="0" smtClean="0"/>
              <a:t> h1</a:t>
            </a:r>
            <a:r>
              <a:rPr lang="he-IL" sz="2800" dirty="0" smtClean="0"/>
              <a:t>, וכך המילה גרילה תהיה גם כותרת ראשית וגם קישור.</a:t>
            </a:r>
            <a:endParaRPr lang="he-IL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71448"/>
            <a:ext cx="1196643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&lt;h1&gt; </a:t>
            </a:r>
            <a:r>
              <a:rPr lang="en-US" sz="3600" dirty="0">
                <a:solidFill>
                  <a:srgbClr val="9CDCFE"/>
                </a:solidFill>
              </a:rPr>
              <a:t>Hello I'm a </a:t>
            </a:r>
            <a:r>
              <a:rPr lang="en-US" sz="3600" dirty="0" smtClean="0">
                <a:solidFill>
                  <a:srgbClr val="9CDCFE"/>
                </a:solidFill>
              </a:rPr>
              <a:t>student in       </a:t>
            </a:r>
            <a:r>
              <a:rPr lang="en-US" sz="3600" dirty="0">
                <a:solidFill>
                  <a:srgbClr val="9CDCFE"/>
                </a:solidFill>
              </a:rPr>
              <a:t> </a:t>
            </a:r>
            <a:r>
              <a:rPr lang="en-US" sz="3600" dirty="0" smtClean="0">
                <a:solidFill>
                  <a:srgbClr val="9CDCFE"/>
                </a:solidFill>
              </a:rPr>
              <a:t>guerrilla         </a:t>
            </a:r>
            <a:r>
              <a:rPr lang="en-US" sz="3600" dirty="0" smtClean="0">
                <a:solidFill>
                  <a:srgbClr val="FFFF00"/>
                </a:solidFill>
              </a:rPr>
              <a:t>&lt;/h1&gt;</a:t>
            </a:r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he-IL" sz="2400" dirty="0" smtClean="0"/>
              <a:t> </a:t>
            </a:r>
            <a:endParaRPr lang="he-IL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983215" y="4113011"/>
            <a:ext cx="13023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rgbClr val="FF33CC"/>
                </a:solidFill>
              </a:rPr>
              <a:t> &lt;a&gt;</a:t>
            </a:r>
            <a:endParaRPr lang="he-IL" sz="3600" dirty="0">
              <a:solidFill>
                <a:srgbClr val="FF33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0654" y="4071448"/>
            <a:ext cx="15101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rgbClr val="FF33CC"/>
                </a:solidFill>
              </a:rPr>
              <a:t>&lt;/a&gt;</a:t>
            </a:r>
            <a:endParaRPr lang="he-IL" sz="3600" dirty="0">
              <a:solidFill>
                <a:srgbClr val="FF33CC"/>
              </a:solidFill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5" y="4800905"/>
            <a:ext cx="5744377" cy="18957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85542" y="5293007"/>
            <a:ext cx="468088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/>
              <a:t>כך זה יראה בדפדפן --&gt;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88382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91" y="124692"/>
            <a:ext cx="2521527" cy="1408766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429491" y="210019"/>
            <a:ext cx="1012767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אלמנט ריק</a:t>
            </a:r>
            <a:endParaRPr lang="he-IL" sz="255800" b="1" cap="none" spc="0" dirty="0">
              <a:ln w="0"/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5964" y="1618785"/>
            <a:ext cx="1080654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לכמה מהאלמנטים ב</a:t>
            </a:r>
            <a:r>
              <a:rPr lang="en-US" sz="2800" dirty="0"/>
              <a:t>HTML </a:t>
            </a:r>
            <a:r>
              <a:rPr lang="he-IL" sz="2800" dirty="0"/>
              <a:t>אין תוכן ולכן הם נקראים אלמנטים ריקים למשל האלמנט </a:t>
            </a:r>
            <a:r>
              <a:rPr lang="en-US" sz="2800" b="1" dirty="0" smtClean="0">
                <a:solidFill>
                  <a:srgbClr val="FF33CC"/>
                </a:solidFill>
              </a:rPr>
              <a:t>&lt;</a:t>
            </a:r>
            <a:r>
              <a:rPr lang="en-US" sz="2800" b="1" dirty="0" err="1" smtClean="0">
                <a:solidFill>
                  <a:srgbClr val="FF33CC"/>
                </a:solidFill>
              </a:rPr>
              <a:t>img</a:t>
            </a:r>
            <a:r>
              <a:rPr lang="en-US" sz="2800" b="1" dirty="0" smtClean="0">
                <a:solidFill>
                  <a:srgbClr val="FF33CC"/>
                </a:solidFill>
              </a:rPr>
              <a:t>&gt;</a:t>
            </a:r>
            <a:endParaRPr lang="he-IL" sz="2800" dirty="0">
              <a:solidFill>
                <a:srgbClr val="FF33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8545" y="2923309"/>
            <a:ext cx="1205345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>
                <a:solidFill>
                  <a:srgbClr val="FF33CC"/>
                </a:solidFill>
              </a:rPr>
              <a:t>&lt;</a:t>
            </a:r>
            <a:r>
              <a:rPr lang="en-US" sz="2800" dirty="0" err="1">
                <a:solidFill>
                  <a:srgbClr val="FF33CC"/>
                </a:solidFill>
              </a:rPr>
              <a:t>img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 err="1">
                <a:solidFill>
                  <a:srgbClr val="92D050"/>
                </a:solidFill>
              </a:rPr>
              <a:t>src</a:t>
            </a:r>
            <a:r>
              <a:rPr lang="en-US" sz="2800" dirty="0">
                <a:solidFill>
                  <a:srgbClr val="92D050"/>
                </a:solidFill>
              </a:rPr>
              <a:t>=</a:t>
            </a:r>
            <a:r>
              <a:rPr lang="en-US" sz="2800" dirty="0">
                <a:solidFill>
                  <a:srgbClr val="FFC000"/>
                </a:solidFill>
              </a:rPr>
              <a:t>"profile-80.jpg" </a:t>
            </a:r>
            <a:r>
              <a:rPr lang="en-US" sz="2800" dirty="0">
                <a:solidFill>
                  <a:srgbClr val="92D050"/>
                </a:solidFill>
              </a:rPr>
              <a:t>alt=</a:t>
            </a:r>
            <a:r>
              <a:rPr lang="en-US" sz="2800" dirty="0">
                <a:solidFill>
                  <a:srgbClr val="FFC000"/>
                </a:solidFill>
              </a:rPr>
              <a:t>"guerilla logo - Head with </a:t>
            </a:r>
            <a:r>
              <a:rPr lang="en-US" sz="2800" dirty="0" err="1">
                <a:solidFill>
                  <a:srgbClr val="FFC000"/>
                </a:solidFill>
              </a:rPr>
              <a:t>Mohak</a:t>
            </a:r>
            <a:r>
              <a:rPr lang="en-US" sz="2800" dirty="0">
                <a:solidFill>
                  <a:srgbClr val="FFC000"/>
                </a:solidFill>
              </a:rPr>
              <a:t>"</a:t>
            </a:r>
            <a:r>
              <a:rPr lang="en-US" sz="2800" dirty="0">
                <a:solidFill>
                  <a:srgbClr val="FF33CC"/>
                </a:solidFill>
              </a:rPr>
              <a:t>&gt;</a:t>
            </a:r>
            <a:endParaRPr lang="he-IL" sz="2800" dirty="0">
              <a:solidFill>
                <a:srgbClr val="FF33CC"/>
              </a:solidFill>
            </a:endParaRPr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4488873"/>
            <a:ext cx="2230581" cy="2149112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29" y="4488873"/>
            <a:ext cx="3021390" cy="21491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86401" y="3805328"/>
            <a:ext cx="6608617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בדוגמה שלפנינו לאלמנט 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33CC"/>
                </a:solidFill>
              </a:rPr>
              <a:t>&lt;</a:t>
            </a:r>
            <a:r>
              <a:rPr lang="en-US" sz="2800" b="1" dirty="0" err="1" smtClean="0">
                <a:solidFill>
                  <a:srgbClr val="FF33CC"/>
                </a:solidFill>
              </a:rPr>
              <a:t>img</a:t>
            </a:r>
            <a:r>
              <a:rPr lang="en-US" sz="2800" b="1" dirty="0" smtClean="0">
                <a:solidFill>
                  <a:srgbClr val="FF33CC"/>
                </a:solidFill>
              </a:rPr>
              <a:t>&gt;</a:t>
            </a:r>
            <a:r>
              <a:rPr lang="en-US" sz="2800" b="1" dirty="0"/>
              <a:t> </a:t>
            </a:r>
            <a:r>
              <a:rPr lang="en-US" sz="2800" dirty="0"/>
              <a:t> </a:t>
            </a:r>
            <a:r>
              <a:rPr lang="he-IL" sz="2800" dirty="0"/>
              <a:t>ישנם שתי </a:t>
            </a:r>
            <a:r>
              <a:rPr lang="he-IL" sz="2800" dirty="0" err="1"/>
              <a:t>אטריביוטים</a:t>
            </a:r>
            <a:r>
              <a:rPr lang="he-IL" sz="2800" dirty="0"/>
              <a:t> </a:t>
            </a:r>
            <a:r>
              <a:rPr lang="en-US" sz="2800" dirty="0" err="1" smtClean="0">
                <a:solidFill>
                  <a:srgbClr val="92D050"/>
                </a:solidFill>
              </a:rPr>
              <a:t>src</a:t>
            </a:r>
            <a:r>
              <a:rPr lang="en-US" sz="2800" dirty="0" smtClean="0"/>
              <a:t> </a:t>
            </a:r>
            <a:r>
              <a:rPr lang="he-IL" sz="2800" dirty="0" smtClean="0"/>
              <a:t> ו </a:t>
            </a:r>
            <a:r>
              <a:rPr lang="en-US" sz="2800" dirty="0" smtClean="0">
                <a:solidFill>
                  <a:srgbClr val="92D050"/>
                </a:solidFill>
              </a:rPr>
              <a:t>alt</a:t>
            </a:r>
            <a:r>
              <a:rPr lang="he-IL" sz="2800" dirty="0" smtClean="0"/>
              <a:t> אך </a:t>
            </a:r>
            <a:r>
              <a:rPr lang="he-IL" sz="2800" dirty="0"/>
              <a:t>אין לו תג סוגר </a:t>
            </a:r>
            <a:r>
              <a:rPr lang="en-US" sz="2800" b="1" dirty="0" smtClean="0">
                <a:solidFill>
                  <a:srgbClr val="FF33CC"/>
                </a:solidFill>
              </a:rPr>
              <a:t>&lt;/</a:t>
            </a:r>
            <a:r>
              <a:rPr lang="en-US" sz="2800" b="1" dirty="0" err="1" smtClean="0">
                <a:solidFill>
                  <a:srgbClr val="FF33CC"/>
                </a:solidFill>
              </a:rPr>
              <a:t>img</a:t>
            </a:r>
            <a:r>
              <a:rPr lang="en-US" sz="2800" b="1" dirty="0" smtClean="0">
                <a:solidFill>
                  <a:srgbClr val="FF33CC"/>
                </a:solidFill>
              </a:rPr>
              <a:t>&gt;</a:t>
            </a:r>
            <a:r>
              <a:rPr lang="he-IL" sz="2800" b="1" dirty="0" smtClean="0">
                <a:solidFill>
                  <a:srgbClr val="FF33CC"/>
                </a:solidFill>
              </a:rPr>
              <a:t> </a:t>
            </a:r>
            <a:r>
              <a:rPr lang="he-IL" sz="2800" dirty="0" smtClean="0"/>
              <a:t>–</a:t>
            </a:r>
            <a:r>
              <a:rPr lang="he-IL" sz="2800" dirty="0"/>
              <a:t> </a:t>
            </a:r>
            <a:r>
              <a:rPr lang="he-IL" sz="2800" dirty="0" smtClean="0"/>
              <a:t>זאת </a:t>
            </a:r>
            <a:r>
              <a:rPr lang="he-IL" sz="2800" dirty="0"/>
              <a:t>מכיוון שאין שום תוכן שהוא אמור להשפיע עליו, מטרת האלמנט </a:t>
            </a:r>
            <a:r>
              <a:rPr lang="en-US" sz="2800" dirty="0" smtClean="0"/>
              <a:t> </a:t>
            </a:r>
            <a:r>
              <a:rPr lang="en-US" sz="2800" dirty="0" err="1" smtClean="0"/>
              <a:t>img</a:t>
            </a:r>
            <a:r>
              <a:rPr lang="en-US" sz="2800" dirty="0" smtClean="0"/>
              <a:t> </a:t>
            </a:r>
            <a:r>
              <a:rPr lang="he-IL" sz="2800" dirty="0"/>
              <a:t>היא לא להשפיע על תוכן אלא להטמיע בתוך מסמך ה</a:t>
            </a:r>
            <a:r>
              <a:rPr lang="en-US" sz="2800" dirty="0"/>
              <a:t>HTML </a:t>
            </a:r>
            <a:r>
              <a:rPr lang="he-IL" sz="2800" dirty="0"/>
              <a:t>תמונה היכן שמוצב האלמנט.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11491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91" y="124692"/>
            <a:ext cx="2521527" cy="1408766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429491" y="210019"/>
            <a:ext cx="1012767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מבנה הדף ב</a:t>
            </a:r>
            <a:r>
              <a:rPr 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he-IL" sz="255800" b="1" cap="none" spc="0" dirty="0">
              <a:ln w="0"/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255" y="1225682"/>
            <a:ext cx="11928763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לדף סטנדרטי ב</a:t>
            </a:r>
            <a:r>
              <a:rPr lang="en-US" sz="2800" dirty="0"/>
              <a:t>HTML </a:t>
            </a:r>
            <a:r>
              <a:rPr lang="he-IL" sz="2800" dirty="0"/>
              <a:t>יש מבנה כללי בסיסי קבוע, מעין מסגרת, שלתוכו מצטרפים האלמנטים הבודדים כמו כותרת, פיסקה, תמונה </a:t>
            </a:r>
            <a:r>
              <a:rPr lang="he-IL" sz="2800" dirty="0" err="1"/>
              <a:t>וכו</a:t>
            </a:r>
            <a:r>
              <a:rPr lang="he-IL" sz="2800" dirty="0"/>
              <a:t> בשילובים שונים לפי צורך הדף.</a:t>
            </a:r>
          </a:p>
          <a:p>
            <a:endParaRPr lang="he-IL" sz="2800" dirty="0"/>
          </a:p>
          <a:p>
            <a:r>
              <a:rPr lang="he-IL" sz="2800" dirty="0"/>
              <a:t>כעת נבחן את דוגמת הקוד הבאה המכילה את המסגרת, את השלד הבסיסי של כל דף </a:t>
            </a:r>
            <a:r>
              <a:rPr lang="en-US" sz="2800" dirty="0"/>
              <a:t>HTML.</a:t>
            </a:r>
            <a:endParaRPr lang="he-IL" sz="28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33" y="2687782"/>
            <a:ext cx="4985728" cy="41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95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273"/>
            <a:ext cx="2521527" cy="14087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673" y="498764"/>
            <a:ext cx="11610109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</a:rPr>
              <a:t>&lt;DOCTYPE html</a:t>
            </a:r>
            <a:r>
              <a:rPr lang="en-US" sz="2000" dirty="0" smtClean="0">
                <a:solidFill>
                  <a:srgbClr val="92D050"/>
                </a:solidFill>
              </a:rPr>
              <a:t>!&gt;</a:t>
            </a:r>
          </a:p>
          <a:p>
            <a:endParaRPr lang="he-IL" sz="2000" dirty="0" smtClean="0"/>
          </a:p>
          <a:p>
            <a:r>
              <a:rPr lang="he-IL" sz="2000" dirty="0" smtClean="0"/>
              <a:t>בזמנים </a:t>
            </a:r>
            <a:r>
              <a:rPr lang="he-IL" sz="2000" dirty="0"/>
              <a:t>עברו כאשר שפת ה</a:t>
            </a:r>
            <a:r>
              <a:rPr lang="en-US" sz="2000" dirty="0"/>
              <a:t>HTML </a:t>
            </a:r>
            <a:r>
              <a:rPr lang="he-IL" sz="2000" dirty="0"/>
              <a:t>הייתה בחיתוליה הפתיח </a:t>
            </a:r>
            <a:r>
              <a:rPr lang="en-US" sz="2000" dirty="0"/>
              <a:t>DOCTYPE </a:t>
            </a:r>
            <a:r>
              <a:rPr lang="he-IL" sz="2000" dirty="0"/>
              <a:t>שהוא היחיד במסמך שאינו אלמנט </a:t>
            </a:r>
            <a:r>
              <a:rPr lang="en-US" sz="2000" dirty="0"/>
              <a:t>HTML </a:t>
            </a:r>
            <a:r>
              <a:rPr lang="he-IL" sz="2000" dirty="0"/>
              <a:t>נועד לשמש כקישור לסט של חוקים שהדף היה אמור להתחקות אחריהם כדי </a:t>
            </a:r>
            <a:r>
              <a:rPr lang="he-IL" sz="2000" dirty="0" err="1"/>
              <a:t>להחשב</a:t>
            </a:r>
            <a:r>
              <a:rPr lang="he-IL" sz="2000" dirty="0"/>
              <a:t> מסמך </a:t>
            </a:r>
            <a:r>
              <a:rPr lang="en-US" sz="2000" dirty="0" smtClean="0"/>
              <a:t> HTML </a:t>
            </a:r>
            <a:r>
              <a:rPr lang="he-IL" sz="2000" dirty="0"/>
              <a:t>תקני.</a:t>
            </a:r>
            <a:r>
              <a:rPr lang="he-IL" sz="2000" dirty="0"/>
              <a:t/>
            </a:r>
            <a:br>
              <a:rPr lang="he-IL" sz="2000" dirty="0"/>
            </a:br>
            <a:r>
              <a:rPr lang="he-IL" sz="2000" dirty="0"/>
              <a:t>בעבר, טרום </a:t>
            </a:r>
            <a:r>
              <a:rPr lang="en-US" sz="2000" dirty="0"/>
              <a:t>HTML5 </a:t>
            </a:r>
            <a:r>
              <a:rPr lang="he-IL" sz="2000" dirty="0" smtClean="0"/>
              <a:t> הפתיח </a:t>
            </a:r>
            <a:r>
              <a:rPr lang="he-IL" sz="2000" dirty="0"/>
              <a:t>היה יותר ארוך והכיל בתוכו את הקישורים הנ"ל. כיום כל זה אינו רלוונטי ולמעשה כיום תפקיד הפתיח הזה הוא ליידע את הדפדפן שקורא את המסמך שמדובר במסמך </a:t>
            </a:r>
            <a:r>
              <a:rPr lang="en-US" sz="2000" dirty="0" smtClean="0"/>
              <a:t>HTML5</a:t>
            </a:r>
            <a:r>
              <a:rPr lang="he-IL" sz="2000" dirty="0" smtClean="0"/>
              <a:t>. </a:t>
            </a:r>
          </a:p>
          <a:p>
            <a:endParaRPr lang="he-IL" sz="2000" dirty="0"/>
          </a:p>
          <a:p>
            <a:r>
              <a:rPr lang="he-IL" sz="2000" dirty="0" smtClean="0"/>
              <a:t> דוגמה </a:t>
            </a:r>
            <a:r>
              <a:rPr lang="he-IL" sz="2000" dirty="0"/>
              <a:t>לפתיח </a:t>
            </a:r>
            <a:r>
              <a:rPr lang="en-US" sz="2000" dirty="0" err="1"/>
              <a:t>doctype</a:t>
            </a:r>
            <a:r>
              <a:rPr lang="en-US" sz="2000" dirty="0"/>
              <a:t> </a:t>
            </a:r>
            <a:r>
              <a:rPr lang="he-IL" sz="2000" dirty="0" smtClean="0"/>
              <a:t> מ </a:t>
            </a:r>
            <a:r>
              <a:rPr lang="en-US" sz="2000" dirty="0" smtClean="0"/>
              <a:t> -HTML 4- </a:t>
            </a:r>
            <a:r>
              <a:rPr lang="he-IL" sz="2000" dirty="0"/>
              <a:t>בו ניתן לראות שבעבר ה</a:t>
            </a:r>
            <a:r>
              <a:rPr lang="en-US" sz="2000" dirty="0" err="1"/>
              <a:t>doctype</a:t>
            </a:r>
            <a:r>
              <a:rPr lang="en-US" sz="2000" dirty="0"/>
              <a:t> </a:t>
            </a:r>
            <a:r>
              <a:rPr lang="he-IL" sz="2000" dirty="0"/>
              <a:t>הכיל קישורים לקביעת תקינות </a:t>
            </a:r>
            <a:r>
              <a:rPr lang="he-IL" sz="2000" dirty="0" smtClean="0"/>
              <a:t>המסמך:</a:t>
            </a:r>
            <a:endParaRPr lang="he-IL" sz="20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3" y="3176543"/>
            <a:ext cx="8430802" cy="7525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1673" y="4017272"/>
            <a:ext cx="11610109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</a:rPr>
              <a:t>&lt;html&gt;&lt;/html</a:t>
            </a:r>
            <a:r>
              <a:rPr lang="en-US" sz="2000" dirty="0" smtClean="0">
                <a:solidFill>
                  <a:srgbClr val="92D050"/>
                </a:solidFill>
              </a:rPr>
              <a:t>&gt;</a:t>
            </a:r>
            <a:endParaRPr lang="he-IL" sz="2000" dirty="0" smtClean="0">
              <a:solidFill>
                <a:srgbClr val="92D050"/>
              </a:solidFill>
            </a:endParaRPr>
          </a:p>
          <a:p>
            <a:endParaRPr lang="he-IL" sz="2000" dirty="0" smtClean="0"/>
          </a:p>
          <a:p>
            <a:r>
              <a:rPr lang="he-IL" sz="2000" dirty="0"/>
              <a:t>האלמנט </a:t>
            </a:r>
            <a:r>
              <a:rPr lang="en-US" sz="2000" dirty="0"/>
              <a:t>html </a:t>
            </a:r>
            <a:r>
              <a:rPr lang="he-IL" sz="2000" dirty="0" smtClean="0"/>
              <a:t> הוא </a:t>
            </a:r>
            <a:r>
              <a:rPr lang="he-IL" sz="2000" dirty="0"/>
              <a:t>האלמנט העוטף את כל התוכן של המסמך ונקרא אלמנט השורש – </a:t>
            </a:r>
            <a:r>
              <a:rPr lang="en-US" sz="2000" dirty="0"/>
              <a:t>root </a:t>
            </a:r>
            <a:r>
              <a:rPr lang="en-US" sz="2000" dirty="0" smtClean="0"/>
              <a:t>element</a:t>
            </a:r>
            <a:endParaRPr lang="he-IL" sz="2000" dirty="0" smtClean="0"/>
          </a:p>
          <a:p>
            <a:r>
              <a:rPr lang="he-IL" sz="2000" dirty="0" smtClean="0"/>
              <a:t>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37533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8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273"/>
            <a:ext cx="2521527" cy="14087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673" y="498764"/>
            <a:ext cx="11610109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</a:rPr>
              <a:t>&lt;head&gt;&lt;/head</a:t>
            </a:r>
            <a:r>
              <a:rPr lang="en-US" sz="2000" dirty="0" smtClean="0">
                <a:solidFill>
                  <a:srgbClr val="92D050"/>
                </a:solidFill>
              </a:rPr>
              <a:t>&gt;</a:t>
            </a:r>
          </a:p>
          <a:p>
            <a:endParaRPr lang="he-IL" sz="2000" dirty="0" smtClean="0"/>
          </a:p>
          <a:p>
            <a:r>
              <a:rPr lang="he-IL" dirty="0"/>
              <a:t>האלמנט </a:t>
            </a:r>
            <a:r>
              <a:rPr lang="en-US" dirty="0"/>
              <a:t>head </a:t>
            </a:r>
            <a:r>
              <a:rPr lang="he-IL" dirty="0"/>
              <a:t>מהווה את ראש המסמך, המוח, ופועל כמסגרת שמכילה בתוכה את כל הדברים שאנחנו מעוניינים לכלול בדף אבל בלי שיוצגו ויזואלית לגולש</a:t>
            </a:r>
            <a:r>
              <a:rPr lang="he-IL" dirty="0" smtClean="0"/>
              <a:t>.</a:t>
            </a:r>
          </a:p>
          <a:p>
            <a:r>
              <a:rPr lang="he-IL" sz="2000" dirty="0"/>
              <a:t/>
            </a:r>
            <a:br>
              <a:rPr lang="he-IL" sz="2000" dirty="0"/>
            </a:br>
            <a:r>
              <a:rPr lang="he-IL" dirty="0"/>
              <a:t>למשל אלמנטים המגדירים מילות מפתח למנועי חיפוש או את תיאור הדף שיוצג במנועי החיפוש, חוקי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he-IL" dirty="0"/>
              <a:t>שיקבעו את העימוד והעיצוב של הדף, הגדרת הקידוד של המסמך (לאיזה תווים יתורגמו האותיות שאנחנו מקלידים – מה שמונע את הצגת הדף כג'יבריש) </a:t>
            </a:r>
            <a:r>
              <a:rPr lang="he-IL" dirty="0" err="1"/>
              <a:t>וכו</a:t>
            </a:r>
            <a:r>
              <a:rPr lang="he-IL" dirty="0"/>
              <a:t>.</a:t>
            </a:r>
            <a:endParaRPr lang="he-IL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21673" y="3006437"/>
            <a:ext cx="11610109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</a:rPr>
              <a:t>&lt;body&gt;&lt;/body</a:t>
            </a:r>
            <a:r>
              <a:rPr lang="en-US" sz="2000" dirty="0" smtClean="0">
                <a:solidFill>
                  <a:srgbClr val="92D050"/>
                </a:solidFill>
              </a:rPr>
              <a:t>&gt;</a:t>
            </a:r>
            <a:endParaRPr lang="he-IL" sz="2000" dirty="0" smtClean="0">
              <a:solidFill>
                <a:srgbClr val="92D050"/>
              </a:solidFill>
            </a:endParaRPr>
          </a:p>
          <a:p>
            <a:endParaRPr lang="he-IL" sz="2000" dirty="0" smtClean="0"/>
          </a:p>
          <a:p>
            <a:r>
              <a:rPr lang="he-IL" dirty="0"/>
              <a:t>האלמנט </a:t>
            </a:r>
            <a:r>
              <a:rPr lang="en-US" dirty="0"/>
              <a:t>body </a:t>
            </a:r>
            <a:r>
              <a:rPr lang="he-IL" dirty="0"/>
              <a:t>מתפקד כגוף המסמך והוא יכיל את כל מה שאנחנו מעוניינים להציג ויזואלית לגולש, כמו תוכן טקסט, וידאו, אוידו, תמונות, טפסי יצירת קשר וכל דבר אחר.</a:t>
            </a:r>
            <a:endParaRPr lang="he-IL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21672" y="4375337"/>
            <a:ext cx="11610109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</a:rPr>
              <a:t>&lt;"meta charset="utf-8</a:t>
            </a:r>
            <a:r>
              <a:rPr lang="en-US" sz="2000" dirty="0" smtClean="0">
                <a:solidFill>
                  <a:srgbClr val="92D050"/>
                </a:solidFill>
              </a:rPr>
              <a:t>&gt;</a:t>
            </a:r>
            <a:endParaRPr lang="he-IL" sz="2000" dirty="0" smtClean="0">
              <a:solidFill>
                <a:srgbClr val="92D050"/>
              </a:solidFill>
            </a:endParaRPr>
          </a:p>
          <a:p>
            <a:endParaRPr lang="he-IL" sz="2000" dirty="0" smtClean="0"/>
          </a:p>
          <a:p>
            <a:r>
              <a:rPr lang="he-IL" dirty="0"/>
              <a:t>האלמנט הזה מכונה אלמנט מטא כיוון שהוא מכיל מידע על, מידע כללי על המסמך למשל במקרה שלנו </a:t>
            </a:r>
            <a:r>
              <a:rPr lang="en-US" dirty="0"/>
              <a:t>meta charset </a:t>
            </a:r>
            <a:r>
              <a:rPr lang="he-IL" dirty="0"/>
              <a:t>קובע באיזה סט תווים יוצג המסמך, אלמנט זה יופיע בכל מסמך </a:t>
            </a:r>
            <a:r>
              <a:rPr lang="en-US" dirty="0"/>
              <a:t>HTML </a:t>
            </a:r>
            <a:r>
              <a:rPr lang="he-IL" dirty="0"/>
              <a:t>שאנחנו כותבים וזה חשוב כדי שהמסמך יופיע באוסף התווים מקבוצת </a:t>
            </a:r>
            <a:r>
              <a:rPr lang="en-US" dirty="0"/>
              <a:t>utf-8 </a:t>
            </a:r>
            <a:r>
              <a:rPr lang="he-IL" dirty="0"/>
              <a:t>ולא יוצג לנו תוכן ג'יבריש.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81750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5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15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5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charRg st="150" end="3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5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charRg st="15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273"/>
            <a:ext cx="2521527" cy="14087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673" y="498764"/>
            <a:ext cx="11610109" cy="12311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2D050"/>
                </a:solidFill>
              </a:rPr>
              <a:t>&lt;</a:t>
            </a:r>
            <a:r>
              <a:rPr lang="en-US" sz="2000" dirty="0">
                <a:solidFill>
                  <a:srgbClr val="92D050"/>
                </a:solidFill>
              </a:rPr>
              <a:t>title&gt;&lt;/title&gt; </a:t>
            </a:r>
            <a:endParaRPr lang="he-IL" sz="2000" dirty="0" smtClean="0"/>
          </a:p>
          <a:p>
            <a:endParaRPr lang="he-IL" dirty="0" smtClean="0"/>
          </a:p>
          <a:p>
            <a:r>
              <a:rPr lang="he-IL" dirty="0"/>
              <a:t>האלמנט &lt;</a:t>
            </a:r>
            <a:r>
              <a:rPr lang="en-US" dirty="0"/>
              <a:t>title&gt; </a:t>
            </a:r>
            <a:r>
              <a:rPr lang="he-IL" dirty="0"/>
              <a:t>המופיע ב</a:t>
            </a:r>
            <a:r>
              <a:rPr lang="en-US" dirty="0"/>
              <a:t>head (</a:t>
            </a:r>
            <a:r>
              <a:rPr lang="he-IL" dirty="0"/>
              <a:t>מקונן בתוך ה</a:t>
            </a:r>
            <a:r>
              <a:rPr lang="en-US" dirty="0"/>
              <a:t>head) </a:t>
            </a:r>
            <a:r>
              <a:rPr lang="he-IL" dirty="0"/>
              <a:t>קובע את שם הכותרת שתופיע על הכרטיסייה בדפדפן שמציגה את הדף שלנו, כמו כן הוא קובע את השם שיופיע ברשימת המועדפים במקרה ונשמור את הדף למועדפים.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5954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18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273"/>
            <a:ext cx="2521527" cy="1408766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2521527" y="231497"/>
            <a:ext cx="957185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600" b="1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אלמנטים בסיסיים ב</a:t>
            </a:r>
            <a:r>
              <a:rPr lang="en-US" sz="6600" b="1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endParaRPr lang="he-IL" sz="66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86691" y="1482436"/>
            <a:ext cx="125721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כעת נסקור בקצרה את האלמנטים הבסיסים הנפוצים והשימושיים ב </a:t>
            </a:r>
            <a:r>
              <a:rPr lang="en-US" sz="2800" dirty="0" smtClean="0"/>
              <a:t>HTML</a:t>
            </a:r>
            <a:r>
              <a:rPr lang="he-IL" sz="2800" dirty="0" smtClean="0"/>
              <a:t>: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0" y="2249199"/>
            <a:ext cx="493702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92D050"/>
                </a:solidFill>
              </a:rPr>
              <a:t>כותרות (</a:t>
            </a:r>
            <a:r>
              <a:rPr lang="en-US" sz="2800" dirty="0" smtClean="0">
                <a:solidFill>
                  <a:srgbClr val="92D050"/>
                </a:solidFill>
              </a:rPr>
              <a:t>Headings</a:t>
            </a:r>
            <a:r>
              <a:rPr lang="he-IL" sz="2800" dirty="0" smtClean="0">
                <a:solidFill>
                  <a:srgbClr val="92D050"/>
                </a:solidFill>
              </a:rPr>
              <a:t>): </a:t>
            </a: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50" y="3015962"/>
            <a:ext cx="11693329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האלמנט </a:t>
            </a:r>
            <a:r>
              <a:rPr lang="en-US" sz="2800" dirty="0" smtClean="0"/>
              <a:t> head  </a:t>
            </a:r>
            <a:r>
              <a:rPr lang="he-IL" sz="2800" dirty="0"/>
              <a:t>מאפשר לקבוע חלקים מסוימים מהטקסט ככותרות, כמו שבספר יש את כותרת הספר, ובכל פרק יש את כותרת הפרק ובכל פרק יש כותרות משנה, כך אמור להראות מסמך </a:t>
            </a:r>
            <a:r>
              <a:rPr lang="en-US" sz="2800" dirty="0"/>
              <a:t>HTML </a:t>
            </a:r>
            <a:r>
              <a:rPr lang="he-IL" sz="2800" dirty="0"/>
              <a:t>.</a:t>
            </a:r>
            <a:r>
              <a:rPr lang="he-IL" sz="2800" dirty="0" smtClean="0"/>
              <a:t> לכל </a:t>
            </a:r>
            <a:r>
              <a:rPr lang="he-IL" sz="2800" dirty="0"/>
              <a:t>דף יש את הכותרת הראשית המיוצגת ע"י </a:t>
            </a:r>
            <a:r>
              <a:rPr lang="he-IL" sz="2800" dirty="0" smtClean="0"/>
              <a:t>התגית</a:t>
            </a:r>
            <a:r>
              <a:rPr lang="he-IL" sz="2800" dirty="0"/>
              <a:t> </a:t>
            </a:r>
            <a:r>
              <a:rPr lang="en-US" sz="2800" dirty="0" smtClean="0">
                <a:solidFill>
                  <a:srgbClr val="FF33CC"/>
                </a:solidFill>
              </a:rPr>
              <a:t>&lt;h1&gt; </a:t>
            </a:r>
            <a:r>
              <a:rPr lang="he-IL" sz="2800" dirty="0" smtClean="0">
                <a:solidFill>
                  <a:srgbClr val="FF33CC"/>
                </a:solidFill>
              </a:rPr>
              <a:t> </a:t>
            </a:r>
            <a:r>
              <a:rPr lang="he-IL" sz="2800" dirty="0" smtClean="0"/>
              <a:t>לאחר </a:t>
            </a:r>
            <a:r>
              <a:rPr lang="he-IL" sz="2800" dirty="0"/>
              <a:t>מכן יש את הכותרת ברמה עליונה המיוצגת ע"י התגית </a:t>
            </a:r>
            <a:r>
              <a:rPr lang="en-US" sz="2800" dirty="0" smtClean="0">
                <a:solidFill>
                  <a:srgbClr val="FF33CC"/>
                </a:solidFill>
              </a:rPr>
              <a:t>&lt;h2&gt;</a:t>
            </a:r>
            <a:r>
              <a:rPr lang="he-IL" sz="2800" dirty="0" smtClean="0">
                <a:solidFill>
                  <a:srgbClr val="FF33CC"/>
                </a:solidFill>
              </a:rPr>
              <a:t> </a:t>
            </a:r>
            <a:r>
              <a:rPr lang="he-IL" sz="2800" dirty="0" smtClean="0"/>
              <a:t>לאחר </a:t>
            </a:r>
            <a:r>
              <a:rPr lang="he-IL" sz="2800" dirty="0"/>
              <a:t>מכן התגית </a:t>
            </a:r>
            <a:r>
              <a:rPr lang="en-US" sz="2800" dirty="0" smtClean="0">
                <a:solidFill>
                  <a:srgbClr val="FF33CC"/>
                </a:solidFill>
              </a:rPr>
              <a:t>&lt;h3&gt;</a:t>
            </a:r>
            <a:r>
              <a:rPr lang="he-IL" sz="2800" dirty="0" smtClean="0">
                <a:solidFill>
                  <a:srgbClr val="FF33CC"/>
                </a:solidFill>
              </a:rPr>
              <a:t> </a:t>
            </a:r>
            <a:r>
              <a:rPr lang="he-IL" sz="2800" dirty="0" smtClean="0"/>
              <a:t>מייצגת </a:t>
            </a:r>
            <a:r>
              <a:rPr lang="he-IL" sz="2800" dirty="0"/>
              <a:t>כותרת משנה, התגית </a:t>
            </a:r>
            <a:r>
              <a:rPr lang="en-US" sz="2800" dirty="0" smtClean="0">
                <a:solidFill>
                  <a:srgbClr val="FF33CC"/>
                </a:solidFill>
              </a:rPr>
              <a:t>&lt;h4&gt;</a:t>
            </a:r>
            <a:r>
              <a:rPr lang="he-IL" sz="2800" dirty="0" smtClean="0"/>
              <a:t> מייצגת </a:t>
            </a:r>
            <a:r>
              <a:rPr lang="he-IL" sz="2800" dirty="0"/>
              <a:t>תת כותרת משנה וכן הלאה עד התגית </a:t>
            </a:r>
            <a:r>
              <a:rPr lang="en-US" sz="2800" dirty="0" smtClean="0">
                <a:solidFill>
                  <a:srgbClr val="FF33CC"/>
                </a:solidFill>
              </a:rPr>
              <a:t>&lt;h6&gt;</a:t>
            </a:r>
            <a:r>
              <a:rPr lang="he-IL" sz="2800" dirty="0" smtClean="0"/>
              <a:t>. בדרך </a:t>
            </a:r>
            <a:r>
              <a:rPr lang="he-IL" sz="2800" dirty="0"/>
              <a:t>כלל השימוש הנפוץ הוא בשלושת או ארבעת תגיות הכותרת הראשונות.</a:t>
            </a:r>
          </a:p>
        </p:txBody>
      </p:sp>
    </p:spTree>
    <p:extLst>
      <p:ext uri="{BB962C8B-B14F-4D97-AF65-F5344CB8AC3E}">
        <p14:creationId xmlns:p14="http://schemas.microsoft.com/office/powerpoint/2010/main" val="171145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273"/>
            <a:ext cx="2521527" cy="1408766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29373"/>
            <a:ext cx="4648200" cy="68286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1725" y="877828"/>
            <a:ext cx="4457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dirty="0" smtClean="0">
                <a:solidFill>
                  <a:srgbClr val="FFC000"/>
                </a:solidFill>
              </a:rPr>
              <a:t>קוד </a:t>
            </a:r>
            <a:r>
              <a:rPr lang="en-US" sz="5400" dirty="0" smtClean="0">
                <a:solidFill>
                  <a:srgbClr val="FFC000"/>
                </a:solidFill>
              </a:rPr>
              <a:t>HTML</a:t>
            </a:r>
            <a:endParaRPr lang="he-IL" sz="54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1725" y="4444941"/>
            <a:ext cx="4457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dirty="0" smtClean="0">
                <a:solidFill>
                  <a:srgbClr val="FFC000"/>
                </a:solidFill>
              </a:rPr>
              <a:t>תוצאה בדפדפן</a:t>
            </a:r>
            <a:endParaRPr lang="he-IL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4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273"/>
            <a:ext cx="2521527" cy="14087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534699"/>
            <a:ext cx="493702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92D050"/>
                </a:solidFill>
              </a:rPr>
              <a:t>פסקאות </a:t>
            </a:r>
            <a:r>
              <a:rPr lang="en-US" sz="2800" dirty="0" smtClean="0">
                <a:solidFill>
                  <a:srgbClr val="92D050"/>
                </a:solidFill>
              </a:rPr>
              <a:t>(Paragraphs)</a:t>
            </a:r>
            <a:r>
              <a:rPr lang="he-IL" sz="2800" dirty="0" smtClean="0">
                <a:solidFill>
                  <a:srgbClr val="92D050"/>
                </a:solidFill>
              </a:rPr>
              <a:t> :</a:t>
            </a: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97" y="1158587"/>
            <a:ext cx="1169332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האלמנט </a:t>
            </a:r>
            <a:r>
              <a:rPr lang="en-US" sz="2800" dirty="0" smtClean="0">
                <a:solidFill>
                  <a:srgbClr val="FF33CC"/>
                </a:solidFill>
              </a:rPr>
              <a:t>&lt;p&gt;</a:t>
            </a:r>
            <a:r>
              <a:rPr lang="he-IL" sz="2800" dirty="0" smtClean="0"/>
              <a:t> מאפשר </a:t>
            </a:r>
            <a:r>
              <a:rPr lang="he-IL" sz="2800" dirty="0"/>
              <a:t>לאגד קבוצת טקסט כפסקה, כל </a:t>
            </a:r>
            <a:r>
              <a:rPr lang="he-IL" sz="2800" dirty="0" smtClean="0"/>
              <a:t>פסקה באופן אוטומטי </a:t>
            </a:r>
            <a:r>
              <a:rPr lang="he-IL" sz="2800" dirty="0"/>
              <a:t>תרד לשורה חדשה והאלמנט שיופיע אחריה גם כן יבוא לאחר ירידת שורה.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" y="3491345"/>
            <a:ext cx="12179377" cy="33666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677" y="2568015"/>
            <a:ext cx="4457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dirty="0" smtClean="0">
                <a:solidFill>
                  <a:srgbClr val="FFC000"/>
                </a:solidFill>
              </a:rPr>
              <a:t>קוד </a:t>
            </a:r>
            <a:r>
              <a:rPr lang="en-US" sz="5400" dirty="0" smtClean="0">
                <a:solidFill>
                  <a:srgbClr val="FFC000"/>
                </a:solidFill>
              </a:rPr>
              <a:t>HTML</a:t>
            </a:r>
            <a:endParaRPr lang="he-IL" sz="54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0" y="2568015"/>
            <a:ext cx="4457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dirty="0" smtClean="0">
                <a:solidFill>
                  <a:srgbClr val="FFC000"/>
                </a:solidFill>
              </a:rPr>
              <a:t>תוצאה בדפדפן</a:t>
            </a:r>
            <a:endParaRPr lang="he-IL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66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21527" cy="14087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0" y="534699"/>
            <a:ext cx="493702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92D050"/>
                </a:solidFill>
              </a:rPr>
              <a:t>רשימות </a:t>
            </a:r>
            <a:r>
              <a:rPr lang="en-US" sz="2800" dirty="0" smtClean="0">
                <a:solidFill>
                  <a:srgbClr val="92D050"/>
                </a:solidFill>
              </a:rPr>
              <a:t>(Lists)</a:t>
            </a:r>
            <a:r>
              <a:rPr lang="he-IL" sz="2800" dirty="0" smtClean="0">
                <a:solidFill>
                  <a:srgbClr val="92D050"/>
                </a:solidFill>
              </a:rPr>
              <a:t>:</a:t>
            </a: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10836" y="1256792"/>
            <a:ext cx="12191999" cy="37240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הרבה מהתוכן באינטרנט הוא רשימות ל</a:t>
            </a:r>
            <a:r>
              <a:rPr lang="en-US" sz="3200" dirty="0"/>
              <a:t>HTML </a:t>
            </a:r>
            <a:r>
              <a:rPr lang="he-IL" sz="3200" dirty="0"/>
              <a:t>יש אלמנטים המיוחדים לכך, תיוג תוכן במסמך כרשימה יכיל לפחות שני אלמנטים כפי שנראה להלן.</a:t>
            </a:r>
            <a:r>
              <a:rPr lang="he-IL" sz="4400" dirty="0"/>
              <a:t/>
            </a:r>
            <a:br>
              <a:rPr lang="he-IL" sz="4400" dirty="0"/>
            </a:br>
            <a:r>
              <a:rPr lang="he-IL" sz="3200" dirty="0"/>
              <a:t>ישנם שני סוגי רשימות נפוצות, רשימה ממוספרת ורשימה לא ממוספרת.</a:t>
            </a:r>
            <a:r>
              <a:rPr lang="he-IL" sz="4400" dirty="0"/>
              <a:t/>
            </a:r>
            <a:br>
              <a:rPr lang="he-IL" sz="4400" dirty="0"/>
            </a:br>
            <a:r>
              <a:rPr lang="he-IL" sz="3200" dirty="0"/>
              <a:t>ברשימה לא ממוספרת נשתמש לרשימה שבה אין חשיבות לסדר כמו רשימת מכולת וברשימה ממוספרת נשתמש לרשימה בה הסדר עקרוני כמו מתכון בישול.</a:t>
            </a:r>
            <a:r>
              <a:rPr lang="he-IL" sz="4400" dirty="0"/>
              <a:t/>
            </a:r>
            <a:br>
              <a:rPr lang="he-IL" sz="4400" dirty="0"/>
            </a:br>
            <a:endParaRPr lang="he-IL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03476" y="4314825"/>
            <a:ext cx="11977687" cy="28315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he-IL" sz="3200" dirty="0">
                <a:solidFill>
                  <a:prstClr val="white"/>
                </a:solidFill>
              </a:rPr>
              <a:t>התגית </a:t>
            </a:r>
            <a:r>
              <a:rPr lang="en-US" sz="3200" dirty="0">
                <a:solidFill>
                  <a:srgbClr val="FF33CC"/>
                </a:solidFill>
              </a:rPr>
              <a:t>&lt;</a:t>
            </a:r>
            <a:r>
              <a:rPr lang="en-US" sz="3200" dirty="0" err="1">
                <a:solidFill>
                  <a:srgbClr val="FF33CC"/>
                </a:solidFill>
              </a:rPr>
              <a:t>ul</a:t>
            </a:r>
            <a:r>
              <a:rPr lang="en-US" sz="3200" dirty="0">
                <a:solidFill>
                  <a:srgbClr val="FF33CC"/>
                </a:solidFill>
              </a:rPr>
              <a:t>&gt;</a:t>
            </a:r>
            <a:r>
              <a:rPr lang="he-IL" sz="3200" dirty="0">
                <a:solidFill>
                  <a:prstClr val="white"/>
                </a:solidFill>
              </a:rPr>
              <a:t> (קישור של </a:t>
            </a:r>
            <a:r>
              <a:rPr lang="en-US" sz="3200" dirty="0">
                <a:solidFill>
                  <a:prstClr val="white"/>
                </a:solidFill>
              </a:rPr>
              <a:t>Unordered lists</a:t>
            </a:r>
            <a:r>
              <a:rPr lang="he-IL" sz="3200" dirty="0">
                <a:solidFill>
                  <a:prstClr val="white"/>
                </a:solidFill>
              </a:rPr>
              <a:t>) תשמש כתגית רשימה ראשית לרשימה לא ממוספרת. התגית </a:t>
            </a:r>
            <a:r>
              <a:rPr lang="en-US" sz="3200" dirty="0">
                <a:solidFill>
                  <a:srgbClr val="FF33CC"/>
                </a:solidFill>
              </a:rPr>
              <a:t>&lt;</a:t>
            </a:r>
            <a:r>
              <a:rPr lang="en-US" sz="3200" dirty="0" err="1">
                <a:solidFill>
                  <a:srgbClr val="FF33CC"/>
                </a:solidFill>
              </a:rPr>
              <a:t>ol</a:t>
            </a:r>
            <a:r>
              <a:rPr lang="en-US" sz="3200" dirty="0">
                <a:solidFill>
                  <a:srgbClr val="FF33CC"/>
                </a:solidFill>
              </a:rPr>
              <a:t>&gt;</a:t>
            </a:r>
            <a:r>
              <a:rPr lang="he-IL" sz="3200" dirty="0">
                <a:solidFill>
                  <a:prstClr val="white"/>
                </a:solidFill>
              </a:rPr>
              <a:t> (קיצור של </a:t>
            </a:r>
            <a:r>
              <a:rPr lang="en-US" sz="3200" dirty="0">
                <a:solidFill>
                  <a:prstClr val="white"/>
                </a:solidFill>
              </a:rPr>
              <a:t>Ordered lists</a:t>
            </a:r>
            <a:r>
              <a:rPr lang="he-IL" sz="3200" dirty="0">
                <a:solidFill>
                  <a:prstClr val="white"/>
                </a:solidFill>
              </a:rPr>
              <a:t>) תשמש כתגית ראשית לרשימה ממוספרת לאחר מכן בתוך כל תגית רשימה ראשית נקונן את התגית </a:t>
            </a:r>
            <a:r>
              <a:rPr lang="en-US" sz="3200" dirty="0">
                <a:solidFill>
                  <a:srgbClr val="FF33CC"/>
                </a:solidFill>
              </a:rPr>
              <a:t>&lt;li&gt;</a:t>
            </a:r>
            <a:r>
              <a:rPr lang="he-IL" sz="3200" dirty="0">
                <a:solidFill>
                  <a:srgbClr val="FF33CC"/>
                </a:solidFill>
              </a:rPr>
              <a:t> </a:t>
            </a:r>
            <a:r>
              <a:rPr lang="he-IL" sz="3200" dirty="0">
                <a:solidFill>
                  <a:prstClr val="white"/>
                </a:solidFill>
              </a:rPr>
              <a:t>(קיצור של </a:t>
            </a:r>
            <a:r>
              <a:rPr lang="en-US" sz="3200" dirty="0">
                <a:solidFill>
                  <a:prstClr val="white"/>
                </a:solidFill>
              </a:rPr>
              <a:t>list item</a:t>
            </a:r>
            <a:r>
              <a:rPr lang="he-IL" sz="3200" dirty="0">
                <a:solidFill>
                  <a:prstClr val="white"/>
                </a:solidFill>
              </a:rPr>
              <a:t>) שמשמת לאגד כל פריט ברשימה.</a:t>
            </a:r>
            <a:endParaRPr lang="he-IL" sz="4400" dirty="0">
              <a:solidFill>
                <a:prstClr val="white"/>
              </a:solidFill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72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418503" y="829075"/>
            <a:ext cx="8676222" cy="2452254"/>
          </a:xfrm>
        </p:spPr>
        <p:txBody>
          <a:bodyPr>
            <a:noAutofit/>
          </a:bodyPr>
          <a:lstStyle/>
          <a:p>
            <a:r>
              <a:rPr lang="en-US" sz="166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Hebrew Extra Bold" panose="00000900000000000000" pitchFamily="2" charset="-79"/>
                <a:cs typeface="Open Sans Hebrew Extra Bold" panose="00000900000000000000" pitchFamily="2" charset="-79"/>
              </a:rPr>
              <a:t>HTML 5</a:t>
            </a:r>
            <a:endParaRPr lang="he-IL" sz="16600" b="1" dirty="0">
              <a:solidFill>
                <a:srgbClr val="FFFF00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Hebrew Extra Bold" panose="00000900000000000000" pitchFamily="2" charset="-79"/>
              <a:cs typeface="Open Sans Hebrew Extra Bold" panose="00000900000000000000" pitchFamily="2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57048" y="3061855"/>
            <a:ext cx="8676222" cy="1905000"/>
          </a:xfrm>
        </p:spPr>
        <p:txBody>
          <a:bodyPr>
            <a:noAutofit/>
          </a:bodyPr>
          <a:lstStyle/>
          <a:p>
            <a:r>
              <a:rPr lang="en-US" sz="54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he-IL" sz="54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מבוא</a:t>
            </a:r>
            <a:endParaRPr lang="he-IL" sz="54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91" y="124692"/>
            <a:ext cx="2521527" cy="14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22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91" y="124692"/>
            <a:ext cx="2521527" cy="1408766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167"/>
            <a:ext cx="12192000" cy="3695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68836" y="2110815"/>
            <a:ext cx="4457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dirty="0" smtClean="0">
                <a:solidFill>
                  <a:srgbClr val="FFC000"/>
                </a:solidFill>
              </a:rPr>
              <a:t>תוצאה בדפדפן</a:t>
            </a:r>
            <a:endParaRPr lang="he-IL" sz="54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968" y="2110815"/>
            <a:ext cx="4457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dirty="0" smtClean="0">
                <a:solidFill>
                  <a:srgbClr val="FFC000"/>
                </a:solidFill>
              </a:rPr>
              <a:t>קוד </a:t>
            </a:r>
            <a:r>
              <a:rPr lang="en-US" sz="5400" dirty="0" smtClean="0">
                <a:solidFill>
                  <a:srgbClr val="FFC000"/>
                </a:solidFill>
              </a:rPr>
              <a:t>HTML</a:t>
            </a:r>
            <a:endParaRPr lang="he-IL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3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21527" cy="14087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0" y="534699"/>
            <a:ext cx="493702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92D050"/>
                </a:solidFill>
              </a:rPr>
              <a:t>קישורים </a:t>
            </a:r>
            <a:r>
              <a:rPr lang="en-US" sz="2800" dirty="0">
                <a:solidFill>
                  <a:srgbClr val="92D050"/>
                </a:solidFill>
              </a:rPr>
              <a:t>(Links)</a:t>
            </a:r>
            <a:r>
              <a:rPr lang="he-IL" sz="2800" dirty="0" smtClean="0">
                <a:solidFill>
                  <a:srgbClr val="92D050"/>
                </a:solidFill>
              </a:rPr>
              <a:t>:</a:t>
            </a: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10836" y="1256792"/>
            <a:ext cx="12191999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הקישורים הם מה שהופכים את האינטרנט למה שהוא ולכן החשיבות שלהם רבה. בכדי ליצור קישור נשתמש בתגית </a:t>
            </a:r>
            <a:r>
              <a:rPr lang="en-US" sz="3200" dirty="0">
                <a:solidFill>
                  <a:srgbClr val="FF33CC"/>
                </a:solidFill>
              </a:rPr>
              <a:t>&lt;a</a:t>
            </a:r>
            <a:r>
              <a:rPr lang="en-US" sz="3200" dirty="0" smtClean="0">
                <a:solidFill>
                  <a:srgbClr val="FF33CC"/>
                </a:solidFill>
              </a:rPr>
              <a:t>&gt;</a:t>
            </a:r>
            <a:r>
              <a:rPr lang="he-IL" sz="3200" dirty="0" smtClean="0"/>
              <a:t> (קיצור של </a:t>
            </a:r>
            <a:r>
              <a:rPr lang="en-US" sz="3200" dirty="0"/>
              <a:t>anchor</a:t>
            </a:r>
            <a:r>
              <a:rPr lang="he-IL" sz="3200" dirty="0" smtClean="0"/>
              <a:t>).</a:t>
            </a:r>
            <a:endParaRPr lang="he-IL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03476" y="2532883"/>
            <a:ext cx="11977687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he-IL" sz="2800" dirty="0"/>
              <a:t>נבחר טקסט כלשהו לאחר מכן נעטוף אותו </a:t>
            </a:r>
            <a:r>
              <a:rPr lang="he-IL" sz="2800" dirty="0" smtClean="0"/>
              <a:t>בתגית</a:t>
            </a:r>
            <a:r>
              <a:rPr lang="he-IL" sz="2800" b="1" dirty="0"/>
              <a:t> </a:t>
            </a:r>
            <a:r>
              <a:rPr lang="en-US" sz="2800" dirty="0" smtClean="0">
                <a:solidFill>
                  <a:srgbClr val="FF33CC"/>
                </a:solidFill>
              </a:rPr>
              <a:t>&lt;a&gt;</a:t>
            </a:r>
            <a:r>
              <a:rPr lang="en-US" sz="2800" dirty="0" smtClean="0"/>
              <a:t> </a:t>
            </a:r>
            <a:r>
              <a:rPr lang="he-IL" sz="2800" dirty="0" smtClean="0"/>
              <a:t> לתגית</a:t>
            </a:r>
            <a:r>
              <a:rPr lang="en-US" sz="2800" dirty="0" smtClean="0">
                <a:solidFill>
                  <a:srgbClr val="FF33CC"/>
                </a:solidFill>
              </a:rPr>
              <a:t>a</a:t>
            </a:r>
            <a:r>
              <a:rPr lang="en-US" sz="2800" dirty="0" smtClean="0"/>
              <a:t> </a:t>
            </a:r>
            <a:r>
              <a:rPr lang="he-IL" sz="2800" dirty="0" smtClean="0"/>
              <a:t> נוסיף </a:t>
            </a:r>
            <a:r>
              <a:rPr lang="he-IL" sz="2800" dirty="0"/>
              <a:t>את </a:t>
            </a:r>
            <a:r>
              <a:rPr lang="he-IL" sz="2800" dirty="0" err="1"/>
              <a:t>האטריביוט</a:t>
            </a:r>
            <a:r>
              <a:rPr lang="he-IL" sz="2800" dirty="0"/>
              <a:t> </a:t>
            </a:r>
            <a:r>
              <a:rPr lang="en-US" sz="2800" b="1" dirty="0" err="1">
                <a:solidFill>
                  <a:srgbClr val="FFC000"/>
                </a:solidFill>
              </a:rPr>
              <a:t>href</a:t>
            </a:r>
            <a:r>
              <a:rPr lang="en-US" sz="2800" dirty="0"/>
              <a:t> </a:t>
            </a:r>
            <a:r>
              <a:rPr lang="he-IL" sz="2800" dirty="0" smtClean="0"/>
              <a:t> (קיצור </a:t>
            </a:r>
            <a:r>
              <a:rPr lang="he-IL" sz="2800" dirty="0"/>
              <a:t>של </a:t>
            </a:r>
            <a:r>
              <a:rPr lang="en-US" sz="2800" b="1" dirty="0"/>
              <a:t>hypertext reference </a:t>
            </a:r>
            <a:r>
              <a:rPr lang="en-US" sz="2800" dirty="0"/>
              <a:t>– </a:t>
            </a:r>
            <a:r>
              <a:rPr lang="he-IL" sz="2800" dirty="0" smtClean="0"/>
              <a:t>, הפנית היפר-טקסט</a:t>
            </a:r>
            <a:r>
              <a:rPr lang="he-IL" sz="2800" dirty="0"/>
              <a:t>), </a:t>
            </a:r>
            <a:r>
              <a:rPr lang="he-IL" sz="2800" dirty="0" err="1"/>
              <a:t>לאטריביוט</a:t>
            </a:r>
            <a:r>
              <a:rPr lang="he-IL" sz="2800" dirty="0"/>
              <a:t> </a:t>
            </a:r>
            <a:r>
              <a:rPr lang="en-US" sz="2800" b="1" dirty="0" err="1">
                <a:solidFill>
                  <a:srgbClr val="FFC000"/>
                </a:solidFill>
              </a:rPr>
              <a:t>href</a:t>
            </a:r>
            <a:r>
              <a:rPr lang="en-US" sz="2800" dirty="0"/>
              <a:t> </a:t>
            </a:r>
            <a:r>
              <a:rPr lang="he-IL" sz="2800" dirty="0" smtClean="0"/>
              <a:t> ניתן </a:t>
            </a:r>
            <a:r>
              <a:rPr lang="he-IL" sz="2800" dirty="0">
                <a:solidFill>
                  <a:srgbClr val="92D050"/>
                </a:solidFill>
              </a:rPr>
              <a:t>כערך</a:t>
            </a:r>
            <a:r>
              <a:rPr lang="he-IL" sz="2800" dirty="0"/>
              <a:t> את כתובת הדף אליה אנו מעוניינים להפנות (כולל הקידומת </a:t>
            </a:r>
            <a:r>
              <a:rPr lang="en-US" sz="2800" dirty="0" smtClean="0"/>
              <a:t>(http</a:t>
            </a:r>
            <a:r>
              <a:rPr lang="he-IL" sz="2800" dirty="0" smtClean="0"/>
              <a:t>.</a:t>
            </a:r>
            <a:endParaRPr lang="he-IL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673059" y="4856449"/>
            <a:ext cx="284018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 smtClean="0">
                <a:solidFill>
                  <a:srgbClr val="00B0F0"/>
                </a:solidFill>
              </a:rPr>
              <a:t>אתר גרילה</a:t>
            </a:r>
            <a:endParaRPr lang="he-IL" sz="40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6021" y="4821381"/>
            <a:ext cx="142701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</a:rPr>
              <a:t>&lt;a&gt;</a:t>
            </a:r>
            <a:endParaRPr lang="he-IL" sz="4000" dirty="0">
              <a:solidFill>
                <a:srgbClr val="FF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3241" y="4821381"/>
            <a:ext cx="142701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</a:rPr>
              <a:t>&lt;/a&gt;</a:t>
            </a:r>
            <a:endParaRPr lang="he-IL" sz="4000" dirty="0">
              <a:solidFill>
                <a:srgbClr val="FF33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6219" y="4821381"/>
            <a:ext cx="36368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</a:rPr>
              <a:t>&lt;a </a:t>
            </a:r>
            <a:r>
              <a:rPr lang="en-US" sz="4000" dirty="0" err="1" smtClean="0">
                <a:solidFill>
                  <a:srgbClr val="FFC000"/>
                </a:solidFill>
              </a:rPr>
              <a:t>href</a:t>
            </a:r>
            <a:r>
              <a:rPr lang="en-US" sz="4000" dirty="0" smtClean="0">
                <a:solidFill>
                  <a:srgbClr val="FFC000"/>
                </a:solidFill>
              </a:rPr>
              <a:t>=</a:t>
            </a:r>
            <a:r>
              <a:rPr lang="en-US" sz="4000" dirty="0" smtClean="0">
                <a:solidFill>
                  <a:srgbClr val="FF33CC"/>
                </a:solidFill>
              </a:rPr>
              <a:t>“”&gt;</a:t>
            </a:r>
            <a:endParaRPr lang="he-IL" sz="4000" dirty="0">
              <a:solidFill>
                <a:srgbClr val="FF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565132" y="4834371"/>
            <a:ext cx="959817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</a:rPr>
              <a:t>&lt;a </a:t>
            </a:r>
            <a:r>
              <a:rPr lang="en-US" sz="4000" dirty="0" err="1" smtClean="0">
                <a:solidFill>
                  <a:srgbClr val="FFC000"/>
                </a:solidFill>
              </a:rPr>
              <a:t>href</a:t>
            </a:r>
            <a:r>
              <a:rPr lang="en-US" sz="4000" dirty="0" smtClean="0">
                <a:solidFill>
                  <a:srgbClr val="FFC000"/>
                </a:solidFill>
              </a:rPr>
              <a:t>=</a:t>
            </a:r>
            <a:r>
              <a:rPr lang="en-US" sz="2800" dirty="0">
                <a:solidFill>
                  <a:srgbClr val="FF33CC"/>
                </a:solidFill>
              </a:rPr>
              <a:t>“</a:t>
            </a:r>
            <a:r>
              <a:rPr lang="en-US" sz="2000" dirty="0">
                <a:solidFill>
                  <a:srgbClr val="92D050"/>
                </a:solidFill>
              </a:rPr>
              <a:t>https://</a:t>
            </a:r>
            <a:r>
              <a:rPr lang="en-US" sz="2000" dirty="0" smtClean="0">
                <a:solidFill>
                  <a:srgbClr val="92D050"/>
                </a:solidFill>
              </a:rPr>
              <a:t>www.guerrilla.co.il</a:t>
            </a:r>
            <a:r>
              <a:rPr lang="en-US" sz="2800" dirty="0" smtClean="0">
                <a:solidFill>
                  <a:srgbClr val="FF33CC"/>
                </a:solidFill>
              </a:rPr>
              <a:t>”</a:t>
            </a:r>
            <a:r>
              <a:rPr lang="en-US" sz="4000" dirty="0" smtClean="0">
                <a:solidFill>
                  <a:srgbClr val="FF33CC"/>
                </a:solidFill>
              </a:rPr>
              <a:t>&gt;</a:t>
            </a:r>
            <a:endParaRPr lang="he-IL" sz="40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5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3" grpId="0"/>
      <p:bldP spid="2" grpId="0"/>
      <p:bldP spid="8" grpId="0"/>
      <p:bldP spid="8" grpId="1"/>
      <p:bldP spid="9" grpId="0"/>
      <p:bldP spid="10" grpId="0"/>
      <p:bldP spid="10" grpId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21527" cy="14087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02582" y="319662"/>
            <a:ext cx="4918363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smtClean="0">
                <a:solidFill>
                  <a:srgbClr val="92D050"/>
                </a:solidFill>
              </a:rPr>
              <a:t>סיכום:</a:t>
            </a:r>
            <a:endParaRPr lang="he-IL" sz="4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5236" y="1233054"/>
            <a:ext cx="10695709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סקרנו בכלליות את שפת התגיות </a:t>
            </a:r>
            <a:r>
              <a:rPr lang="en-US" sz="3200" dirty="0"/>
              <a:t>HTML </a:t>
            </a:r>
            <a:r>
              <a:rPr lang="he-IL" sz="3200" dirty="0"/>
              <a:t>אם נעשה סיכום דף עם כל האלמנטים שסקרנו נקבל דף בסגנון הזה.</a:t>
            </a:r>
          </a:p>
        </p:txBody>
      </p:sp>
    </p:spTree>
    <p:extLst>
      <p:ext uri="{BB962C8B-B14F-4D97-AF65-F5344CB8AC3E}">
        <p14:creationId xmlns:p14="http://schemas.microsoft.com/office/powerpoint/2010/main" val="98489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408767"/>
            <a:ext cx="12191998" cy="54401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34300" y="485437"/>
            <a:ext cx="4457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dirty="0" smtClean="0">
                <a:solidFill>
                  <a:srgbClr val="FFC000"/>
                </a:solidFill>
              </a:rPr>
              <a:t>תוצאה בדפדפן</a:t>
            </a:r>
            <a:endParaRPr lang="he-IL" sz="54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222" y="485437"/>
            <a:ext cx="4457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dirty="0" smtClean="0">
                <a:solidFill>
                  <a:srgbClr val="FFC000"/>
                </a:solidFill>
              </a:rPr>
              <a:t>קוד </a:t>
            </a:r>
            <a:r>
              <a:rPr lang="en-US" sz="5400" dirty="0" smtClean="0">
                <a:solidFill>
                  <a:srgbClr val="FFC000"/>
                </a:solidFill>
              </a:rPr>
              <a:t>HTML</a:t>
            </a:r>
            <a:endParaRPr lang="he-IL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4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91" y="124692"/>
            <a:ext cx="2521527" cy="14087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856509"/>
            <a:ext cx="12095018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he-IL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היא השפה המשמשת לבניית והצגת תוכן בדפי אינטרנט, תוכן אינטרנטי יכול להיות מורכב למשל מכותרת, קבוצת פסקאות, רשימת נקודות, תמונות וטבלאות מידע</a:t>
            </a:r>
          </a:p>
          <a:p>
            <a:endParaRPr lang="he-IL"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742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91" y="124692"/>
            <a:ext cx="2521527" cy="14087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39636" y="475132"/>
            <a:ext cx="56665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 HTML </a:t>
            </a:r>
            <a:r>
              <a:rPr lang="he-IL" sz="4000" b="1" dirty="0">
                <a:solidFill>
                  <a:srgbClr val="FFFF00"/>
                </a:solidFill>
              </a:rPr>
              <a:t>מבוא</a:t>
            </a:r>
            <a:endParaRPr lang="he-IL" sz="8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787236"/>
            <a:ext cx="12095018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HTML </a:t>
            </a:r>
            <a:r>
              <a:rPr lang="he-IL" sz="3200" dirty="0"/>
              <a:t>איננה שפת תכנות היא שפת תגיות(ראו להלן), והיא משמשת כדי לספר לדפדפן איך להציג את התוכן של דף אינטרנט נתון. </a:t>
            </a:r>
            <a:endParaRPr lang="he-IL" sz="3200" dirty="0" smtClean="0"/>
          </a:p>
          <a:p>
            <a:r>
              <a:rPr lang="he-IL" sz="3200" dirty="0" smtClean="0"/>
              <a:t>שפת </a:t>
            </a:r>
            <a:r>
              <a:rPr lang="en-US" sz="3200" dirty="0"/>
              <a:t>HTML </a:t>
            </a:r>
            <a:r>
              <a:rPr lang="he-IL" sz="3200" dirty="0"/>
              <a:t>מורכבת מסדרה של אלמנטים שבהם ניתן לעטוף את התוכן של הדף על מנת להציג אותו בדרך מסוימת או לגרום לו לפעול בצורה מסוימת.</a:t>
            </a:r>
          </a:p>
          <a:p>
            <a:r>
              <a:rPr lang="he-IL" sz="3200" dirty="0"/>
              <a:t>התגיות העוטפות יכולות להפוך מילה או תמונה לקישור (הפניה לדף או כתובת אחרת), כמו כן להציג טקסט כפסקה או כותרת, להבליט להגדיל או להקטין טקסט ועוד.</a:t>
            </a:r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7315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91" y="124692"/>
            <a:ext cx="2521527" cy="14087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3564" y="1634836"/>
            <a:ext cx="1102821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ניקח לדוגמה את הטקסט הבא: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1818" y="2438400"/>
            <a:ext cx="78416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solidFill>
                  <a:srgbClr val="9CDCFE"/>
                </a:solidFill>
              </a:rPr>
              <a:t>Hello I'm a new student in guerrilla</a:t>
            </a:r>
            <a:endParaRPr lang="he-IL" sz="5400" dirty="0">
              <a:solidFill>
                <a:srgbClr val="9CDCF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5964" y="3296240"/>
            <a:ext cx="11028218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אם נרצה שהוא יוצג כפסקה בפני עצמה למשל נוכל לעשות זאת על יד שנעטוף אותו בתגית </a:t>
            </a:r>
            <a:r>
              <a:rPr lang="en-US" sz="3200" dirty="0" smtClean="0"/>
              <a:t>&lt;p&gt;&lt;/p&gt;</a:t>
            </a:r>
            <a:endParaRPr lang="he-IL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26473" y="2376845"/>
            <a:ext cx="133003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</a:rPr>
              <a:t>&lt;p&gt;</a:t>
            </a:r>
            <a:endParaRPr lang="he-IL" sz="4000" dirty="0">
              <a:solidFill>
                <a:srgbClr val="FF33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4108" y="2438400"/>
            <a:ext cx="163483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</a:rPr>
              <a:t>&lt;/p&gt;</a:t>
            </a:r>
            <a:endParaRPr lang="he-IL" sz="4000" dirty="0">
              <a:solidFill>
                <a:srgbClr val="FF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3564" y="4584967"/>
            <a:ext cx="1102821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אם לעומת זאת נרצה להציג את אותו הטקסט ככותרת ראשית למאמר נעטוף אותו בתגית </a:t>
            </a:r>
            <a:r>
              <a:rPr lang="en-US" sz="3200" dirty="0" smtClean="0"/>
              <a:t>&lt;h1&gt;&lt;/h1&gt;</a:t>
            </a:r>
            <a:r>
              <a:rPr lang="he-IL" sz="3200" dirty="0" smtClean="0"/>
              <a:t> המשמשת </a:t>
            </a:r>
            <a:r>
              <a:rPr lang="he-IL" sz="3200" dirty="0"/>
              <a:t>להצגת טקסט ככותרת ראשית.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270164" y="2403982"/>
            <a:ext cx="214745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&lt;h1&gt;</a:t>
            </a:r>
            <a:endParaRPr lang="he-IL" sz="40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67798" y="2431120"/>
            <a:ext cx="214745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&lt;/h1&gt;</a:t>
            </a:r>
            <a:endParaRPr lang="he-IL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5" grpId="0"/>
      <p:bldP spid="5" grpId="1"/>
      <p:bldP spid="10" grpId="0"/>
      <p:bldP spid="10" grpId="1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91" y="124692"/>
            <a:ext cx="2521527" cy="1408766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0072"/>
            <a:ext cx="12192000" cy="3061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1379" y="702461"/>
            <a:ext cx="321425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800" dirty="0">
                <a:solidFill>
                  <a:srgbClr val="FFC000"/>
                </a:solidFill>
              </a:rPr>
              <a:t>קוד ה</a:t>
            </a:r>
            <a:r>
              <a:rPr lang="en-US" sz="4800" dirty="0">
                <a:solidFill>
                  <a:srgbClr val="FFC000"/>
                </a:solidFill>
              </a:rPr>
              <a:t>HTML</a:t>
            </a:r>
            <a:endParaRPr lang="he-IL" sz="4800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9670" y="829075"/>
            <a:ext cx="448887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800" dirty="0" smtClean="0">
                <a:solidFill>
                  <a:srgbClr val="FFC000"/>
                </a:solidFill>
              </a:rPr>
              <a:t>התוצאה בדפדפן</a:t>
            </a:r>
            <a:endParaRPr lang="he-IL" sz="48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5001490"/>
            <a:ext cx="121920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>
                <a:solidFill>
                  <a:schemeClr val="tx1">
                    <a:lumMod val="95000"/>
                  </a:schemeClr>
                </a:solidFill>
              </a:rPr>
              <a:t>לכל אלמנט (למשל כותרת או פסקה או תמונה וכן הלאה) ב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HTML </a:t>
            </a:r>
            <a:r>
              <a:rPr lang="he-IL" sz="3600" dirty="0" smtClean="0">
                <a:solidFill>
                  <a:schemeClr val="tx1">
                    <a:lumMod val="95000"/>
                  </a:schemeClr>
                </a:solidFill>
              </a:rPr>
              <a:t> יש </a:t>
            </a:r>
            <a:r>
              <a:rPr lang="he-IL" sz="3600" dirty="0">
                <a:solidFill>
                  <a:schemeClr val="tx1">
                    <a:lumMod val="95000"/>
                  </a:schemeClr>
                </a:solidFill>
              </a:rPr>
              <a:t>תגית ייעודית המשמשת כמעטפת לצורך הצגת תוכן באופן הרצוי</a:t>
            </a:r>
            <a:r>
              <a:rPr lang="he-IL" sz="36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6688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91" y="124692"/>
            <a:ext cx="2521527" cy="1408766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2576945" y="124692"/>
            <a:ext cx="725978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מבנה האלמנטים ב</a:t>
            </a:r>
            <a:r>
              <a:rPr lang="en-US" sz="5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endParaRPr lang="he-IL" sz="54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9018"/>
            <a:ext cx="12174695" cy="378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85310" y="6262255"/>
            <a:ext cx="1180407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 smtClean="0">
                <a:solidFill>
                  <a:schemeClr val="tx1">
                    <a:lumMod val="65000"/>
                  </a:schemeClr>
                </a:solidFill>
              </a:rPr>
              <a:t>החתול שלי מאוד מצוברח</a:t>
            </a:r>
            <a:endParaRPr lang="he-IL" sz="20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194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91" y="124692"/>
            <a:ext cx="2521527" cy="14087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066800" y="124692"/>
            <a:ext cx="10487891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>
                <a:solidFill>
                  <a:srgbClr val="92D050"/>
                </a:solidFill>
              </a:rPr>
              <a:t>החלקים העיקריים של האלמנט למעלה הם כדלהלן</a:t>
            </a:r>
            <a:r>
              <a:rPr lang="he-IL" sz="3200" dirty="0" smtClean="0">
                <a:solidFill>
                  <a:srgbClr val="92D050"/>
                </a:solidFill>
              </a:rPr>
              <a:t>:</a:t>
            </a:r>
            <a:endParaRPr lang="he-IL" sz="3200" dirty="0">
              <a:solidFill>
                <a:srgbClr val="92D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rgbClr val="92D050"/>
                </a:solidFill>
              </a:rPr>
              <a:t>תג פותח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rgbClr val="92D050"/>
                </a:solidFill>
              </a:rPr>
              <a:t>תג סוגר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rgbClr val="92D050"/>
                </a:solidFill>
              </a:rPr>
              <a:t>התוכן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rgbClr val="92D050"/>
                </a:solidFill>
              </a:rPr>
              <a:t>האלמנט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88" y="1743075"/>
            <a:ext cx="11472862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b="1" dirty="0"/>
              <a:t>התג הפותח </a:t>
            </a:r>
            <a:r>
              <a:rPr lang="he-IL" sz="2800" dirty="0"/>
              <a:t>מכיל את שם האלמנט (בדוגמה שלנו </a:t>
            </a:r>
            <a:r>
              <a:rPr lang="en-US" sz="2800" dirty="0"/>
              <a:t>h1) </a:t>
            </a:r>
            <a:r>
              <a:rPr lang="he-IL" sz="2800" dirty="0"/>
              <a:t>כשהוא עטוף בסוגריים זוויתיים, התג הפותח קובע היכן מתחיל האלמנט כלומר ממנו והלאה הטקסט יושפע ויוצג כתוכן כותרת ראשית.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b="1" dirty="0"/>
              <a:t>התג הסוגר </a:t>
            </a:r>
            <a:r>
              <a:rPr lang="he-IL" sz="2800" dirty="0"/>
              <a:t>הוא בדיוק כמו התג הפותח מלבד הבדל אחד, לפני שם האלמנט יבוא קו נטוי. התג הסוגר תוחם את השפעת האלמנט על התוכן ובמקרה שלנו כל טקסט שייכתב </a:t>
            </a:r>
            <a:r>
              <a:rPr lang="he-IL" sz="2800" dirty="0" err="1"/>
              <a:t>לאחרי</a:t>
            </a:r>
            <a:r>
              <a:rPr lang="he-IL" sz="2800" dirty="0"/>
              <a:t> התג הסוגר כבר לא יוצג ככותרת ראשית. במילים אחרות הטקסט התחום בין שני התגיות, זו הפותחת וזו הסוגרת יושפע מסוג התגית התוחמת אותו ויוצג בהתאם.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b="1" dirty="0"/>
              <a:t> התוכן </a:t>
            </a:r>
            <a:r>
              <a:rPr lang="he-IL" sz="2800" dirty="0"/>
              <a:t>מכיל את תוכן האלמנט (כמה מפתיע…) במקרה שלנו – טקסט.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b="1" dirty="0"/>
              <a:t>האלמנט </a:t>
            </a:r>
            <a:r>
              <a:rPr lang="he-IL" sz="2800" dirty="0"/>
              <a:t>הוא המכלול של </a:t>
            </a:r>
            <a:r>
              <a:rPr lang="he-IL" sz="2800" dirty="0" err="1"/>
              <a:t>הכל</a:t>
            </a:r>
            <a:r>
              <a:rPr lang="he-IL" sz="2800" dirty="0"/>
              <a:t>, התג הפותח ביחד עם התג הסוגר ביחד עם התוכן מהווים את האלמנט.</a:t>
            </a:r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16213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allAtOnce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91" y="124692"/>
            <a:ext cx="2521527" cy="1408766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429491" y="210019"/>
            <a:ext cx="1012767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8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(תכונות) </a:t>
            </a:r>
            <a:r>
              <a:rPr lang="en-US" sz="8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Attributes</a:t>
            </a:r>
            <a:endParaRPr lang="he-IL" sz="80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4509" y="1704109"/>
            <a:ext cx="1016923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חלק מהמבנה של אלמנט </a:t>
            </a:r>
            <a:r>
              <a:rPr lang="en-US" sz="3200" dirty="0"/>
              <a:t>HTML </a:t>
            </a:r>
            <a:r>
              <a:rPr lang="he-IL" sz="3200" dirty="0"/>
              <a:t>הוא תוספת מידע המצורפת לאלמנט אשר איננו מעוניינים שתוצג לגולש, תוספות מידע אלה מתפקדות כתכונות של האלמנט ונקראות בהתאם </a:t>
            </a:r>
            <a:r>
              <a:rPr lang="en-US" sz="3200" dirty="0"/>
              <a:t>Attributes</a:t>
            </a:r>
            <a:endParaRPr lang="he-IL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298873" y="3396757"/>
            <a:ext cx="379614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err="1">
                <a:solidFill>
                  <a:srgbClr val="FF33CC"/>
                </a:solidFill>
              </a:rPr>
              <a:t>אטריביוט</a:t>
            </a:r>
            <a:r>
              <a:rPr lang="he-IL" sz="3200" dirty="0">
                <a:solidFill>
                  <a:srgbClr val="FF33CC"/>
                </a:solidFill>
              </a:rPr>
              <a:t> נראה כך: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91" y="4104520"/>
            <a:ext cx="12192000" cy="14778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8588" y="5844831"/>
            <a:ext cx="1196643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err="1"/>
              <a:t>אטריביוט</a:t>
            </a:r>
            <a:r>
              <a:rPr lang="he-IL" sz="2800" dirty="0"/>
              <a:t> הוא למעשה זוג המורכב </a:t>
            </a:r>
            <a:r>
              <a:rPr lang="he-IL" sz="2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משם וערך </a:t>
            </a:r>
            <a:r>
              <a:rPr lang="he-IL" sz="2800" dirty="0"/>
              <a:t>בדוגמה שלנו שם </a:t>
            </a:r>
            <a:r>
              <a:rPr lang="he-IL" sz="2800" dirty="0" err="1"/>
              <a:t>האטריביוט</a:t>
            </a:r>
            <a:r>
              <a:rPr lang="he-IL" sz="2800" dirty="0"/>
              <a:t> הוא </a:t>
            </a:r>
            <a:r>
              <a:rPr lang="en-US" sz="2800" dirty="0" smtClean="0"/>
              <a:t>    class </a:t>
            </a:r>
            <a:r>
              <a:rPr lang="he-IL" sz="2800" dirty="0" smtClean="0"/>
              <a:t> והערך </a:t>
            </a:r>
            <a:r>
              <a:rPr lang="he-IL" sz="2800" dirty="0"/>
              <a:t>של </a:t>
            </a:r>
            <a:r>
              <a:rPr lang="he-IL" sz="2800" dirty="0" err="1"/>
              <a:t>האטריביוט</a:t>
            </a:r>
            <a:r>
              <a:rPr lang="he-IL" sz="2800" dirty="0"/>
              <a:t> הוא </a:t>
            </a:r>
            <a:r>
              <a:rPr lang="en-US" sz="2800" dirty="0" smtClean="0"/>
              <a:t>editor-note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67646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שת">
  <a:themeElements>
    <a:clrScheme name="רשת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רשת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רשת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רשת</Template>
  <TotalTime>848</TotalTime>
  <Words>979</Words>
  <Application>Microsoft Office PowerPoint</Application>
  <PresentationFormat>מסך רחב</PresentationFormat>
  <Paragraphs>98</Paragraphs>
  <Slides>23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Gisha</vt:lpstr>
      <vt:lpstr>Open Sans Hebrew Extra Bold</vt:lpstr>
      <vt:lpstr>רשת</vt:lpstr>
      <vt:lpstr>מצגת של PowerPoint‏</vt:lpstr>
      <vt:lpstr>HTML 5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jQuery to wordpress</dc:title>
  <dc:creator>ינון אלבז</dc:creator>
  <cp:lastModifiedBy>ינון אלבז</cp:lastModifiedBy>
  <cp:revision>65</cp:revision>
  <dcterms:created xsi:type="dcterms:W3CDTF">2018-03-19T07:51:46Z</dcterms:created>
  <dcterms:modified xsi:type="dcterms:W3CDTF">2018-03-21T12:14:45Z</dcterms:modified>
</cp:coreProperties>
</file>