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82" r:id="rId2"/>
  </p:sldMasterIdLst>
  <p:notesMasterIdLst>
    <p:notesMasterId r:id="rId12"/>
  </p:notesMasterIdLst>
  <p:sldIdLst>
    <p:sldId id="256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75" r:id="rId11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6" autoAdjust="0"/>
    <p:restoredTop sz="92007" autoAdjust="0"/>
  </p:normalViewPr>
  <p:slideViewPr>
    <p:cSldViewPr>
      <p:cViewPr varScale="1">
        <p:scale>
          <a:sx n="85" d="100"/>
          <a:sy n="85" d="100"/>
        </p:scale>
        <p:origin x="60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6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0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2E2ECEF9-B028-47D6-A986-8D84A19EF068}" type="datetime2">
              <a:rPr lang="en-US" smtClean="0"/>
              <a:t>Friday, October 31, 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r>
              <a:rPr lang="en-US" smtClean="0">
                <a:solidFill>
                  <a:schemeClr val="accent1">
                    <a:tint val="20000"/>
                  </a:schemeClr>
                </a:solidFill>
              </a:rPr>
              <a:t>SEJONG UNIVERSITY</a:t>
            </a:r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4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4BE0-1BF3-40AF-83EB-BE7AF422DA05}" type="datetime2">
              <a:rPr lang="en-US" smtClean="0"/>
              <a:t>Friday, October 31,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BFFF-85F9-411E-9E9C-AB0AEF8450DA}" type="datetime2">
              <a:rPr lang="en-US" smtClean="0"/>
              <a:t>Friday, October 31,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9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E795-2D8D-44A4-A69D-D24894F7B147}" type="datetime2">
              <a:rPr lang="en-US" smtClean="0"/>
              <a:t>Friday, October 31,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2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1236-C72F-4C82-9509-DB7E5D7FFC79}" type="datetime2">
              <a:rPr lang="en-US" smtClean="0"/>
              <a:t>Friday, October 31,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000" smtClean="0">
                <a:solidFill>
                  <a:schemeClr val="tx1"/>
                </a:solidFill>
              </a:rPr>
              <a:t>SEJONG UNIVERSITY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3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03B0-C4A7-4254-A53B-8C0D39C89282}" type="datetime2">
              <a:rPr lang="en-US" smtClean="0"/>
              <a:t>Friday, October 31,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000" smtClean="0">
                <a:solidFill>
                  <a:schemeClr val="tx1"/>
                </a:solidFill>
              </a:rPr>
              <a:t>SEJONG UNIVERSITY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2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4FEC-2D4F-4F2E-83B5-1597CE97D62C}" type="datetime2">
              <a:rPr lang="en-US" smtClean="0"/>
              <a:t>Friday, October 31,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5D7F-7ED6-44FB-BAA3-0D84592E9176}" type="datetime2">
              <a:rPr lang="en-US" smtClean="0"/>
              <a:t>Friday, October 31,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6287-51E3-4B71-9301-7FAB4C58167D}" type="datetime2">
              <a:rPr lang="en-US" smtClean="0"/>
              <a:t>Friday, October 31,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000" smtClean="0">
                <a:solidFill>
                  <a:schemeClr val="tx1"/>
                </a:solidFill>
              </a:rPr>
              <a:t>SEJONG UNIVERSITY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21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B22F-1515-4971-80BD-8ABC4351EEAF}" type="datetime2">
              <a:rPr lang="en-US" smtClean="0"/>
              <a:t>Friday, October 31,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6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0A28594A-7BFF-4DB1-8063-54FCB8B5BE2C}" type="datetime2">
              <a:rPr lang="en-US" smtClean="0"/>
              <a:t>Friday, October 31, 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r>
              <a:rPr lang="en-US" smtClean="0">
                <a:solidFill>
                  <a:schemeClr val="tx1"/>
                </a:solidFill>
              </a:rPr>
              <a:t>SEJONG UNIVERSITY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15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999CFDBC-9CAA-4C1F-8F63-51D28DB43A25}" type="datetime2">
              <a:rPr lang="en-US" smtClean="0"/>
              <a:t>Friday, October 31,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/>
            <a:r>
              <a:rPr lang="en-US" sz="1000" smtClean="0">
                <a:solidFill>
                  <a:schemeClr val="tx1"/>
                </a:solidFill>
              </a:rPr>
              <a:t>SEJONG UNIVERSITY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0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96287" y="2292927"/>
            <a:ext cx="4629754" cy="742364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3600" dirty="0" smtClean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Report  Week 10</a:t>
            </a:r>
            <a:endParaRPr lang="en-US" sz="3600" dirty="0">
              <a:ln>
                <a:solidFill>
                  <a:schemeClr val="bg1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spect="1" noChangeArrowheads="1"/>
          </p:cNvSpPr>
          <p:nvPr/>
        </p:nvSpPr>
        <p:spPr>
          <a:xfrm>
            <a:off x="5517634" y="4527144"/>
            <a:ext cx="2886224" cy="508983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Doan Manh Hung</a:t>
            </a:r>
            <a:endParaRPr kumimoji="0" lang="en-US" altLang="ko-KR" sz="28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96626" y="6096000"/>
            <a:ext cx="157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ko-KR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Oct </a:t>
            </a:r>
            <a:r>
              <a:rPr lang="en-US" altLang="ko-KR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31</a:t>
            </a:r>
            <a:r>
              <a:rPr lang="en-US" altLang="ko-KR" baseline="30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</a:t>
            </a:r>
            <a:r>
              <a:rPr lang="en-US" altLang="ko-KR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2014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34449" y="2292927"/>
            <a:ext cx="583185" cy="2743200"/>
            <a:chOff x="4267199" y="1511170"/>
            <a:chExt cx="583185" cy="268827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58792" y="1511170"/>
              <a:ext cx="0" cy="811826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4558791" y="3539946"/>
              <a:ext cx="1" cy="659494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6"/>
            <p:cNvSpPr>
              <a:spLocks noEditPoints="1"/>
            </p:cNvSpPr>
            <p:nvPr/>
          </p:nvSpPr>
          <p:spPr bwMode="auto">
            <a:xfrm>
              <a:off x="4267199" y="2557429"/>
              <a:ext cx="583185" cy="795253"/>
            </a:xfrm>
            <a:custGeom>
              <a:avLst/>
              <a:gdLst>
                <a:gd name="T0" fmla="*/ 90 w 293"/>
                <a:gd name="T1" fmla="*/ 383 h 400"/>
                <a:gd name="T2" fmla="*/ 147 w 293"/>
                <a:gd name="T3" fmla="*/ 400 h 400"/>
                <a:gd name="T4" fmla="*/ 203 w 293"/>
                <a:gd name="T5" fmla="*/ 383 h 400"/>
                <a:gd name="T6" fmla="*/ 203 w 293"/>
                <a:gd name="T7" fmla="*/ 342 h 400"/>
                <a:gd name="T8" fmla="*/ 90 w 293"/>
                <a:gd name="T9" fmla="*/ 342 h 400"/>
                <a:gd name="T10" fmla="*/ 90 w 293"/>
                <a:gd name="T11" fmla="*/ 383 h 400"/>
                <a:gd name="T12" fmla="*/ 201 w 293"/>
                <a:gd name="T13" fmla="*/ 318 h 400"/>
                <a:gd name="T14" fmla="*/ 286 w 293"/>
                <a:gd name="T15" fmla="*/ 116 h 400"/>
                <a:gd name="T16" fmla="*/ 147 w 293"/>
                <a:gd name="T17" fmla="*/ 0 h 400"/>
                <a:gd name="T18" fmla="*/ 7 w 293"/>
                <a:gd name="T19" fmla="*/ 116 h 400"/>
                <a:gd name="T20" fmla="*/ 93 w 293"/>
                <a:gd name="T21" fmla="*/ 318 h 400"/>
                <a:gd name="T22" fmla="*/ 201 w 293"/>
                <a:gd name="T23" fmla="*/ 318 h 400"/>
                <a:gd name="T24" fmla="*/ 50 w 293"/>
                <a:gd name="T25" fmla="*/ 119 h 400"/>
                <a:gd name="T26" fmla="*/ 147 w 293"/>
                <a:gd name="T27" fmla="*/ 41 h 400"/>
                <a:gd name="T28" fmla="*/ 244 w 293"/>
                <a:gd name="T29" fmla="*/ 119 h 400"/>
                <a:gd name="T30" fmla="*/ 208 w 293"/>
                <a:gd name="T31" fmla="*/ 198 h 400"/>
                <a:gd name="T32" fmla="*/ 163 w 293"/>
                <a:gd name="T33" fmla="*/ 283 h 400"/>
                <a:gd name="T34" fmla="*/ 130 w 293"/>
                <a:gd name="T35" fmla="*/ 283 h 400"/>
                <a:gd name="T36" fmla="*/ 86 w 293"/>
                <a:gd name="T37" fmla="*/ 198 h 400"/>
                <a:gd name="T38" fmla="*/ 50 w 293"/>
                <a:gd name="T39" fmla="*/ 1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400">
                  <a:moveTo>
                    <a:pt x="90" y="383"/>
                  </a:moveTo>
                  <a:cubicBezTo>
                    <a:pt x="106" y="393"/>
                    <a:pt x="125" y="400"/>
                    <a:pt x="147" y="400"/>
                  </a:cubicBezTo>
                  <a:cubicBezTo>
                    <a:pt x="169" y="400"/>
                    <a:pt x="187" y="393"/>
                    <a:pt x="203" y="383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90" y="342"/>
                    <a:pt x="90" y="342"/>
                    <a:pt x="90" y="342"/>
                  </a:cubicBezTo>
                  <a:lnTo>
                    <a:pt x="90" y="383"/>
                  </a:lnTo>
                  <a:close/>
                  <a:moveTo>
                    <a:pt x="201" y="318"/>
                  </a:moveTo>
                  <a:cubicBezTo>
                    <a:pt x="201" y="231"/>
                    <a:pt x="293" y="203"/>
                    <a:pt x="286" y="116"/>
                  </a:cubicBezTo>
                  <a:cubicBezTo>
                    <a:pt x="282" y="61"/>
                    <a:pt x="245" y="0"/>
                    <a:pt x="147" y="0"/>
                  </a:cubicBezTo>
                  <a:cubicBezTo>
                    <a:pt x="49" y="0"/>
                    <a:pt x="12" y="61"/>
                    <a:pt x="7" y="116"/>
                  </a:cubicBezTo>
                  <a:cubicBezTo>
                    <a:pt x="0" y="203"/>
                    <a:pt x="93" y="231"/>
                    <a:pt x="93" y="318"/>
                  </a:cubicBezTo>
                  <a:lnTo>
                    <a:pt x="201" y="318"/>
                  </a:lnTo>
                  <a:close/>
                  <a:moveTo>
                    <a:pt x="50" y="119"/>
                  </a:moveTo>
                  <a:cubicBezTo>
                    <a:pt x="54" y="67"/>
                    <a:pt x="89" y="41"/>
                    <a:pt x="147" y="41"/>
                  </a:cubicBezTo>
                  <a:cubicBezTo>
                    <a:pt x="204" y="41"/>
                    <a:pt x="240" y="67"/>
                    <a:pt x="244" y="119"/>
                  </a:cubicBezTo>
                  <a:cubicBezTo>
                    <a:pt x="246" y="148"/>
                    <a:pt x="230" y="167"/>
                    <a:pt x="208" y="198"/>
                  </a:cubicBezTo>
                  <a:cubicBezTo>
                    <a:pt x="192" y="221"/>
                    <a:pt x="172" y="248"/>
                    <a:pt x="163" y="283"/>
                  </a:cubicBezTo>
                  <a:cubicBezTo>
                    <a:pt x="130" y="283"/>
                    <a:pt x="130" y="283"/>
                    <a:pt x="130" y="283"/>
                  </a:cubicBezTo>
                  <a:cubicBezTo>
                    <a:pt x="121" y="248"/>
                    <a:pt x="102" y="221"/>
                    <a:pt x="86" y="198"/>
                  </a:cubicBezTo>
                  <a:cubicBezTo>
                    <a:pt x="64" y="167"/>
                    <a:pt x="47" y="148"/>
                    <a:pt x="50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20782"/>
            <a:ext cx="899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SCHOOL OF MECHANICAL AND AEROSPACE ENGINEERING</a:t>
            </a:r>
            <a:endParaRPr lang="en-US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400" y="443134"/>
            <a:ext cx="4490344" cy="41565"/>
            <a:chOff x="2055030" y="1463669"/>
            <a:chExt cx="2304256" cy="544908"/>
          </a:xfrm>
        </p:grpSpPr>
        <p:sp>
          <p:nvSpPr>
            <p:cNvPr id="18" name="Rectangle 17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accent1">
                    <a:tint val="20000"/>
                  </a:schemeClr>
                </a:solidFill>
              </a:rPr>
              <a:t>SEJONG UNIVERSITY</a:t>
            </a:r>
            <a:endParaRPr lang="en-US" sz="1600" dirty="0">
              <a:solidFill>
                <a:schemeClr val="accent1">
                  <a:tint val="2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220" y="40705"/>
            <a:ext cx="8079581" cy="53804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Warping function for trapezoidal cross section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1182" y="762261"/>
                <a:ext cx="8637658" cy="52963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i="1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sz="2000" i="1">
                                <a:latin typeface="Cambria Math" pitchFamily="18" charset="0"/>
                              </a:rPr>
                              <m:t>𝜃</m:t>
                            </m:r>
                          </m:sup>
                        </m:sSup>
                      </m:e>
                      <m:sub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itchFamily="18" charset="0"/>
                    <a:ea typeface="Cambria Math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sz="2000" i="1">
                        <a:latin typeface="Cambria Math" pitchFamily="18" charset="0"/>
                        <a:ea typeface="Cambria Math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i="1">
                                <a:latin typeface="Cambria Math" pitchFamily="18" charset="0"/>
                                <a:ea typeface="Cambria Math" pitchFamily="18" charset="0"/>
                              </a:rPr>
                              <m:t>𝑈</m:t>
                            </m:r>
                          </m:sup>
                        </m:sSup>
                      </m:e>
                      <m:sub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itchFamily="18" charset="0"/>
                    <a:ea typeface="Cambria Math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sz="2000" i="1">
                        <a:latin typeface="Cambria Math" pitchFamily="18" charset="0"/>
                        <a:ea typeface="Cambria Math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sz="2000" i="1">
                                <a:latin typeface="Cambria Math" pitchFamily="18" charset="0"/>
                              </a:rPr>
                              <m:t>𝒳</m:t>
                            </m:r>
                          </m:sup>
                        </m:sSup>
                      </m:e>
                      <m:sub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itchFamily="18" charset="0"/>
                    <a:ea typeface="Cambria Math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Have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2000" dirty="0" smtClean="0">
                  <a:ea typeface="Cambria Math" panose="02040503050406030204" pitchFamily="18" charset="0"/>
                </a:endParaRPr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>
                    <a:latin typeface="Cambria Math" panose="02040503050406030204" pitchFamily="18" charset="0"/>
                  </a:rPr>
                  <a:t>The nonzero stress components by warping: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𝑠𝑧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182" y="762261"/>
                <a:ext cx="8637658" cy="5296320"/>
              </a:xfrm>
              <a:blipFill rotWithShape="0">
                <a:blip r:embed="rId2"/>
                <a:stretch>
                  <a:fillRect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6400800" y="893751"/>
            <a:ext cx="2458040" cy="2221113"/>
            <a:chOff x="5466760" y="2742625"/>
            <a:chExt cx="2458040" cy="2221113"/>
          </a:xfrm>
        </p:grpSpPr>
        <p:grpSp>
          <p:nvGrpSpPr>
            <p:cNvPr id="64" name="Group 63"/>
            <p:cNvGrpSpPr/>
            <p:nvPr/>
          </p:nvGrpSpPr>
          <p:grpSpPr>
            <a:xfrm>
              <a:off x="5466760" y="2742625"/>
              <a:ext cx="2458040" cy="2221113"/>
              <a:chOff x="5466760" y="2742625"/>
              <a:chExt cx="2458040" cy="2221113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5466760" y="2742625"/>
                <a:ext cx="2458040" cy="2221113"/>
                <a:chOff x="5623884" y="2856772"/>
                <a:chExt cx="1866816" cy="1674608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5623884" y="3121672"/>
                  <a:ext cx="1625095" cy="1081524"/>
                  <a:chOff x="6690684" y="2658373"/>
                  <a:chExt cx="1625095" cy="1081524"/>
                </a:xfrm>
              </p:grpSpPr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6690684" y="2743197"/>
                    <a:ext cx="15240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7086600" y="3657600"/>
                    <a:ext cx="7620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7848600" y="2740670"/>
                    <a:ext cx="363500" cy="916929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 flipH="1" flipV="1">
                    <a:off x="6690684" y="2740670"/>
                    <a:ext cx="395917" cy="91693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7848600" y="2743198"/>
                    <a:ext cx="0" cy="914401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 flipV="1">
                    <a:off x="6691257" y="2660901"/>
                    <a:ext cx="0" cy="8229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flipV="1">
                    <a:off x="8212100" y="2658373"/>
                    <a:ext cx="0" cy="8229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 flipV="1">
                    <a:off x="7086600" y="3657600"/>
                    <a:ext cx="0" cy="8229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V="1">
                    <a:off x="7848600" y="3657600"/>
                    <a:ext cx="0" cy="8229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6690684" y="2660901"/>
                    <a:ext cx="1521416" cy="252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7086600" y="3739897"/>
                    <a:ext cx="762000" cy="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70000"/>
                      </a:schemeClr>
                    </a:solidFill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>
                    <a:off x="7848600" y="3657597"/>
                    <a:ext cx="457200" cy="3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8219660" y="2739406"/>
                    <a:ext cx="96119" cy="1262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H="1" flipV="1">
                    <a:off x="8290681" y="2739406"/>
                    <a:ext cx="15119" cy="918193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6329219" y="2856772"/>
                  <a:ext cx="177659" cy="278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317997" y="4162048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7185808" y="3420467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h</a:t>
                  </a:r>
                  <a:endParaRPr lang="en-US" dirty="0"/>
                </a:p>
              </p:txBody>
            </p:sp>
          </p:grpSp>
          <p:sp>
            <p:nvSpPr>
              <p:cNvPr id="63" name="Arc 62"/>
              <p:cNvSpPr/>
              <p:nvPr/>
            </p:nvSpPr>
            <p:spPr>
              <a:xfrm rot="9866224">
                <a:off x="7377072" y="3109073"/>
                <a:ext cx="195421" cy="192795"/>
              </a:xfrm>
              <a:prstGeom prst="arc">
                <a:avLst>
                  <a:gd name="adj1" fmla="val 18752623"/>
                  <a:gd name="adj2" fmla="val 51749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12377" y="3111957"/>
              <a:ext cx="201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α</a:t>
              </a:r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H="1" flipV="1">
              <a:off x="7041285" y="3201453"/>
              <a:ext cx="277" cy="75512"/>
            </a:xfrm>
            <a:prstGeom prst="line">
              <a:avLst/>
            </a:prstGeom>
            <a:ln w="3175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990978" y="3276965"/>
              <a:ext cx="51129" cy="0"/>
            </a:xfrm>
            <a:prstGeom prst="line">
              <a:avLst/>
            </a:prstGeom>
            <a:ln w="3175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 flipV="1">
              <a:off x="6472303" y="3201453"/>
              <a:ext cx="11341" cy="1216168"/>
            </a:xfrm>
            <a:prstGeom prst="line">
              <a:avLst/>
            </a:prstGeom>
            <a:ln w="3175"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50850" y="2687137"/>
            <a:ext cx="7265342" cy="1290225"/>
            <a:chOff x="450850" y="2687137"/>
            <a:chExt cx="7265342" cy="1290225"/>
          </a:xfrm>
        </p:grpSpPr>
        <p:pic>
          <p:nvPicPr>
            <p:cNvPr id="1026" name="Picture 2" descr="C:\Users\opt\AppData\Local\Temp\x10sctmp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850" y="2687137"/>
              <a:ext cx="3401458" cy="598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opt\AppData\Local\Temp\x10sctmp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25" y="3352158"/>
              <a:ext cx="1901825" cy="57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opt\AppData\Local\Temp\x10sctmp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1567" y="3324244"/>
              <a:ext cx="5254625" cy="653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6100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09" y="60127"/>
            <a:ext cx="8079581" cy="5891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Warping function for trapezoidal cross section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20" y="851141"/>
            <a:ext cx="8179594" cy="44074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Warping deformations generally result from flexural and torsional deformation: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 virtual work be done by warping stress due to the rigid-body motions associated with axial extensional and bending motion: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1449610"/>
            <a:ext cx="5330537" cy="1633809"/>
            <a:chOff x="609600" y="1449610"/>
            <a:chExt cx="5330537" cy="1633809"/>
          </a:xfrm>
        </p:grpSpPr>
        <p:pic>
          <p:nvPicPr>
            <p:cNvPr id="2050" name="Picture 2" descr="C:\Users\opt\AppData\Local\Temp\x10sctmp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449610"/>
              <a:ext cx="5330537" cy="83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opt\AppData\Local\Temp\x10sctmp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2304406"/>
              <a:ext cx="4191000" cy="779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609600" y="3769545"/>
            <a:ext cx="1512395" cy="364359"/>
            <a:chOff x="609600" y="3769545"/>
            <a:chExt cx="1512395" cy="364359"/>
          </a:xfrm>
        </p:grpSpPr>
        <p:pic>
          <p:nvPicPr>
            <p:cNvPr id="2054" name="Picture 6" descr="C:\Users\opt\AppData\Local\Temp\x10sctmp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3769545"/>
              <a:ext cx="1219200" cy="364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C:\Users\opt\AppData\Local\Temp\x10sctmp6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769545"/>
              <a:ext cx="293195" cy="29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731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09" y="60127"/>
            <a:ext cx="8079581" cy="5891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Warping function for trapezoidal cross section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pic>
        <p:nvPicPr>
          <p:cNvPr id="31" name="Picture 10" descr="C:\Users\opt\AppData\Local\Temp\x10sctmp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96752"/>
            <a:ext cx="2133600" cy="280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66800" y="3962400"/>
                <a:ext cx="2514600" cy="1560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Assume that:</a:t>
                </a:r>
              </a:p>
              <a:p>
                <a:pPr defTabSz="990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defTabSz="990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defTabSz="990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defTabSz="990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962400"/>
                <a:ext cx="2514600" cy="1560940"/>
              </a:xfrm>
              <a:prstGeom prst="rect">
                <a:avLst/>
              </a:prstGeom>
              <a:blipFill rotWithShape="0">
                <a:blip r:embed="rId3"/>
                <a:stretch>
                  <a:fillRect l="-1937" t="-1953" b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11763" y="796752"/>
            <a:ext cx="68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(1)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(2)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(3)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5334000" y="2057400"/>
            <a:ext cx="3378854" cy="2865329"/>
            <a:chOff x="5257798" y="2316269"/>
            <a:chExt cx="3378854" cy="2865329"/>
          </a:xfrm>
        </p:grpSpPr>
        <p:grpSp>
          <p:nvGrpSpPr>
            <p:cNvPr id="53" name="Group 52"/>
            <p:cNvGrpSpPr/>
            <p:nvPr/>
          </p:nvGrpSpPr>
          <p:grpSpPr>
            <a:xfrm>
              <a:off x="5257798" y="2316269"/>
              <a:ext cx="3378854" cy="2865329"/>
              <a:chOff x="5257798" y="2316269"/>
              <a:chExt cx="3378854" cy="286532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5257798" y="2316269"/>
                <a:ext cx="3378854" cy="2865329"/>
                <a:chOff x="5257798" y="2316269"/>
                <a:chExt cx="3378854" cy="2865329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5257798" y="2316269"/>
                  <a:ext cx="3378854" cy="2865329"/>
                  <a:chOff x="5466759" y="2874381"/>
                  <a:chExt cx="2501101" cy="2089356"/>
                </a:xfrm>
              </p:grpSpPr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5466759" y="2874381"/>
                    <a:ext cx="2501101" cy="2089356"/>
                    <a:chOff x="5466759" y="2874381"/>
                    <a:chExt cx="2501101" cy="2089356"/>
                  </a:xfrm>
                </p:grpSpPr>
                <p:grpSp>
                  <p:nvGrpSpPr>
                    <p:cNvPr id="61" name="Group 60"/>
                    <p:cNvGrpSpPr/>
                    <p:nvPr/>
                  </p:nvGrpSpPr>
                  <p:grpSpPr>
                    <a:xfrm>
                      <a:off x="5466759" y="2874381"/>
                      <a:ext cx="2501101" cy="2089356"/>
                      <a:chOff x="5623884" y="2956110"/>
                      <a:chExt cx="1899520" cy="1575270"/>
                    </a:xfrm>
                  </p:grpSpPr>
                  <p:grpSp>
                    <p:nvGrpSpPr>
                      <p:cNvPr id="57" name="Group 56"/>
                      <p:cNvGrpSpPr/>
                      <p:nvPr/>
                    </p:nvGrpSpPr>
                    <p:grpSpPr>
                      <a:xfrm>
                        <a:off x="5623884" y="3121672"/>
                        <a:ext cx="1625095" cy="1081524"/>
                        <a:chOff x="6690684" y="2658373"/>
                        <a:chExt cx="1625095" cy="1081524"/>
                      </a:xfrm>
                    </p:grpSpPr>
                    <p:cxnSp>
                      <p:nvCxnSpPr>
                        <p:cNvPr id="16" name="Straight Connector 15"/>
                        <p:cNvCxnSpPr/>
                        <p:nvPr/>
                      </p:nvCxnSpPr>
                      <p:spPr>
                        <a:xfrm>
                          <a:off x="6690684" y="2743197"/>
                          <a:ext cx="15240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" name="Straight Connector 16"/>
                        <p:cNvCxnSpPr/>
                        <p:nvPr/>
                      </p:nvCxnSpPr>
                      <p:spPr>
                        <a:xfrm>
                          <a:off x="7086600" y="3657600"/>
                          <a:ext cx="7620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Straight Connector 20"/>
                        <p:cNvCxnSpPr/>
                        <p:nvPr/>
                      </p:nvCxnSpPr>
                      <p:spPr>
                        <a:xfrm flipV="1">
                          <a:off x="7848600" y="2740670"/>
                          <a:ext cx="363500" cy="916929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4" name="Straight Connector 23"/>
                        <p:cNvCxnSpPr/>
                        <p:nvPr/>
                      </p:nvCxnSpPr>
                      <p:spPr>
                        <a:xfrm flipH="1" flipV="1">
                          <a:off x="6690684" y="2740670"/>
                          <a:ext cx="395917" cy="91693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Straight Connector 33"/>
                        <p:cNvCxnSpPr/>
                        <p:nvPr/>
                      </p:nvCxnSpPr>
                      <p:spPr>
                        <a:xfrm flipV="1">
                          <a:off x="7848600" y="2743198"/>
                          <a:ext cx="0" cy="914401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" name="Straight Connector 36"/>
                        <p:cNvCxnSpPr/>
                        <p:nvPr/>
                      </p:nvCxnSpPr>
                      <p:spPr>
                        <a:xfrm flipV="1">
                          <a:off x="6691257" y="2660901"/>
                          <a:ext cx="0" cy="82297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Straight Connector 38"/>
                        <p:cNvCxnSpPr/>
                        <p:nvPr/>
                      </p:nvCxnSpPr>
                      <p:spPr>
                        <a:xfrm flipV="1">
                          <a:off x="8212100" y="2658373"/>
                          <a:ext cx="0" cy="82297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Straight Connector 39"/>
                        <p:cNvCxnSpPr/>
                        <p:nvPr/>
                      </p:nvCxnSpPr>
                      <p:spPr>
                        <a:xfrm flipV="1">
                          <a:off x="7086600" y="3657600"/>
                          <a:ext cx="0" cy="82297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Straight Connector 40"/>
                        <p:cNvCxnSpPr/>
                        <p:nvPr/>
                      </p:nvCxnSpPr>
                      <p:spPr>
                        <a:xfrm flipV="1">
                          <a:off x="7848600" y="3657600"/>
                          <a:ext cx="0" cy="82297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Straight Connector 41"/>
                        <p:cNvCxnSpPr/>
                        <p:nvPr/>
                      </p:nvCxnSpPr>
                      <p:spPr>
                        <a:xfrm>
                          <a:off x="6690684" y="2660901"/>
                          <a:ext cx="1521416" cy="2527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  <a:headEnd type="arrow" w="sm" len="sm"/>
                          <a:tailEnd type="arrow" w="sm" len="sm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Straight Connector 44"/>
                        <p:cNvCxnSpPr/>
                        <p:nvPr/>
                      </p:nvCxnSpPr>
                      <p:spPr>
                        <a:xfrm>
                          <a:off x="7086600" y="3739897"/>
                          <a:ext cx="762000" cy="0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70000"/>
                            </a:schemeClr>
                          </a:solidFill>
                          <a:headEnd type="arrow" w="sm" len="sm"/>
                          <a:tailEnd type="arrow" w="sm" len="sm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7" name="Straight Connector 46"/>
                        <p:cNvCxnSpPr/>
                        <p:nvPr/>
                      </p:nvCxnSpPr>
                      <p:spPr>
                        <a:xfrm flipH="1">
                          <a:off x="7848600" y="3657597"/>
                          <a:ext cx="457200" cy="3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0" name="Straight Connector 49"/>
                        <p:cNvCxnSpPr/>
                        <p:nvPr/>
                      </p:nvCxnSpPr>
                      <p:spPr>
                        <a:xfrm flipH="1">
                          <a:off x="8219660" y="2739406"/>
                          <a:ext cx="96119" cy="1262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Straight Connector 51"/>
                        <p:cNvCxnSpPr/>
                        <p:nvPr/>
                      </p:nvCxnSpPr>
                      <p:spPr>
                        <a:xfrm flipH="1" flipV="1">
                          <a:off x="8290681" y="2739406"/>
                          <a:ext cx="15119" cy="918193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  <a:headEnd type="arrow" w="sm" len="sm"/>
                          <a:tailEnd type="arrow" w="sm" len="sm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58" name="TextBox 57"/>
                      <p:cNvSpPr txBox="1"/>
                      <p:nvPr/>
                    </p:nvSpPr>
                    <p:spPr>
                      <a:xfrm>
                        <a:off x="6322256" y="2956110"/>
                        <a:ext cx="177659" cy="2784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a</a:t>
                        </a:r>
                        <a:endParaRPr lang="en-US" dirty="0"/>
                      </a:p>
                    </p:txBody>
                  </p:sp>
                  <p:sp>
                    <p:nvSpPr>
                      <p:cNvPr id="59" name="TextBox 58"/>
                      <p:cNvSpPr txBox="1"/>
                      <p:nvPr/>
                    </p:nvSpPr>
                    <p:spPr>
                      <a:xfrm>
                        <a:off x="6317997" y="4162048"/>
                        <a:ext cx="30489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b</a:t>
                        </a:r>
                        <a:endParaRPr lang="en-US" dirty="0"/>
                      </a:p>
                    </p:txBody>
                  </p:sp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7218512" y="3574042"/>
                        <a:ext cx="30489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h</a:t>
                        </a:r>
                        <a:endParaRPr lang="en-US" dirty="0"/>
                      </a:p>
                    </p:txBody>
                  </p:sp>
                </p:grpSp>
                <p:sp>
                  <p:nvSpPr>
                    <p:cNvPr id="63" name="Arc 62"/>
                    <p:cNvSpPr/>
                    <p:nvPr/>
                  </p:nvSpPr>
                  <p:spPr>
                    <a:xfrm rot="9866224">
                      <a:off x="7377072" y="3109073"/>
                      <a:ext cx="195421" cy="192795"/>
                    </a:xfrm>
                    <a:prstGeom prst="arc">
                      <a:avLst>
                        <a:gd name="adj1" fmla="val 18752623"/>
                        <a:gd name="adj2" fmla="val 517494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7112377" y="3111957"/>
                    <a:ext cx="201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dirty="0" smtClean="0"/>
                      <a:t>α</a:t>
                    </a:r>
                    <a:endParaRPr lang="en-US" dirty="0"/>
                  </a:p>
                </p:txBody>
              </p:sp>
              <p:cxnSp>
                <p:nvCxnSpPr>
                  <p:cNvPr id="66" name="Straight Connector 65"/>
                  <p:cNvCxnSpPr/>
                  <p:nvPr/>
                </p:nvCxnSpPr>
                <p:spPr>
                  <a:xfrm flipH="1" flipV="1">
                    <a:off x="7041285" y="3201453"/>
                    <a:ext cx="277" cy="75512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>
                    <a:off x="6990978" y="3276965"/>
                    <a:ext cx="51129" cy="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flipH="1" flipV="1">
                    <a:off x="6472303" y="3201453"/>
                    <a:ext cx="11341" cy="1216168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7656459" y="3341355"/>
                  <a:ext cx="89007" cy="224202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Straight Connector 43"/>
              <p:cNvCxnSpPr/>
              <p:nvPr/>
            </p:nvCxnSpPr>
            <p:spPr>
              <a:xfrm flipH="1">
                <a:off x="6346726" y="2768435"/>
                <a:ext cx="275972" cy="1948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618207" y="3629116"/>
                <a:ext cx="76200" cy="175105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622698" y="4432658"/>
                <a:ext cx="204570" cy="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6498247" y="4221269"/>
              <a:ext cx="41087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S4</a:t>
              </a:r>
              <a:endParaRPr lang="en-US" sz="105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372688" y="2833409"/>
              <a:ext cx="4765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S2</a:t>
              </a:r>
              <a:endParaRPr lang="en-US" sz="105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669754" y="3594132"/>
              <a:ext cx="4765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S3</a:t>
              </a:r>
              <a:endParaRPr lang="en-US" sz="105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59716" y="3382890"/>
              <a:ext cx="336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S1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911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09" y="60127"/>
            <a:ext cx="8079581" cy="5891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Warping function for trapezoidal cross section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589463"/>
                <a:ext cx="5356339" cy="573513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1600" dirty="0" smtClean="0"/>
                  <a:t>From (1):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US" sz="1600" dirty="0"/>
                  <a:t> =</a:t>
                </a:r>
                <a:r>
                  <a:rPr lang="en-US" sz="1600" dirty="0" smtClean="0"/>
                  <a:t>0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1600" dirty="0" smtClean="0"/>
                  <a:t>=&gt;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b="0" dirty="0" smtClean="0"/>
                  <a:t> (a)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1600" dirty="0" smtClean="0"/>
                  <a:t>From (2):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𝑠𝑠𝑖𝑛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US" sz="1600" dirty="0"/>
                  <a:t> =</a:t>
                </a:r>
                <a:r>
                  <a:rPr lang="en-US" sz="1600" dirty="0" smtClean="0"/>
                  <a:t>0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1600" dirty="0" smtClean="0"/>
                  <a:t>=&gt;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h𝑎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 smtClean="0"/>
                  <a:t> (b)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589463"/>
                <a:ext cx="5356339" cy="573513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6145900" y="990600"/>
            <a:ext cx="2590800" cy="1904999"/>
            <a:chOff x="5257798" y="2316269"/>
            <a:chExt cx="3378854" cy="2865329"/>
          </a:xfrm>
        </p:grpSpPr>
        <p:grpSp>
          <p:nvGrpSpPr>
            <p:cNvPr id="32" name="Group 31"/>
            <p:cNvGrpSpPr/>
            <p:nvPr/>
          </p:nvGrpSpPr>
          <p:grpSpPr>
            <a:xfrm>
              <a:off x="5257798" y="2316269"/>
              <a:ext cx="3378854" cy="2865329"/>
              <a:chOff x="5257798" y="2316269"/>
              <a:chExt cx="3378854" cy="2865329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5257798" y="2316269"/>
                <a:ext cx="3378854" cy="2865329"/>
                <a:chOff x="5257798" y="2316269"/>
                <a:chExt cx="3378854" cy="2865329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5257798" y="2316269"/>
                  <a:ext cx="3378854" cy="2865329"/>
                  <a:chOff x="5466759" y="2874381"/>
                  <a:chExt cx="2501101" cy="2089356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5466759" y="2874381"/>
                    <a:ext cx="2501101" cy="2089356"/>
                    <a:chOff x="5466759" y="2874381"/>
                    <a:chExt cx="2501101" cy="2089356"/>
                  </a:xfrm>
                </p:grpSpPr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5466759" y="2874381"/>
                      <a:ext cx="2501101" cy="2089356"/>
                      <a:chOff x="5623884" y="2956110"/>
                      <a:chExt cx="1899520" cy="1575270"/>
                    </a:xfrm>
                  </p:grpSpPr>
                  <p:grpSp>
                    <p:nvGrpSpPr>
                      <p:cNvPr id="69" name="Group 68"/>
                      <p:cNvGrpSpPr/>
                      <p:nvPr/>
                    </p:nvGrpSpPr>
                    <p:grpSpPr>
                      <a:xfrm>
                        <a:off x="5623884" y="3121672"/>
                        <a:ext cx="1625095" cy="1081524"/>
                        <a:chOff x="6690684" y="2658373"/>
                        <a:chExt cx="1625095" cy="1081524"/>
                      </a:xfrm>
                    </p:grpSpPr>
                    <p:cxnSp>
                      <p:nvCxnSpPr>
                        <p:cNvPr id="74" name="Straight Connector 73"/>
                        <p:cNvCxnSpPr/>
                        <p:nvPr/>
                      </p:nvCxnSpPr>
                      <p:spPr>
                        <a:xfrm>
                          <a:off x="6690684" y="2743197"/>
                          <a:ext cx="15240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Straight Connector 74"/>
                        <p:cNvCxnSpPr/>
                        <p:nvPr/>
                      </p:nvCxnSpPr>
                      <p:spPr>
                        <a:xfrm>
                          <a:off x="7086600" y="3657600"/>
                          <a:ext cx="7620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6" name="Straight Connector 75"/>
                        <p:cNvCxnSpPr/>
                        <p:nvPr/>
                      </p:nvCxnSpPr>
                      <p:spPr>
                        <a:xfrm flipV="1">
                          <a:off x="7848600" y="2740670"/>
                          <a:ext cx="363500" cy="916929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Straight Connector 76"/>
                        <p:cNvCxnSpPr/>
                        <p:nvPr/>
                      </p:nvCxnSpPr>
                      <p:spPr>
                        <a:xfrm flipH="1" flipV="1">
                          <a:off x="6690684" y="2740670"/>
                          <a:ext cx="395917" cy="91693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Straight Connector 78"/>
                        <p:cNvCxnSpPr/>
                        <p:nvPr/>
                      </p:nvCxnSpPr>
                      <p:spPr>
                        <a:xfrm flipV="1">
                          <a:off x="7848600" y="2743198"/>
                          <a:ext cx="0" cy="914401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0" name="Straight Connector 79"/>
                        <p:cNvCxnSpPr/>
                        <p:nvPr/>
                      </p:nvCxnSpPr>
                      <p:spPr>
                        <a:xfrm flipV="1">
                          <a:off x="6691257" y="2660901"/>
                          <a:ext cx="0" cy="82297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Straight Connector 80"/>
                        <p:cNvCxnSpPr/>
                        <p:nvPr/>
                      </p:nvCxnSpPr>
                      <p:spPr>
                        <a:xfrm flipV="1">
                          <a:off x="8212100" y="2658373"/>
                          <a:ext cx="0" cy="82297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2" name="Straight Connector 81"/>
                        <p:cNvCxnSpPr/>
                        <p:nvPr/>
                      </p:nvCxnSpPr>
                      <p:spPr>
                        <a:xfrm flipV="1">
                          <a:off x="7086600" y="3657600"/>
                          <a:ext cx="0" cy="82297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3" name="Straight Connector 82"/>
                        <p:cNvCxnSpPr/>
                        <p:nvPr/>
                      </p:nvCxnSpPr>
                      <p:spPr>
                        <a:xfrm flipV="1">
                          <a:off x="7848600" y="3657600"/>
                          <a:ext cx="0" cy="82297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4" name="Straight Connector 83"/>
                        <p:cNvCxnSpPr/>
                        <p:nvPr/>
                      </p:nvCxnSpPr>
                      <p:spPr>
                        <a:xfrm>
                          <a:off x="6690684" y="2660901"/>
                          <a:ext cx="1521416" cy="2527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  <a:headEnd type="arrow" w="sm" len="sm"/>
                          <a:tailEnd type="arrow" w="sm" len="sm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5" name="Straight Connector 84"/>
                        <p:cNvCxnSpPr/>
                        <p:nvPr/>
                      </p:nvCxnSpPr>
                      <p:spPr>
                        <a:xfrm>
                          <a:off x="7086600" y="3739897"/>
                          <a:ext cx="762000" cy="0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70000"/>
                            </a:schemeClr>
                          </a:solidFill>
                          <a:headEnd type="arrow" w="sm" len="sm"/>
                          <a:tailEnd type="arrow" w="sm" len="sm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6" name="Straight Connector 85"/>
                        <p:cNvCxnSpPr/>
                        <p:nvPr/>
                      </p:nvCxnSpPr>
                      <p:spPr>
                        <a:xfrm flipH="1">
                          <a:off x="7848600" y="3657597"/>
                          <a:ext cx="457200" cy="3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7" name="Straight Connector 86"/>
                        <p:cNvCxnSpPr/>
                        <p:nvPr/>
                      </p:nvCxnSpPr>
                      <p:spPr>
                        <a:xfrm flipH="1">
                          <a:off x="8219660" y="2739406"/>
                          <a:ext cx="96119" cy="1262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8" name="Straight Connector 87"/>
                        <p:cNvCxnSpPr/>
                        <p:nvPr/>
                      </p:nvCxnSpPr>
                      <p:spPr>
                        <a:xfrm flipH="1" flipV="1">
                          <a:off x="8290681" y="2739406"/>
                          <a:ext cx="15119" cy="918193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  <a:headEnd type="arrow" w="sm" len="sm"/>
                          <a:tailEnd type="arrow" w="sm" len="sm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6322256" y="2956110"/>
                        <a:ext cx="177659" cy="2784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a</a:t>
                        </a:r>
                        <a:endParaRPr lang="en-US" dirty="0"/>
                      </a:p>
                    </p:txBody>
                  </p:sp>
                  <p:sp>
                    <p:nvSpPr>
                      <p:cNvPr id="72" name="TextBox 71"/>
                      <p:cNvSpPr txBox="1"/>
                      <p:nvPr/>
                    </p:nvSpPr>
                    <p:spPr>
                      <a:xfrm>
                        <a:off x="6317997" y="4162048"/>
                        <a:ext cx="30489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b</a:t>
                        </a:r>
                        <a:endParaRPr lang="en-US" dirty="0"/>
                      </a:p>
                    </p:txBody>
                  </p:sp>
                  <p:sp>
                    <p:nvSpPr>
                      <p:cNvPr id="73" name="TextBox 72"/>
                      <p:cNvSpPr txBox="1"/>
                      <p:nvPr/>
                    </p:nvSpPr>
                    <p:spPr>
                      <a:xfrm>
                        <a:off x="7218512" y="3574042"/>
                        <a:ext cx="30489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h</a:t>
                        </a:r>
                        <a:endParaRPr lang="en-US" dirty="0"/>
                      </a:p>
                    </p:txBody>
                  </p:sp>
                </p:grpSp>
                <p:sp>
                  <p:nvSpPr>
                    <p:cNvPr id="68" name="Arc 67"/>
                    <p:cNvSpPr/>
                    <p:nvPr/>
                  </p:nvSpPr>
                  <p:spPr>
                    <a:xfrm rot="9866224">
                      <a:off x="7377072" y="3109073"/>
                      <a:ext cx="195421" cy="192795"/>
                    </a:xfrm>
                    <a:prstGeom prst="arc">
                      <a:avLst>
                        <a:gd name="adj1" fmla="val 18752623"/>
                        <a:gd name="adj2" fmla="val 517494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7112377" y="3111957"/>
                    <a:ext cx="201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dirty="0" smtClean="0"/>
                      <a:t>α</a:t>
                    </a:r>
                    <a:endParaRPr lang="en-US" dirty="0"/>
                  </a:p>
                </p:txBody>
              </p:sp>
              <p:cxnSp>
                <p:nvCxnSpPr>
                  <p:cNvPr id="55" name="Straight Connector 54"/>
                  <p:cNvCxnSpPr/>
                  <p:nvPr/>
                </p:nvCxnSpPr>
                <p:spPr>
                  <a:xfrm flipH="1" flipV="1">
                    <a:off x="7041285" y="3201453"/>
                    <a:ext cx="277" cy="75512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H="1">
                    <a:off x="6990978" y="3276965"/>
                    <a:ext cx="51129" cy="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 flipH="1" flipV="1">
                    <a:off x="6472303" y="3201453"/>
                    <a:ext cx="11341" cy="1216168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7656459" y="3341355"/>
                  <a:ext cx="89007" cy="224202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Straight Connector 43"/>
              <p:cNvCxnSpPr/>
              <p:nvPr/>
            </p:nvCxnSpPr>
            <p:spPr>
              <a:xfrm flipH="1">
                <a:off x="6346726" y="2768435"/>
                <a:ext cx="275972" cy="1948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618207" y="3629116"/>
                <a:ext cx="76200" cy="175105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622698" y="4432658"/>
                <a:ext cx="204570" cy="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6498247" y="4221269"/>
              <a:ext cx="41087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S4</a:t>
              </a:r>
              <a:endParaRPr lang="en-US" sz="105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72688" y="2833409"/>
              <a:ext cx="4765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S2</a:t>
              </a:r>
              <a:endParaRPr lang="en-US" sz="105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69754" y="3594132"/>
              <a:ext cx="4765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S3</a:t>
              </a:r>
              <a:endParaRPr lang="en-US" sz="105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59716" y="3382888"/>
              <a:ext cx="604366" cy="396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S1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77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09" y="60127"/>
            <a:ext cx="8079581" cy="5891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Warping function for trapezoidal cross section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7906" y="1799984"/>
                <a:ext cx="6944778" cy="444841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 smtClean="0"/>
                  <a:t>From (3):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pPr>
                  <a:lnSpc>
                    <a:spcPct val="150000"/>
                  </a:lnSpc>
                </a:pPr>
                <a:r>
                  <a:rPr lang="en-US" sz="1600" dirty="0"/>
                  <a:t>=&gt;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>
                  <a:lnSpc>
                    <a:spcPct val="150000"/>
                  </a:lnSpc>
                </a:pPr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906" y="1799984"/>
                <a:ext cx="6944778" cy="444841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5943600" y="863367"/>
            <a:ext cx="2943629" cy="2516097"/>
            <a:chOff x="5257798" y="2316269"/>
            <a:chExt cx="3378854" cy="2865329"/>
          </a:xfrm>
        </p:grpSpPr>
        <p:grpSp>
          <p:nvGrpSpPr>
            <p:cNvPr id="32" name="Group 31"/>
            <p:cNvGrpSpPr/>
            <p:nvPr/>
          </p:nvGrpSpPr>
          <p:grpSpPr>
            <a:xfrm>
              <a:off x="5257798" y="2316269"/>
              <a:ext cx="3378854" cy="2865329"/>
              <a:chOff x="5257798" y="2316269"/>
              <a:chExt cx="3378854" cy="2865329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5257798" y="2316269"/>
                <a:ext cx="3378854" cy="2865329"/>
                <a:chOff x="5257798" y="2316269"/>
                <a:chExt cx="3378854" cy="2865329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5257798" y="2316269"/>
                  <a:ext cx="3378854" cy="2865329"/>
                  <a:chOff x="5466759" y="2874381"/>
                  <a:chExt cx="2501101" cy="2089356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5466759" y="2874381"/>
                    <a:ext cx="2501101" cy="2089356"/>
                    <a:chOff x="5466759" y="2874381"/>
                    <a:chExt cx="2501101" cy="2089356"/>
                  </a:xfrm>
                </p:grpSpPr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5466759" y="2874381"/>
                      <a:ext cx="2501101" cy="2089356"/>
                      <a:chOff x="5623884" y="2956110"/>
                      <a:chExt cx="1899520" cy="1575270"/>
                    </a:xfrm>
                  </p:grpSpPr>
                  <p:grpSp>
                    <p:nvGrpSpPr>
                      <p:cNvPr id="69" name="Group 68"/>
                      <p:cNvGrpSpPr/>
                      <p:nvPr/>
                    </p:nvGrpSpPr>
                    <p:grpSpPr>
                      <a:xfrm>
                        <a:off x="5623884" y="3121672"/>
                        <a:ext cx="1625095" cy="1081524"/>
                        <a:chOff x="6690684" y="2658373"/>
                        <a:chExt cx="1625095" cy="1081524"/>
                      </a:xfrm>
                    </p:grpSpPr>
                    <p:cxnSp>
                      <p:nvCxnSpPr>
                        <p:cNvPr id="74" name="Straight Connector 73"/>
                        <p:cNvCxnSpPr/>
                        <p:nvPr/>
                      </p:nvCxnSpPr>
                      <p:spPr>
                        <a:xfrm>
                          <a:off x="6690684" y="2743197"/>
                          <a:ext cx="15240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Straight Connector 74"/>
                        <p:cNvCxnSpPr/>
                        <p:nvPr/>
                      </p:nvCxnSpPr>
                      <p:spPr>
                        <a:xfrm>
                          <a:off x="7086600" y="3657600"/>
                          <a:ext cx="7620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6" name="Straight Connector 75"/>
                        <p:cNvCxnSpPr/>
                        <p:nvPr/>
                      </p:nvCxnSpPr>
                      <p:spPr>
                        <a:xfrm flipV="1">
                          <a:off x="7848600" y="2740670"/>
                          <a:ext cx="363500" cy="916929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Straight Connector 76"/>
                        <p:cNvCxnSpPr/>
                        <p:nvPr/>
                      </p:nvCxnSpPr>
                      <p:spPr>
                        <a:xfrm flipH="1" flipV="1">
                          <a:off x="6690684" y="2740670"/>
                          <a:ext cx="395917" cy="91693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Straight Connector 78"/>
                        <p:cNvCxnSpPr/>
                        <p:nvPr/>
                      </p:nvCxnSpPr>
                      <p:spPr>
                        <a:xfrm flipV="1">
                          <a:off x="7848600" y="2743198"/>
                          <a:ext cx="0" cy="914401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0" name="Straight Connector 79"/>
                        <p:cNvCxnSpPr/>
                        <p:nvPr/>
                      </p:nvCxnSpPr>
                      <p:spPr>
                        <a:xfrm flipV="1">
                          <a:off x="6691257" y="2660901"/>
                          <a:ext cx="0" cy="82297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Straight Connector 80"/>
                        <p:cNvCxnSpPr/>
                        <p:nvPr/>
                      </p:nvCxnSpPr>
                      <p:spPr>
                        <a:xfrm flipV="1">
                          <a:off x="8212100" y="2658373"/>
                          <a:ext cx="0" cy="82297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2" name="Straight Connector 81"/>
                        <p:cNvCxnSpPr/>
                        <p:nvPr/>
                      </p:nvCxnSpPr>
                      <p:spPr>
                        <a:xfrm flipV="1">
                          <a:off x="7086600" y="3657600"/>
                          <a:ext cx="0" cy="82297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3" name="Straight Connector 82"/>
                        <p:cNvCxnSpPr/>
                        <p:nvPr/>
                      </p:nvCxnSpPr>
                      <p:spPr>
                        <a:xfrm flipV="1">
                          <a:off x="7848600" y="3657600"/>
                          <a:ext cx="0" cy="82297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4" name="Straight Connector 83"/>
                        <p:cNvCxnSpPr/>
                        <p:nvPr/>
                      </p:nvCxnSpPr>
                      <p:spPr>
                        <a:xfrm>
                          <a:off x="6690684" y="2660901"/>
                          <a:ext cx="1521416" cy="2527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  <a:headEnd type="arrow" w="sm" len="sm"/>
                          <a:tailEnd type="arrow" w="sm" len="sm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5" name="Straight Connector 84"/>
                        <p:cNvCxnSpPr/>
                        <p:nvPr/>
                      </p:nvCxnSpPr>
                      <p:spPr>
                        <a:xfrm>
                          <a:off x="7086600" y="3739897"/>
                          <a:ext cx="762000" cy="0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70000"/>
                            </a:schemeClr>
                          </a:solidFill>
                          <a:headEnd type="arrow" w="sm" len="sm"/>
                          <a:tailEnd type="arrow" w="sm" len="sm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6" name="Straight Connector 85"/>
                        <p:cNvCxnSpPr/>
                        <p:nvPr/>
                      </p:nvCxnSpPr>
                      <p:spPr>
                        <a:xfrm flipH="1">
                          <a:off x="7848600" y="3657597"/>
                          <a:ext cx="457200" cy="3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7" name="Straight Connector 86"/>
                        <p:cNvCxnSpPr/>
                        <p:nvPr/>
                      </p:nvCxnSpPr>
                      <p:spPr>
                        <a:xfrm flipH="1">
                          <a:off x="8219660" y="2739406"/>
                          <a:ext cx="96119" cy="1262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8" name="Straight Connector 87"/>
                        <p:cNvCxnSpPr/>
                        <p:nvPr/>
                      </p:nvCxnSpPr>
                      <p:spPr>
                        <a:xfrm flipH="1" flipV="1">
                          <a:off x="8290681" y="2739406"/>
                          <a:ext cx="15119" cy="918193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  <a:headEnd type="arrow" w="sm" len="sm"/>
                          <a:tailEnd type="arrow" w="sm" len="sm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6322256" y="2956110"/>
                        <a:ext cx="177659" cy="2784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a</a:t>
                        </a:r>
                        <a:endParaRPr lang="en-US" dirty="0"/>
                      </a:p>
                    </p:txBody>
                  </p:sp>
                  <p:sp>
                    <p:nvSpPr>
                      <p:cNvPr id="72" name="TextBox 71"/>
                      <p:cNvSpPr txBox="1"/>
                      <p:nvPr/>
                    </p:nvSpPr>
                    <p:spPr>
                      <a:xfrm>
                        <a:off x="6317997" y="4162048"/>
                        <a:ext cx="30489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b</a:t>
                        </a:r>
                        <a:endParaRPr lang="en-US" dirty="0"/>
                      </a:p>
                    </p:txBody>
                  </p:sp>
                  <p:sp>
                    <p:nvSpPr>
                      <p:cNvPr id="73" name="TextBox 72"/>
                      <p:cNvSpPr txBox="1"/>
                      <p:nvPr/>
                    </p:nvSpPr>
                    <p:spPr>
                      <a:xfrm>
                        <a:off x="7218512" y="3574042"/>
                        <a:ext cx="30489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h</a:t>
                        </a:r>
                        <a:endParaRPr lang="en-US" dirty="0"/>
                      </a:p>
                    </p:txBody>
                  </p:sp>
                </p:grpSp>
                <p:sp>
                  <p:nvSpPr>
                    <p:cNvPr id="68" name="Arc 67"/>
                    <p:cNvSpPr/>
                    <p:nvPr/>
                  </p:nvSpPr>
                  <p:spPr>
                    <a:xfrm rot="9866224">
                      <a:off x="7377072" y="3109073"/>
                      <a:ext cx="195421" cy="192795"/>
                    </a:xfrm>
                    <a:prstGeom prst="arc">
                      <a:avLst>
                        <a:gd name="adj1" fmla="val 18752623"/>
                        <a:gd name="adj2" fmla="val 517494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7112377" y="3111957"/>
                    <a:ext cx="201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dirty="0" smtClean="0"/>
                      <a:t>α</a:t>
                    </a:r>
                    <a:endParaRPr lang="en-US" dirty="0"/>
                  </a:p>
                </p:txBody>
              </p:sp>
              <p:cxnSp>
                <p:nvCxnSpPr>
                  <p:cNvPr id="55" name="Straight Connector 54"/>
                  <p:cNvCxnSpPr/>
                  <p:nvPr/>
                </p:nvCxnSpPr>
                <p:spPr>
                  <a:xfrm flipH="1" flipV="1">
                    <a:off x="7041285" y="3201453"/>
                    <a:ext cx="277" cy="75512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H="1">
                    <a:off x="6990978" y="3276965"/>
                    <a:ext cx="51129" cy="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 flipH="1" flipV="1">
                    <a:off x="6472303" y="3201453"/>
                    <a:ext cx="11341" cy="1216168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7656459" y="3341355"/>
                  <a:ext cx="89007" cy="224202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Straight Connector 43"/>
              <p:cNvCxnSpPr/>
              <p:nvPr/>
            </p:nvCxnSpPr>
            <p:spPr>
              <a:xfrm flipH="1">
                <a:off x="6346726" y="2768435"/>
                <a:ext cx="275972" cy="1948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618207" y="3629116"/>
                <a:ext cx="76200" cy="175105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622698" y="4432658"/>
                <a:ext cx="204570" cy="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6498247" y="4221269"/>
              <a:ext cx="41087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S4</a:t>
              </a:r>
              <a:endParaRPr lang="en-US" sz="105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72688" y="2833409"/>
              <a:ext cx="4765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S2</a:t>
              </a:r>
              <a:endParaRPr lang="en-US" sz="105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69754" y="3594132"/>
              <a:ext cx="4765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S3</a:t>
              </a:r>
              <a:endParaRPr lang="en-US" sz="105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59716" y="3382888"/>
              <a:ext cx="604366" cy="396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S1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427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09" y="60127"/>
            <a:ext cx="8079581" cy="5891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Warping function for trapezoidal cross section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990601"/>
                <a:ext cx="8104584" cy="327659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>
                    <a:latin typeface="Cambria Math" panose="02040503050406030204" pitchFamily="18" charset="0"/>
                  </a:rPr>
                  <a:t>Continuity </a:t>
                </a:r>
                <a:r>
                  <a:rPr lang="en-US" sz="1800" dirty="0">
                    <a:latin typeface="Cambria Math" panose="02040503050406030204" pitchFamily="18" charset="0"/>
                  </a:rPr>
                  <a:t>Conditions: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Using 4 equation above with (a), (b), (c) and assume a1=1;</a:t>
                </a:r>
              </a:p>
              <a:p>
                <a:r>
                  <a:rPr lang="en-US" sz="1800" dirty="0" smtClean="0"/>
                  <a:t>we can solve equation  bellow to get: a1,a2,a3,a4,a5,a6,a7,a8: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990601"/>
                <a:ext cx="8104584" cy="3276599"/>
              </a:xfrm>
              <a:blipFill rotWithShape="0">
                <a:blip r:embed="rId2"/>
                <a:stretch>
                  <a:fillRect t="-2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5638800" y="1143000"/>
            <a:ext cx="2458040" cy="2221113"/>
            <a:chOff x="5466760" y="2742625"/>
            <a:chExt cx="2458040" cy="2221113"/>
          </a:xfrm>
        </p:grpSpPr>
        <p:grpSp>
          <p:nvGrpSpPr>
            <p:cNvPr id="64" name="Group 63"/>
            <p:cNvGrpSpPr/>
            <p:nvPr/>
          </p:nvGrpSpPr>
          <p:grpSpPr>
            <a:xfrm>
              <a:off x="5466760" y="2742625"/>
              <a:ext cx="2458040" cy="2221113"/>
              <a:chOff x="5466760" y="2742625"/>
              <a:chExt cx="2458040" cy="2221113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5466760" y="2742625"/>
                <a:ext cx="2458040" cy="2221113"/>
                <a:chOff x="5623884" y="2856772"/>
                <a:chExt cx="1866816" cy="1674608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5623884" y="3121672"/>
                  <a:ext cx="1625095" cy="1081524"/>
                  <a:chOff x="6690684" y="2658373"/>
                  <a:chExt cx="1625095" cy="1081524"/>
                </a:xfrm>
              </p:grpSpPr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6690684" y="2743197"/>
                    <a:ext cx="15240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7086600" y="3657600"/>
                    <a:ext cx="7620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7848600" y="2740670"/>
                    <a:ext cx="363500" cy="916929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 flipH="1" flipV="1">
                    <a:off x="6690684" y="2740670"/>
                    <a:ext cx="395917" cy="91693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7848600" y="2743198"/>
                    <a:ext cx="0" cy="914401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 flipV="1">
                    <a:off x="6691257" y="2660901"/>
                    <a:ext cx="0" cy="8229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flipV="1">
                    <a:off x="8212100" y="2658373"/>
                    <a:ext cx="0" cy="8229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 flipV="1">
                    <a:off x="7086600" y="3657600"/>
                    <a:ext cx="0" cy="8229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V="1">
                    <a:off x="7848600" y="3657600"/>
                    <a:ext cx="0" cy="8229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6690684" y="2660901"/>
                    <a:ext cx="1521416" cy="252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7086600" y="3739897"/>
                    <a:ext cx="762000" cy="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70000"/>
                      </a:schemeClr>
                    </a:solidFill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>
                    <a:off x="7848600" y="3657597"/>
                    <a:ext cx="457200" cy="3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8219660" y="2739406"/>
                    <a:ext cx="96119" cy="1262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H="1" flipV="1">
                    <a:off x="8290681" y="2739406"/>
                    <a:ext cx="15119" cy="918193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6329219" y="2856772"/>
                  <a:ext cx="177659" cy="278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317997" y="4162048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7185808" y="3420467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h</a:t>
                  </a:r>
                  <a:endParaRPr lang="en-US" dirty="0"/>
                </a:p>
              </p:txBody>
            </p:sp>
          </p:grpSp>
          <p:sp>
            <p:nvSpPr>
              <p:cNvPr id="63" name="Arc 62"/>
              <p:cNvSpPr/>
              <p:nvPr/>
            </p:nvSpPr>
            <p:spPr>
              <a:xfrm rot="9866224">
                <a:off x="7377072" y="3109073"/>
                <a:ext cx="195421" cy="192795"/>
              </a:xfrm>
              <a:prstGeom prst="arc">
                <a:avLst>
                  <a:gd name="adj1" fmla="val 18752623"/>
                  <a:gd name="adj2" fmla="val 51749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12377" y="3111957"/>
              <a:ext cx="201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α</a:t>
              </a:r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H="1" flipV="1">
              <a:off x="7041285" y="3201453"/>
              <a:ext cx="277" cy="75512"/>
            </a:xfrm>
            <a:prstGeom prst="line">
              <a:avLst/>
            </a:prstGeom>
            <a:ln w="3175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990978" y="3276965"/>
              <a:ext cx="51129" cy="0"/>
            </a:xfrm>
            <a:prstGeom prst="line">
              <a:avLst/>
            </a:prstGeom>
            <a:ln w="3175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 flipV="1">
              <a:off x="6472303" y="3201453"/>
              <a:ext cx="11341" cy="1216168"/>
            </a:xfrm>
            <a:prstGeom prst="line">
              <a:avLst/>
            </a:prstGeom>
            <a:ln w="3175"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ouble Bracket 4"/>
          <p:cNvSpPr/>
          <p:nvPr/>
        </p:nvSpPr>
        <p:spPr>
          <a:xfrm>
            <a:off x="7116990" y="4465552"/>
            <a:ext cx="285750" cy="143180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uble Bracket 35"/>
          <p:cNvSpPr/>
          <p:nvPr/>
        </p:nvSpPr>
        <p:spPr>
          <a:xfrm>
            <a:off x="7717192" y="4451350"/>
            <a:ext cx="285750" cy="143180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90331" y="4465552"/>
            <a:ext cx="7610669" cy="1431809"/>
            <a:chOff x="390331" y="4465552"/>
            <a:chExt cx="7610669" cy="1431809"/>
          </a:xfrm>
        </p:grpSpPr>
        <p:pic>
          <p:nvPicPr>
            <p:cNvPr id="3074" name="Picture 2" descr="C:\Users\opt\AppData\Local\Temp\x10sctmp8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331" y="4535286"/>
              <a:ext cx="6563861" cy="1362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:\Users\opt\AppData\Local\Temp\x10sctmp1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6990" y="4465552"/>
              <a:ext cx="285750" cy="141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954192" y="5105400"/>
              <a:ext cx="1046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       =  </a:t>
              </a:r>
              <a:endParaRPr lang="en-US" dirty="0"/>
            </a:p>
          </p:txBody>
        </p:sp>
        <p:pic>
          <p:nvPicPr>
            <p:cNvPr id="3078" name="Picture 6" descr="C:\Users\opt\AppData\Local\Temp\x10sctmp11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81"/>
            <a:stretch/>
          </p:blipFill>
          <p:spPr bwMode="auto">
            <a:xfrm>
              <a:off x="7772400" y="4479313"/>
              <a:ext cx="214654" cy="13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225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09" y="60127"/>
            <a:ext cx="8079581" cy="5891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Warping function for trapezoidal cross section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9629" y="854958"/>
                <a:ext cx="4805779" cy="5241042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Then:</a:t>
                </a:r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And the warping shape functions:</a:t>
                </a:r>
              </a:p>
              <a:p>
                <a:pPr defTabSz="990600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/>
              </a:p>
              <a:p>
                <a:pPr defTabSz="990600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/>
              </a:p>
              <a:p>
                <a:pPr defTabSz="990600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/>
              </a:p>
              <a:p>
                <a:pPr defTabSz="990600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9629" y="854958"/>
                <a:ext cx="4805779" cy="5241042"/>
              </a:xfrm>
              <a:blipFill rotWithShape="0">
                <a:blip r:embed="rId2"/>
                <a:stretch>
                  <a:fillRect l="-1142" t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6400800" y="1447800"/>
            <a:ext cx="2458040" cy="2221113"/>
            <a:chOff x="5466760" y="2742625"/>
            <a:chExt cx="2458040" cy="2221113"/>
          </a:xfrm>
        </p:grpSpPr>
        <p:grpSp>
          <p:nvGrpSpPr>
            <p:cNvPr id="64" name="Group 63"/>
            <p:cNvGrpSpPr/>
            <p:nvPr/>
          </p:nvGrpSpPr>
          <p:grpSpPr>
            <a:xfrm>
              <a:off x="5466760" y="2742625"/>
              <a:ext cx="2458040" cy="2221113"/>
              <a:chOff x="5466760" y="2742625"/>
              <a:chExt cx="2458040" cy="2221113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5466760" y="2742625"/>
                <a:ext cx="2458040" cy="2221113"/>
                <a:chOff x="5623884" y="2856772"/>
                <a:chExt cx="1866816" cy="1674608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5623884" y="3121672"/>
                  <a:ext cx="1625095" cy="1081524"/>
                  <a:chOff x="6690684" y="2658373"/>
                  <a:chExt cx="1625095" cy="1081524"/>
                </a:xfrm>
              </p:grpSpPr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6690684" y="2743197"/>
                    <a:ext cx="15240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7086600" y="3657600"/>
                    <a:ext cx="7620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7848600" y="2740670"/>
                    <a:ext cx="363500" cy="916929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 flipH="1" flipV="1">
                    <a:off x="6690684" y="2740670"/>
                    <a:ext cx="395917" cy="91693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7848600" y="2743198"/>
                    <a:ext cx="0" cy="914401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 flipV="1">
                    <a:off x="6691257" y="2660901"/>
                    <a:ext cx="0" cy="8229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flipV="1">
                    <a:off x="8212100" y="2658373"/>
                    <a:ext cx="0" cy="8229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 flipV="1">
                    <a:off x="7086600" y="3657600"/>
                    <a:ext cx="0" cy="8229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V="1">
                    <a:off x="7848600" y="3657600"/>
                    <a:ext cx="0" cy="8229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6690684" y="2660901"/>
                    <a:ext cx="1521416" cy="252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7086600" y="3739897"/>
                    <a:ext cx="762000" cy="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70000"/>
                      </a:schemeClr>
                    </a:solidFill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>
                    <a:off x="7848600" y="3657597"/>
                    <a:ext cx="457200" cy="3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8219660" y="2739406"/>
                    <a:ext cx="96119" cy="1262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H="1" flipV="1">
                    <a:off x="8290681" y="2739406"/>
                    <a:ext cx="15119" cy="918193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6329219" y="2856772"/>
                  <a:ext cx="177659" cy="278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317997" y="4162048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7185808" y="3420467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h</a:t>
                  </a:r>
                  <a:endParaRPr lang="en-US" dirty="0"/>
                </a:p>
              </p:txBody>
            </p:sp>
          </p:grpSp>
          <p:sp>
            <p:nvSpPr>
              <p:cNvPr id="63" name="Arc 62"/>
              <p:cNvSpPr/>
              <p:nvPr/>
            </p:nvSpPr>
            <p:spPr>
              <a:xfrm rot="9866224">
                <a:off x="7377072" y="3109073"/>
                <a:ext cx="195421" cy="192795"/>
              </a:xfrm>
              <a:prstGeom prst="arc">
                <a:avLst>
                  <a:gd name="adj1" fmla="val 18752623"/>
                  <a:gd name="adj2" fmla="val 51749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12377" y="3111957"/>
              <a:ext cx="201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α</a:t>
              </a:r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H="1" flipV="1">
              <a:off x="7041285" y="3201453"/>
              <a:ext cx="277" cy="75512"/>
            </a:xfrm>
            <a:prstGeom prst="line">
              <a:avLst/>
            </a:prstGeom>
            <a:ln w="3175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990978" y="3276965"/>
              <a:ext cx="51129" cy="0"/>
            </a:xfrm>
            <a:prstGeom prst="line">
              <a:avLst/>
            </a:prstGeom>
            <a:ln w="3175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 flipV="1">
              <a:off x="6472303" y="3201453"/>
              <a:ext cx="11341" cy="1216168"/>
            </a:xfrm>
            <a:prstGeom prst="line">
              <a:avLst/>
            </a:prstGeom>
            <a:ln w="3175"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005346" y="1305588"/>
            <a:ext cx="2971135" cy="1448274"/>
            <a:chOff x="1677065" y="2685319"/>
            <a:chExt cx="2971135" cy="1448274"/>
          </a:xfrm>
        </p:grpSpPr>
        <p:pic>
          <p:nvPicPr>
            <p:cNvPr id="7170" name="Picture 2" descr="C:\Users\opt\AppData\Local\Temp\x10sctmp1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3703" y="2766755"/>
              <a:ext cx="2095500" cy="1314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C:\Users\opt\AppData\Local\Temp\x10sctmp1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714" y="2714367"/>
              <a:ext cx="285750" cy="141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677065" y="3239314"/>
              <a:ext cx="1046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  =  </a:t>
              </a:r>
              <a:endParaRPr lang="en-US" dirty="0"/>
            </a:p>
          </p:txBody>
        </p:sp>
        <p:sp>
          <p:nvSpPr>
            <p:cNvPr id="5" name="Double Bracket 4"/>
            <p:cNvSpPr/>
            <p:nvPr/>
          </p:nvSpPr>
          <p:spPr>
            <a:xfrm>
              <a:off x="1703714" y="2766755"/>
              <a:ext cx="312399" cy="1271845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ouble Bracket 5"/>
            <p:cNvSpPr/>
            <p:nvPr/>
          </p:nvSpPr>
          <p:spPr>
            <a:xfrm>
              <a:off x="2473703" y="2685319"/>
              <a:ext cx="2174497" cy="1448274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510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01960"/>
            <a:ext cx="5181600" cy="201367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Going to do next week:</a:t>
            </a:r>
            <a:b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distortion shape functions</a:t>
            </a: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SEJONG UNIVERSITY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96200" y="1796330"/>
            <a:ext cx="745198" cy="2571750"/>
            <a:chOff x="6019800" y="944290"/>
            <a:chExt cx="745198" cy="257175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392399" y="944290"/>
              <a:ext cx="0" cy="1635646"/>
            </a:xfrm>
            <a:prstGeom prst="line">
              <a:avLst/>
            </a:prstGeom>
            <a:ln w="38100">
              <a:headEnd type="oval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019800" y="2743200"/>
              <a:ext cx="745198" cy="772840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15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64B2C8F-C7CE-4FA1-B28D-E59C84E153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Omoa PowerPoint [Blue]</Template>
  <TotalTime>0</TotalTime>
  <Words>185</Words>
  <Application>Microsoft Office PowerPoint</Application>
  <PresentationFormat>On-screen Show (4:3)</PresentationFormat>
  <Paragraphs>117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Cambria Math</vt:lpstr>
      <vt:lpstr>Times New Roman</vt:lpstr>
      <vt:lpstr>Metropolitan</vt:lpstr>
      <vt:lpstr>Report  Week 10</vt:lpstr>
      <vt:lpstr>Warping function for trapezoidal cross section</vt:lpstr>
      <vt:lpstr>Warping function for trapezoidal cross section</vt:lpstr>
      <vt:lpstr>Warping function for trapezoidal cross section</vt:lpstr>
      <vt:lpstr>Warping function for trapezoidal cross section</vt:lpstr>
      <vt:lpstr>Warping function for trapezoidal cross section</vt:lpstr>
      <vt:lpstr>Warping function for trapezoidal cross section</vt:lpstr>
      <vt:lpstr>Warping function for trapezoidal cross section</vt:lpstr>
      <vt:lpstr>Going to do next week: - distortion shape functions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2014-04-22T06:45:28Z</dcterms:created>
  <dcterms:modified xsi:type="dcterms:W3CDTF">2014-10-31T06:47:50Z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