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82" r:id="rId2"/>
  </p:sldMasterIdLst>
  <p:notesMasterIdLst>
    <p:notesMasterId r:id="rId10"/>
  </p:notesMasterIdLst>
  <p:sldIdLst>
    <p:sldId id="256" r:id="rId3"/>
    <p:sldId id="276" r:id="rId4"/>
    <p:sldId id="279" r:id="rId5"/>
    <p:sldId id="277" r:id="rId6"/>
    <p:sldId id="280" r:id="rId7"/>
    <p:sldId id="278" r:id="rId8"/>
    <p:sldId id="275" r:id="rId9"/>
  </p:sldIdLst>
  <p:sldSz cx="9144000" cy="6858000" type="screen4x3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6" autoAdjust="0"/>
    <p:restoredTop sz="92007" autoAdjust="0"/>
  </p:normalViewPr>
  <p:slideViewPr>
    <p:cSldViewPr>
      <p:cViewPr varScale="1">
        <p:scale>
          <a:sx n="75" d="100"/>
          <a:sy n="75" d="100"/>
        </p:scale>
        <p:origin x="92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3842907C-D0AA-4C58-9F94-58B40AD65B29}" type="datetimeFigureOut">
              <a:rPr lang="en-US" smtClean="0"/>
              <a:pPr/>
              <a:t>10/17/2014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1D76769E-C829-4283-B80E-CB90D995C2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68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04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2E2ECEF9-B028-47D6-A986-8D84A19EF068}" type="datetime2">
              <a:rPr lang="en-US" smtClean="0"/>
              <a:t>Friday, October 17, 2014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r>
              <a:rPr lang="en-US" smtClean="0">
                <a:solidFill>
                  <a:schemeClr val="accent1">
                    <a:tint val="20000"/>
                  </a:schemeClr>
                </a:solidFill>
              </a:rPr>
              <a:t>SEJONG UNIVERSITY</a:t>
            </a:r>
            <a:endParaRPr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5292C34-3E5E-4BA5-AF54-F1601B144FB0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447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C4BE0-1BF3-40AF-83EB-BE7AF422DA05}" type="datetime2">
              <a:rPr lang="en-US" smtClean="0"/>
              <a:t>Friday, October 17,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SEJONG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95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BFFF-85F9-411E-9E9C-AB0AEF8450DA}" type="datetime2">
              <a:rPr lang="en-US" smtClean="0"/>
              <a:t>Friday, October 17,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SEJONG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97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CE795-2D8D-44A4-A69D-D24894F7B147}" type="datetime2">
              <a:rPr lang="en-US" smtClean="0"/>
              <a:t>Friday, October 17,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SEJONG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2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31236-C72F-4C82-9509-DB7E5D7FFC79}" type="datetime2">
              <a:rPr lang="en-US" smtClean="0"/>
              <a:t>Friday, October 17, 2014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z="1000" smtClean="0">
                <a:solidFill>
                  <a:schemeClr val="tx1"/>
                </a:solidFill>
              </a:rPr>
              <a:t>SEJONG UNIVERSITY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 sz="10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438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B03B0-C4A7-4254-A53B-8C0D39C89282}" type="datetime2">
              <a:rPr lang="en-US" smtClean="0"/>
              <a:t>Friday, October 17, 2014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z="1000" smtClean="0">
                <a:solidFill>
                  <a:schemeClr val="tx1"/>
                </a:solidFill>
              </a:rPr>
              <a:t>SEJONG UNIVERSITY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 sz="10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728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F4FEC-2D4F-4F2E-83B5-1597CE97D62C}" type="datetime2">
              <a:rPr lang="en-US" smtClean="0"/>
              <a:t>Friday, October 17,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SEJONG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26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D5D7F-7ED6-44FB-BAA3-0D84592E9176}" type="datetime2">
              <a:rPr lang="en-US" smtClean="0"/>
              <a:t>Friday, October 17,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SEJONG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8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6287-51E3-4B71-9301-7FAB4C58167D}" type="datetime2">
              <a:rPr lang="en-US" smtClean="0"/>
              <a:t>Friday, October 17, 2014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z="1000" smtClean="0">
                <a:solidFill>
                  <a:schemeClr val="tx1"/>
                </a:solidFill>
              </a:rPr>
              <a:t>SEJONG UNIVERSITY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 sz="10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215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B22F-1515-4971-80BD-8ABC4351EEAF}" type="datetime2">
              <a:rPr lang="en-US" smtClean="0"/>
              <a:t>Friday, October 17,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SEJONG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60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0A28594A-7BFF-4DB1-8063-54FCB8B5BE2C}" type="datetime2">
              <a:rPr lang="en-US" smtClean="0"/>
              <a:t>Friday, October 17, 2014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r>
              <a:rPr lang="en-US" smtClean="0">
                <a:solidFill>
                  <a:schemeClr val="tx1"/>
                </a:solidFill>
              </a:rPr>
              <a:t>SEJONG UNIVERSITY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4158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999CFDBC-9CAA-4C1F-8F63-51D28DB43A25}" type="datetime2">
              <a:rPr lang="en-US" smtClean="0"/>
              <a:t>Friday, October 17, 2014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pPr algn="r"/>
            <a:r>
              <a:rPr lang="en-US" sz="1000" smtClean="0">
                <a:solidFill>
                  <a:schemeClr val="tx1"/>
                </a:solidFill>
              </a:rPr>
              <a:t>SEJONG UNIVERSITY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 sz="10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102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596287" y="2292927"/>
            <a:ext cx="4629754" cy="742364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3600" dirty="0" smtClean="0">
                <a:ln>
                  <a:solidFill>
                    <a:schemeClr val="bg1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Report  Week 8</a:t>
            </a:r>
            <a:endParaRPr lang="en-US" sz="3600" dirty="0">
              <a:ln>
                <a:solidFill>
                  <a:schemeClr val="bg1"/>
                </a:solidFill>
              </a:ln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 txBox="1">
            <a:spLocks noChangeAspect="1" noChangeArrowheads="1"/>
          </p:cNvSpPr>
          <p:nvPr/>
        </p:nvSpPr>
        <p:spPr>
          <a:xfrm>
            <a:off x="5517634" y="4527144"/>
            <a:ext cx="2886224" cy="508983"/>
          </a:xfrm>
          <a:prstGeom prst="rect">
            <a:avLst/>
          </a:prstGeom>
          <a:noFill/>
        </p:spPr>
        <p:txBody>
          <a:bodyPr/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ko-KR" sz="2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Doan Manh Hung</a:t>
            </a:r>
            <a:endParaRPr kumimoji="0" lang="en-US" altLang="ko-KR" sz="28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96626" y="6096000"/>
            <a:ext cx="157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altLang="ko-KR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Oct 10</a:t>
            </a:r>
            <a:r>
              <a:rPr lang="en-US" altLang="ko-KR" baseline="30000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th</a:t>
            </a:r>
            <a:r>
              <a:rPr lang="en-US" altLang="ko-KR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2014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34449" y="2292927"/>
            <a:ext cx="583185" cy="2743200"/>
            <a:chOff x="4267199" y="1511170"/>
            <a:chExt cx="583185" cy="268827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4558792" y="1511170"/>
              <a:ext cx="0" cy="811826"/>
            </a:xfrm>
            <a:prstGeom prst="line">
              <a:avLst/>
            </a:prstGeom>
            <a:ln>
              <a:solidFill>
                <a:schemeClr val="bg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4558791" y="3539946"/>
              <a:ext cx="1" cy="659494"/>
            </a:xfrm>
            <a:prstGeom prst="line">
              <a:avLst/>
            </a:prstGeom>
            <a:ln>
              <a:solidFill>
                <a:schemeClr val="bg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reeform 16"/>
            <p:cNvSpPr>
              <a:spLocks noEditPoints="1"/>
            </p:cNvSpPr>
            <p:nvPr/>
          </p:nvSpPr>
          <p:spPr bwMode="auto">
            <a:xfrm>
              <a:off x="4267199" y="2557429"/>
              <a:ext cx="583185" cy="795253"/>
            </a:xfrm>
            <a:custGeom>
              <a:avLst/>
              <a:gdLst>
                <a:gd name="T0" fmla="*/ 90 w 293"/>
                <a:gd name="T1" fmla="*/ 383 h 400"/>
                <a:gd name="T2" fmla="*/ 147 w 293"/>
                <a:gd name="T3" fmla="*/ 400 h 400"/>
                <a:gd name="T4" fmla="*/ 203 w 293"/>
                <a:gd name="T5" fmla="*/ 383 h 400"/>
                <a:gd name="T6" fmla="*/ 203 w 293"/>
                <a:gd name="T7" fmla="*/ 342 h 400"/>
                <a:gd name="T8" fmla="*/ 90 w 293"/>
                <a:gd name="T9" fmla="*/ 342 h 400"/>
                <a:gd name="T10" fmla="*/ 90 w 293"/>
                <a:gd name="T11" fmla="*/ 383 h 400"/>
                <a:gd name="T12" fmla="*/ 201 w 293"/>
                <a:gd name="T13" fmla="*/ 318 h 400"/>
                <a:gd name="T14" fmla="*/ 286 w 293"/>
                <a:gd name="T15" fmla="*/ 116 h 400"/>
                <a:gd name="T16" fmla="*/ 147 w 293"/>
                <a:gd name="T17" fmla="*/ 0 h 400"/>
                <a:gd name="T18" fmla="*/ 7 w 293"/>
                <a:gd name="T19" fmla="*/ 116 h 400"/>
                <a:gd name="T20" fmla="*/ 93 w 293"/>
                <a:gd name="T21" fmla="*/ 318 h 400"/>
                <a:gd name="T22" fmla="*/ 201 w 293"/>
                <a:gd name="T23" fmla="*/ 318 h 400"/>
                <a:gd name="T24" fmla="*/ 50 w 293"/>
                <a:gd name="T25" fmla="*/ 119 h 400"/>
                <a:gd name="T26" fmla="*/ 147 w 293"/>
                <a:gd name="T27" fmla="*/ 41 h 400"/>
                <a:gd name="T28" fmla="*/ 244 w 293"/>
                <a:gd name="T29" fmla="*/ 119 h 400"/>
                <a:gd name="T30" fmla="*/ 208 w 293"/>
                <a:gd name="T31" fmla="*/ 198 h 400"/>
                <a:gd name="T32" fmla="*/ 163 w 293"/>
                <a:gd name="T33" fmla="*/ 283 h 400"/>
                <a:gd name="T34" fmla="*/ 130 w 293"/>
                <a:gd name="T35" fmla="*/ 283 h 400"/>
                <a:gd name="T36" fmla="*/ 86 w 293"/>
                <a:gd name="T37" fmla="*/ 198 h 400"/>
                <a:gd name="T38" fmla="*/ 50 w 293"/>
                <a:gd name="T39" fmla="*/ 119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3" h="400">
                  <a:moveTo>
                    <a:pt x="90" y="383"/>
                  </a:moveTo>
                  <a:cubicBezTo>
                    <a:pt x="106" y="393"/>
                    <a:pt x="125" y="400"/>
                    <a:pt x="147" y="400"/>
                  </a:cubicBezTo>
                  <a:cubicBezTo>
                    <a:pt x="169" y="400"/>
                    <a:pt x="187" y="393"/>
                    <a:pt x="203" y="383"/>
                  </a:cubicBezTo>
                  <a:cubicBezTo>
                    <a:pt x="203" y="342"/>
                    <a:pt x="203" y="342"/>
                    <a:pt x="203" y="342"/>
                  </a:cubicBezTo>
                  <a:cubicBezTo>
                    <a:pt x="90" y="342"/>
                    <a:pt x="90" y="342"/>
                    <a:pt x="90" y="342"/>
                  </a:cubicBezTo>
                  <a:lnTo>
                    <a:pt x="90" y="383"/>
                  </a:lnTo>
                  <a:close/>
                  <a:moveTo>
                    <a:pt x="201" y="318"/>
                  </a:moveTo>
                  <a:cubicBezTo>
                    <a:pt x="201" y="231"/>
                    <a:pt x="293" y="203"/>
                    <a:pt x="286" y="116"/>
                  </a:cubicBezTo>
                  <a:cubicBezTo>
                    <a:pt x="282" y="61"/>
                    <a:pt x="245" y="0"/>
                    <a:pt x="147" y="0"/>
                  </a:cubicBezTo>
                  <a:cubicBezTo>
                    <a:pt x="49" y="0"/>
                    <a:pt x="12" y="61"/>
                    <a:pt x="7" y="116"/>
                  </a:cubicBezTo>
                  <a:cubicBezTo>
                    <a:pt x="0" y="203"/>
                    <a:pt x="93" y="231"/>
                    <a:pt x="93" y="318"/>
                  </a:cubicBezTo>
                  <a:lnTo>
                    <a:pt x="201" y="318"/>
                  </a:lnTo>
                  <a:close/>
                  <a:moveTo>
                    <a:pt x="50" y="119"/>
                  </a:moveTo>
                  <a:cubicBezTo>
                    <a:pt x="54" y="67"/>
                    <a:pt x="89" y="41"/>
                    <a:pt x="147" y="41"/>
                  </a:cubicBezTo>
                  <a:cubicBezTo>
                    <a:pt x="204" y="41"/>
                    <a:pt x="240" y="67"/>
                    <a:pt x="244" y="119"/>
                  </a:cubicBezTo>
                  <a:cubicBezTo>
                    <a:pt x="246" y="148"/>
                    <a:pt x="230" y="167"/>
                    <a:pt x="208" y="198"/>
                  </a:cubicBezTo>
                  <a:cubicBezTo>
                    <a:pt x="192" y="221"/>
                    <a:pt x="172" y="248"/>
                    <a:pt x="163" y="283"/>
                  </a:cubicBezTo>
                  <a:cubicBezTo>
                    <a:pt x="130" y="283"/>
                    <a:pt x="130" y="283"/>
                    <a:pt x="130" y="283"/>
                  </a:cubicBezTo>
                  <a:cubicBezTo>
                    <a:pt x="121" y="248"/>
                    <a:pt x="102" y="221"/>
                    <a:pt x="86" y="198"/>
                  </a:cubicBezTo>
                  <a:cubicBezTo>
                    <a:pt x="64" y="167"/>
                    <a:pt x="47" y="148"/>
                    <a:pt x="50" y="1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0" y="20782"/>
            <a:ext cx="8991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SCHOOL OF MECHANICAL AND AEROSPACE ENGINEERING</a:t>
            </a:r>
            <a:endParaRPr lang="en-US" sz="16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52400" y="443134"/>
            <a:ext cx="4490344" cy="41565"/>
            <a:chOff x="2055030" y="1463669"/>
            <a:chExt cx="2304256" cy="544908"/>
          </a:xfrm>
        </p:grpSpPr>
        <p:sp>
          <p:nvSpPr>
            <p:cNvPr id="18" name="Rectangle 17"/>
            <p:cNvSpPr/>
            <p:nvPr/>
          </p:nvSpPr>
          <p:spPr>
            <a:xfrm>
              <a:off x="2055030" y="1463670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631094" y="1463670"/>
              <a:ext cx="576064" cy="54490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207158" y="1463669"/>
              <a:ext cx="576064" cy="54490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783222" y="1463670"/>
              <a:ext cx="576064" cy="5449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solidFill>
                  <a:schemeClr val="accent1">
                    <a:tint val="20000"/>
                  </a:schemeClr>
                </a:solidFill>
              </a:rPr>
              <a:t>SEJONG UNIVERSITY</a:t>
            </a:r>
            <a:endParaRPr lang="en-US" sz="1600" dirty="0">
              <a:solidFill>
                <a:schemeClr val="accent1">
                  <a:tint val="2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56366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Orthogonally =&gt; Make no resultant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SEJONG UNIVERSITY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Orthogonally mean the vanishing of all integral of pair product of these function taken over the entire section F.</a:t>
            </a:r>
          </a:p>
          <a:p>
            <a:r>
              <a:rPr lang="en-US" dirty="0" smtClean="0"/>
              <a:t>the beam section as rigid (shell of </a:t>
            </a:r>
            <a:r>
              <a:rPr lang="en-US" smtClean="0"/>
              <a:t>rigid section) </a:t>
            </a:r>
            <a:r>
              <a:rPr lang="en-US" dirty="0" smtClean="0"/>
              <a:t>=&gt; the stress (normal or tangential) on the cross section of the beam do not change when the exter</a:t>
            </a:r>
            <a:r>
              <a:rPr lang="en-US" dirty="0" smtClean="0"/>
              <a:t>nal transverse load in the beam element included between the section z= const and z+dx =const is replaced by another node. Statically equivalent to the first. </a:t>
            </a:r>
          </a:p>
          <a:p>
            <a:r>
              <a:rPr lang="en-US" dirty="0" smtClean="0"/>
              <a:t>Under an external load acting in the plane of cross-section and which result in a system of force statically equivalent to zero for each elementary transverse slice =&gt; The beam behave a rigid body and, consequently the normal and tangent stress on the cross section due to this load are equal zeros.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708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895" y="0"/>
            <a:ext cx="8079581" cy="165819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Warping displacement obtained in example 1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SEJONG UNIVERSITY</a:t>
            </a:r>
            <a:endParaRPr lang="en-US"/>
          </a:p>
        </p:txBody>
      </p:sp>
      <p:pic>
        <p:nvPicPr>
          <p:cNvPr id="5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9" t="2730" r="6253" b="5002"/>
          <a:stretch/>
        </p:blipFill>
        <p:spPr>
          <a:xfrm>
            <a:off x="237435" y="1658198"/>
            <a:ext cx="4495800" cy="3562709"/>
          </a:xfr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1829511"/>
            <a:ext cx="3956088" cy="327088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35832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918" y="0"/>
            <a:ext cx="8079581" cy="165819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Warping displacement obtained in example 2</a:t>
            </a:r>
            <a:endParaRPr lang="en-US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752600"/>
            <a:ext cx="5039361" cy="377278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SEJONG UNIVERSITY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2007719"/>
            <a:ext cx="4114800" cy="326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471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917" y="34636"/>
            <a:ext cx="8079581" cy="165819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Distortion </a:t>
            </a:r>
            <a:r>
              <a:rPr lang="en-US" sz="4000" dirty="0"/>
              <a:t>angle obtained in example 3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123006"/>
            <a:ext cx="4360272" cy="326437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SEJONG UNIVERSITY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636" y="2136316"/>
            <a:ext cx="4067177" cy="323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532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0"/>
            <a:ext cx="8079581" cy="165819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Rotation angle obtained in example 3</a:t>
            </a:r>
            <a:endParaRPr lang="en-US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1" y="1800818"/>
            <a:ext cx="4551998" cy="340791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SEJONG UNIVERSITY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299" y="2099836"/>
            <a:ext cx="40481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32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01960"/>
            <a:ext cx="5181600" cy="201367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Going to do next week:</a:t>
            </a:r>
            <a:b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- 1D thin walled beam </a:t>
            </a:r>
            <a:r>
              <a:rPr lang="en-US" sz="4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in</a:t>
            </a:r>
            <a:br>
              <a:rPr lang="en-US" sz="4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4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Seoul Nat’l </a:t>
            </a:r>
            <a:r>
              <a:rPr lang="en-US" sz="4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Uni. ppt.</a:t>
            </a:r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/>
            </a:r>
            <a:b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4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ambria Math" panose="02040503050406030204" pitchFamily="18" charset="0"/>
                <a:ea typeface="Cambria Math" panose="02040503050406030204" pitchFamily="18" charset="0"/>
              </a:rPr>
              <a:t>SEJONG UNIVERSITY</a:t>
            </a:r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696200" y="1796330"/>
            <a:ext cx="745198" cy="2571750"/>
            <a:chOff x="6019800" y="944290"/>
            <a:chExt cx="745198" cy="257175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6392399" y="944290"/>
              <a:ext cx="0" cy="1635646"/>
            </a:xfrm>
            <a:prstGeom prst="line">
              <a:avLst/>
            </a:prstGeom>
            <a:ln w="38100">
              <a:headEnd type="oval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6019800" y="2743200"/>
              <a:ext cx="745198" cy="772840"/>
            </a:xfrm>
            <a:custGeom>
              <a:avLst/>
              <a:gdLst>
                <a:gd name="T0" fmla="*/ 103 w 274"/>
                <a:gd name="T1" fmla="*/ 284 h 284"/>
                <a:gd name="T2" fmla="*/ 80 w 274"/>
                <a:gd name="T3" fmla="*/ 273 h 284"/>
                <a:gd name="T4" fmla="*/ 9 w 274"/>
                <a:gd name="T5" fmla="*/ 178 h 284"/>
                <a:gd name="T6" fmla="*/ 14 w 274"/>
                <a:gd name="T7" fmla="*/ 139 h 284"/>
                <a:gd name="T8" fmla="*/ 53 w 274"/>
                <a:gd name="T9" fmla="*/ 145 h 284"/>
                <a:gd name="T10" fmla="*/ 100 w 274"/>
                <a:gd name="T11" fmla="*/ 207 h 284"/>
                <a:gd name="T12" fmla="*/ 219 w 274"/>
                <a:gd name="T13" fmla="*/ 17 h 284"/>
                <a:gd name="T14" fmla="*/ 257 w 274"/>
                <a:gd name="T15" fmla="*/ 8 h 284"/>
                <a:gd name="T16" fmla="*/ 266 w 274"/>
                <a:gd name="T17" fmla="*/ 47 h 284"/>
                <a:gd name="T18" fmla="*/ 126 w 274"/>
                <a:gd name="T19" fmla="*/ 271 h 284"/>
                <a:gd name="T20" fmla="*/ 104 w 274"/>
                <a:gd name="T21" fmla="*/ 284 h 284"/>
                <a:gd name="T22" fmla="*/ 103 w 274"/>
                <a:gd name="T23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4" h="284">
                  <a:moveTo>
                    <a:pt x="103" y="284"/>
                  </a:moveTo>
                  <a:cubicBezTo>
                    <a:pt x="94" y="284"/>
                    <a:pt x="86" y="280"/>
                    <a:pt x="80" y="273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0" y="166"/>
                    <a:pt x="2" y="149"/>
                    <a:pt x="14" y="139"/>
                  </a:cubicBezTo>
                  <a:cubicBezTo>
                    <a:pt x="27" y="130"/>
                    <a:pt x="44" y="133"/>
                    <a:pt x="53" y="145"/>
                  </a:cubicBezTo>
                  <a:cubicBezTo>
                    <a:pt x="100" y="207"/>
                    <a:pt x="100" y="207"/>
                    <a:pt x="100" y="207"/>
                  </a:cubicBezTo>
                  <a:cubicBezTo>
                    <a:pt x="219" y="17"/>
                    <a:pt x="219" y="17"/>
                    <a:pt x="219" y="17"/>
                  </a:cubicBezTo>
                  <a:cubicBezTo>
                    <a:pt x="227" y="4"/>
                    <a:pt x="244" y="0"/>
                    <a:pt x="257" y="8"/>
                  </a:cubicBezTo>
                  <a:cubicBezTo>
                    <a:pt x="270" y="16"/>
                    <a:pt x="274" y="33"/>
                    <a:pt x="266" y="47"/>
                  </a:cubicBezTo>
                  <a:cubicBezTo>
                    <a:pt x="126" y="271"/>
                    <a:pt x="126" y="271"/>
                    <a:pt x="126" y="271"/>
                  </a:cubicBezTo>
                  <a:cubicBezTo>
                    <a:pt x="121" y="279"/>
                    <a:pt x="113" y="283"/>
                    <a:pt x="104" y="284"/>
                  </a:cubicBezTo>
                  <a:cubicBezTo>
                    <a:pt x="104" y="284"/>
                    <a:pt x="103" y="284"/>
                    <a:pt x="103" y="2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0159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64B2C8F-C7CE-4FA1-B28D-E59C84E1531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Omoa PowerPoint [Blue]</Template>
  <TotalTime>0</TotalTime>
  <Words>201</Words>
  <Application>Microsoft Office PowerPoint</Application>
  <PresentationFormat>On-screen Show (4:3)</PresentationFormat>
  <Paragraphs>21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Times New Roman</vt:lpstr>
      <vt:lpstr>Metropolitan</vt:lpstr>
      <vt:lpstr>Report  Week 8</vt:lpstr>
      <vt:lpstr>Orthogonally =&gt; Make no resultant</vt:lpstr>
      <vt:lpstr>Warping displacement obtained in example 1</vt:lpstr>
      <vt:lpstr>Warping displacement obtained in example 2</vt:lpstr>
      <vt:lpstr>Distortion angle obtained in example 3</vt:lpstr>
      <vt:lpstr>Rotation angle obtained in example 3</vt:lpstr>
      <vt:lpstr>Going to do next week: - 1D thin walled beam in  Seoul Nat’l Uni. ppt.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2014-04-22T06:45:28Z</dcterms:created>
  <dcterms:modified xsi:type="dcterms:W3CDTF">2014-10-17T01:23:54Z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TC101671239990</vt:lpwstr>
  </property>
</Properties>
</file>