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0" r:id="rId1"/>
  </p:sldMasterIdLst>
  <p:sldIdLst>
    <p:sldId id="256" r:id="rId2"/>
    <p:sldId id="257" r:id="rId3"/>
    <p:sldId id="258" r:id="rId4"/>
    <p:sldId id="261" r:id="rId5"/>
    <p:sldId id="260" r:id="rId6"/>
    <p:sldId id="262" r:id="rId7"/>
    <p:sldId id="263" r:id="rId8"/>
    <p:sldId id="265" r:id="rId9"/>
    <p:sldId id="264" r:id="rId10"/>
    <p:sldId id="266" r:id="rId11"/>
    <p:sldId id="267" r:id="rId12"/>
    <p:sldId id="268" r:id="rId13"/>
    <p:sldId id="270" r:id="rId14"/>
    <p:sldId id="269" r:id="rId15"/>
    <p:sldId id="25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12" autoAdjust="0"/>
    <p:restoredTop sz="94660"/>
  </p:normalViewPr>
  <p:slideViewPr>
    <p:cSldViewPr snapToGrid="0">
      <p:cViewPr>
        <p:scale>
          <a:sx n="100" d="100"/>
          <a:sy n="100" d="100"/>
        </p:scale>
        <p:origin x="870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B6E82-4F73-4C98-8D99-65C2478792C1}" type="datetimeFigureOut">
              <a:rPr lang="en-US" smtClean="0"/>
              <a:t>11/16/2014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A2B81-56C9-4418-9F90-AC1C6F5CDEC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9385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B6E82-4F73-4C98-8D99-65C2478792C1}" type="datetimeFigureOut">
              <a:rPr lang="en-US" smtClean="0"/>
              <a:t>11/16/2014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A2B81-56C9-4418-9F90-AC1C6F5CD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487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B6E82-4F73-4C98-8D99-65C2478792C1}" type="datetimeFigureOut">
              <a:rPr lang="en-US" smtClean="0"/>
              <a:t>11/16/2014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A2B81-56C9-4418-9F90-AC1C6F5CD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970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B6E82-4F73-4C98-8D99-65C2478792C1}" type="datetimeFigureOut">
              <a:rPr lang="en-US" smtClean="0"/>
              <a:t>11/16/2014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A2B81-56C9-4418-9F90-AC1C6F5CD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191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B6E82-4F73-4C98-8D99-65C2478792C1}" type="datetimeFigureOut">
              <a:rPr lang="en-US" smtClean="0"/>
              <a:t>11/16/2014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A2B81-56C9-4418-9F90-AC1C6F5CDEC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9602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B6E82-4F73-4C98-8D99-65C2478792C1}" type="datetimeFigureOut">
              <a:rPr lang="en-US" smtClean="0"/>
              <a:t>11/16/2014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A2B81-56C9-4418-9F90-AC1C6F5CD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930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B6E82-4F73-4C98-8D99-65C2478792C1}" type="datetimeFigureOut">
              <a:rPr lang="en-US" smtClean="0"/>
              <a:t>11/16/2014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A2B81-56C9-4418-9F90-AC1C6F5CD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387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B6E82-4F73-4C98-8D99-65C2478792C1}" type="datetimeFigureOut">
              <a:rPr lang="en-US" smtClean="0"/>
              <a:t>11/16/2014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A2B81-56C9-4418-9F90-AC1C6F5CD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585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B6E82-4F73-4C98-8D99-65C2478792C1}" type="datetimeFigureOut">
              <a:rPr lang="en-US" smtClean="0"/>
              <a:t>11/16/2014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A2B81-56C9-4418-9F90-AC1C6F5CD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806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99B6E82-4F73-4C98-8D99-65C2478792C1}" type="datetimeFigureOut">
              <a:rPr lang="en-US" smtClean="0"/>
              <a:t>11/16/2014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8EA2B81-56C9-4418-9F90-AC1C6F5CD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149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B6E82-4F73-4C98-8D99-65C2478792C1}" type="datetimeFigureOut">
              <a:rPr lang="en-US" smtClean="0"/>
              <a:t>11/16/2014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A2B81-56C9-4418-9F90-AC1C6F5CD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902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99B6E82-4F73-4C98-8D99-65C2478792C1}" type="datetimeFigureOut">
              <a:rPr lang="en-US" smtClean="0"/>
              <a:t>11/16/2014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8EA2B81-56C9-4418-9F90-AC1C6F5CDEC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2727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Weekly report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Doan </a:t>
            </a:r>
            <a:r>
              <a:rPr lang="en-US" dirty="0" err="1" smtClean="0"/>
              <a:t>Manh</a:t>
            </a:r>
            <a:r>
              <a:rPr lang="en-US" dirty="0" smtClean="0"/>
              <a:t> Hung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437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Trapezoidal shape functions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 numCol="2">
                <a:normAutofit/>
              </a:bodyPr>
              <a:lstStyle/>
              <a:p>
                <a:pPr defTabSz="990600"/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𝑈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US" dirty="0"/>
              </a:p>
              <a:p>
                <a:pPr defTabSz="990600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𝑈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US" dirty="0"/>
              </a:p>
              <a:p>
                <a:pPr defTabSz="990600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𝑈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US" dirty="0"/>
              </a:p>
              <a:p>
                <a:pPr defTabSz="990600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𝑈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defTabSz="990600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𝑈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defTabSz="990600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𝑈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defTabSz="990600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𝑈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defTabSz="990600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𝑈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en-US" dirty="0"/>
              </a:p>
              <a:p>
                <a:r>
                  <a:rPr lang="en-US" dirty="0" smtClean="0"/>
                  <a:t>1. No resultant.</a:t>
                </a:r>
              </a:p>
              <a:p>
                <a:r>
                  <a:rPr lang="en-US" dirty="0" smtClean="0"/>
                  <a:t>2. Connectivity.</a:t>
                </a:r>
              </a:p>
              <a:p>
                <a:r>
                  <a:rPr lang="en-US" dirty="0" smtClean="0"/>
                  <a:t>3. Slope condition.</a:t>
                </a:r>
              </a:p>
              <a:p>
                <a:r>
                  <a:rPr lang="en-US" dirty="0" smtClean="0"/>
                  <a:t>4. Moment condition.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42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9152164" y="1939233"/>
            <a:ext cx="2458040" cy="2221113"/>
            <a:chOff x="5466760" y="2742625"/>
            <a:chExt cx="2458040" cy="2221113"/>
          </a:xfrm>
        </p:grpSpPr>
        <p:grpSp>
          <p:nvGrpSpPr>
            <p:cNvPr id="5" name="Group 4"/>
            <p:cNvGrpSpPr/>
            <p:nvPr/>
          </p:nvGrpSpPr>
          <p:grpSpPr>
            <a:xfrm>
              <a:off x="5466760" y="2742625"/>
              <a:ext cx="2458040" cy="2221113"/>
              <a:chOff x="5466760" y="2742625"/>
              <a:chExt cx="2458040" cy="2221113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5466760" y="2742625"/>
                <a:ext cx="2458040" cy="2221113"/>
                <a:chOff x="5623884" y="2856772"/>
                <a:chExt cx="1866816" cy="1674608"/>
              </a:xfrm>
            </p:grpSpPr>
            <p:grpSp>
              <p:nvGrpSpPr>
                <p:cNvPr id="12" name="Group 11"/>
                <p:cNvGrpSpPr/>
                <p:nvPr/>
              </p:nvGrpSpPr>
              <p:grpSpPr>
                <a:xfrm>
                  <a:off x="5623884" y="3121672"/>
                  <a:ext cx="1625095" cy="1081524"/>
                  <a:chOff x="6690684" y="2658373"/>
                  <a:chExt cx="1625095" cy="1081524"/>
                </a:xfrm>
              </p:grpSpPr>
              <p:cxnSp>
                <p:nvCxnSpPr>
                  <p:cNvPr id="16" name="Straight Connector 15"/>
                  <p:cNvCxnSpPr/>
                  <p:nvPr/>
                </p:nvCxnSpPr>
                <p:spPr>
                  <a:xfrm>
                    <a:off x="6690684" y="2743197"/>
                    <a:ext cx="1524000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" name="Straight Connector 16"/>
                  <p:cNvCxnSpPr/>
                  <p:nvPr/>
                </p:nvCxnSpPr>
                <p:spPr>
                  <a:xfrm>
                    <a:off x="7086600" y="3657600"/>
                    <a:ext cx="762000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" name="Straight Connector 17"/>
                  <p:cNvCxnSpPr/>
                  <p:nvPr/>
                </p:nvCxnSpPr>
                <p:spPr>
                  <a:xfrm flipV="1">
                    <a:off x="7848600" y="2740670"/>
                    <a:ext cx="363500" cy="916929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Straight Connector 18"/>
                  <p:cNvCxnSpPr/>
                  <p:nvPr/>
                </p:nvCxnSpPr>
                <p:spPr>
                  <a:xfrm flipH="1" flipV="1">
                    <a:off x="6690684" y="2740670"/>
                    <a:ext cx="395917" cy="91693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" name="Straight Connector 19"/>
                  <p:cNvCxnSpPr/>
                  <p:nvPr/>
                </p:nvCxnSpPr>
                <p:spPr>
                  <a:xfrm flipV="1">
                    <a:off x="7848600" y="2743198"/>
                    <a:ext cx="0" cy="914401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alpha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Straight Connector 20"/>
                  <p:cNvCxnSpPr/>
                  <p:nvPr/>
                </p:nvCxnSpPr>
                <p:spPr>
                  <a:xfrm flipV="1">
                    <a:off x="6691257" y="2660901"/>
                    <a:ext cx="0" cy="82297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alpha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Straight Connector 21"/>
                  <p:cNvCxnSpPr/>
                  <p:nvPr/>
                </p:nvCxnSpPr>
                <p:spPr>
                  <a:xfrm flipV="1">
                    <a:off x="8212100" y="2658373"/>
                    <a:ext cx="0" cy="82297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alpha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Connector 22"/>
                  <p:cNvCxnSpPr/>
                  <p:nvPr/>
                </p:nvCxnSpPr>
                <p:spPr>
                  <a:xfrm flipV="1">
                    <a:off x="7086600" y="3657600"/>
                    <a:ext cx="0" cy="82297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alpha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Straight Connector 23"/>
                  <p:cNvCxnSpPr/>
                  <p:nvPr/>
                </p:nvCxnSpPr>
                <p:spPr>
                  <a:xfrm flipV="1">
                    <a:off x="7848600" y="3657600"/>
                    <a:ext cx="0" cy="82297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alpha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Straight Connector 24"/>
                  <p:cNvCxnSpPr/>
                  <p:nvPr/>
                </p:nvCxnSpPr>
                <p:spPr>
                  <a:xfrm>
                    <a:off x="6690684" y="2660901"/>
                    <a:ext cx="1521416" cy="2527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alpha val="50000"/>
                      </a:schemeClr>
                    </a:solidFill>
                    <a:headEnd type="arrow" w="sm" len="sm"/>
                    <a:tailEnd type="arrow" w="sm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" name="Straight Connector 25"/>
                  <p:cNvCxnSpPr/>
                  <p:nvPr/>
                </p:nvCxnSpPr>
                <p:spPr>
                  <a:xfrm>
                    <a:off x="7086600" y="3739897"/>
                    <a:ext cx="762000" cy="0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alpha val="70000"/>
                      </a:schemeClr>
                    </a:solidFill>
                    <a:headEnd type="arrow" w="sm" len="sm"/>
                    <a:tailEnd type="arrow" w="sm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" name="Straight Connector 26"/>
                  <p:cNvCxnSpPr/>
                  <p:nvPr/>
                </p:nvCxnSpPr>
                <p:spPr>
                  <a:xfrm flipH="1">
                    <a:off x="7848600" y="3657597"/>
                    <a:ext cx="457200" cy="3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alpha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" name="Straight Connector 27"/>
                  <p:cNvCxnSpPr/>
                  <p:nvPr/>
                </p:nvCxnSpPr>
                <p:spPr>
                  <a:xfrm flipH="1">
                    <a:off x="8219660" y="2739406"/>
                    <a:ext cx="96119" cy="1262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alpha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Straight Connector 28"/>
                  <p:cNvCxnSpPr/>
                  <p:nvPr/>
                </p:nvCxnSpPr>
                <p:spPr>
                  <a:xfrm flipH="1" flipV="1">
                    <a:off x="8290681" y="2739406"/>
                    <a:ext cx="15119" cy="918193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alpha val="50000"/>
                      </a:schemeClr>
                    </a:solidFill>
                    <a:headEnd type="arrow" w="sm" len="sm"/>
                    <a:tailEnd type="arrow" w="sm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3" name="TextBox 12"/>
                <p:cNvSpPr txBox="1"/>
                <p:nvPr/>
              </p:nvSpPr>
              <p:spPr>
                <a:xfrm>
                  <a:off x="6329219" y="2856772"/>
                  <a:ext cx="177659" cy="27845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a</a:t>
                  </a:r>
                  <a:endParaRPr lang="en-US" dirty="0"/>
                </a:p>
              </p:txBody>
            </p:sp>
            <p:sp>
              <p:nvSpPr>
                <p:cNvPr id="14" name="TextBox 13"/>
                <p:cNvSpPr txBox="1"/>
                <p:nvPr/>
              </p:nvSpPr>
              <p:spPr>
                <a:xfrm>
                  <a:off x="6317997" y="4162048"/>
                  <a:ext cx="30489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b</a:t>
                  </a:r>
                  <a:endParaRPr lang="en-US" dirty="0"/>
                </a:p>
              </p:txBody>
            </p:sp>
            <p:sp>
              <p:nvSpPr>
                <p:cNvPr id="15" name="TextBox 14"/>
                <p:cNvSpPr txBox="1"/>
                <p:nvPr/>
              </p:nvSpPr>
              <p:spPr>
                <a:xfrm>
                  <a:off x="7185808" y="3420467"/>
                  <a:ext cx="30489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h</a:t>
                  </a:r>
                  <a:endParaRPr lang="en-US" dirty="0"/>
                </a:p>
              </p:txBody>
            </p:sp>
          </p:grpSp>
          <p:sp>
            <p:nvSpPr>
              <p:cNvPr id="11" name="Arc 10"/>
              <p:cNvSpPr/>
              <p:nvPr/>
            </p:nvSpPr>
            <p:spPr>
              <a:xfrm rot="9866224">
                <a:off x="7377072" y="3109073"/>
                <a:ext cx="195421" cy="192795"/>
              </a:xfrm>
              <a:prstGeom prst="arc">
                <a:avLst>
                  <a:gd name="adj1" fmla="val 18752623"/>
                  <a:gd name="adj2" fmla="val 517494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" name="TextBox 5"/>
            <p:cNvSpPr txBox="1"/>
            <p:nvPr/>
          </p:nvSpPr>
          <p:spPr>
            <a:xfrm>
              <a:off x="7112377" y="3111957"/>
              <a:ext cx="2012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dirty="0" smtClean="0"/>
                <a:t>α</a:t>
              </a:r>
              <a:endParaRPr lang="en-US" dirty="0"/>
            </a:p>
          </p:txBody>
        </p:sp>
        <p:cxnSp>
          <p:nvCxnSpPr>
            <p:cNvPr id="7" name="Straight Connector 6"/>
            <p:cNvCxnSpPr/>
            <p:nvPr/>
          </p:nvCxnSpPr>
          <p:spPr>
            <a:xfrm flipH="1" flipV="1">
              <a:off x="7041285" y="3201453"/>
              <a:ext cx="277" cy="75512"/>
            </a:xfrm>
            <a:prstGeom prst="line">
              <a:avLst/>
            </a:prstGeom>
            <a:ln w="3175">
              <a:solidFill>
                <a:schemeClr val="accent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H="1">
              <a:off x="6990978" y="3276965"/>
              <a:ext cx="51129" cy="0"/>
            </a:xfrm>
            <a:prstGeom prst="line">
              <a:avLst/>
            </a:prstGeom>
            <a:ln w="3175">
              <a:solidFill>
                <a:schemeClr val="accent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 flipV="1">
              <a:off x="6472303" y="3201453"/>
              <a:ext cx="11341" cy="1216168"/>
            </a:xfrm>
            <a:prstGeom prst="line">
              <a:avLst/>
            </a:prstGeom>
            <a:ln w="3175">
              <a:solidFill>
                <a:schemeClr val="accent1"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26069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Equation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375" y="1845733"/>
            <a:ext cx="10822305" cy="4164541"/>
          </a:xfrm>
        </p:spPr>
        <p:txBody>
          <a:bodyPr numCol="2">
            <a:normAutofit fontScale="92500" lnSpcReduction="20000"/>
          </a:bodyPr>
          <a:lstStyle/>
          <a:p>
            <a:pPr marL="457200" indent="-4572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pt-BR" dirty="0"/>
              <a:t>(</a:t>
            </a:r>
            <a:r>
              <a:rPr lang="pt-BR" dirty="0" smtClean="0"/>
              <a:t>a+b).v1/4+v2.a/2+(a+b).v3/4+v4.b/2=0</a:t>
            </a:r>
          </a:p>
          <a:p>
            <a:pPr marL="457200" indent="-4572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dirty="0" smtClean="0"/>
              <a:t>h.cosa.v1/sina+a.v2-h.v3.cosa/sina-b.v4=0</a:t>
            </a:r>
          </a:p>
          <a:p>
            <a:pPr marL="457200" indent="-4572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dirty="0" smtClean="0"/>
              <a:t>v1+v3=0</a:t>
            </a:r>
          </a:p>
          <a:p>
            <a:pPr marL="457200" indent="-4572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sv-SE" dirty="0" smtClean="0"/>
              <a:t>a0+h.a1/(2sina)+a2.h^2</a:t>
            </a:r>
            <a:r>
              <a:rPr lang="sv-SE" dirty="0"/>
              <a:t>/(</a:t>
            </a:r>
            <a:r>
              <a:rPr lang="sv-SE" dirty="0" smtClean="0"/>
              <a:t>4sina^2)+a3.h^3</a:t>
            </a:r>
            <a:r>
              <a:rPr lang="sv-SE" dirty="0"/>
              <a:t>/(</a:t>
            </a:r>
            <a:r>
              <a:rPr lang="sv-SE" dirty="0" smtClean="0"/>
              <a:t>8sina^3)=-v2</a:t>
            </a:r>
            <a:endParaRPr lang="sv-SE" dirty="0"/>
          </a:p>
          <a:p>
            <a:pPr marL="457200" indent="-4572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pt-BR" dirty="0" smtClean="0"/>
              <a:t>b0-a.b1/2+b2.a^2/4-b3.a^3/8=v1</a:t>
            </a:r>
          </a:p>
          <a:p>
            <a:pPr marL="457200" indent="-4572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dirty="0" smtClean="0"/>
              <a:t>b0+b1.a/2+b2.a^2/4+b3.a^3/8=-v3</a:t>
            </a:r>
          </a:p>
          <a:p>
            <a:pPr marL="457200" indent="-4572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sv-SE" dirty="0" smtClean="0"/>
              <a:t>c0-c1.h</a:t>
            </a:r>
            <a:r>
              <a:rPr lang="sv-SE" dirty="0"/>
              <a:t>/(</a:t>
            </a:r>
            <a:r>
              <a:rPr lang="sv-SE" dirty="0" smtClean="0"/>
              <a:t>2sina)+c2.h^2</a:t>
            </a:r>
            <a:r>
              <a:rPr lang="sv-SE" dirty="0"/>
              <a:t>/(</a:t>
            </a:r>
            <a:r>
              <a:rPr lang="sv-SE" dirty="0" smtClean="0"/>
              <a:t>4sina^2)-c3.h^3</a:t>
            </a:r>
            <a:r>
              <a:rPr lang="sv-SE" dirty="0"/>
              <a:t>/(</a:t>
            </a:r>
            <a:r>
              <a:rPr lang="sv-SE" dirty="0" smtClean="0"/>
              <a:t>8sina^3)=v2</a:t>
            </a:r>
          </a:p>
          <a:p>
            <a:pPr marL="457200" indent="-4572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sv-SE" dirty="0" smtClean="0"/>
              <a:t>c0+c1.h</a:t>
            </a:r>
            <a:r>
              <a:rPr lang="sv-SE" dirty="0"/>
              <a:t>/(2sina)+c2.h^2/(4sina^2</a:t>
            </a:r>
            <a:r>
              <a:rPr lang="sv-SE" dirty="0" smtClean="0"/>
              <a:t>)+c3.h^3</a:t>
            </a:r>
            <a:r>
              <a:rPr lang="sv-SE" dirty="0"/>
              <a:t>/(8sina^3</a:t>
            </a:r>
            <a:r>
              <a:rPr lang="sv-SE" dirty="0" smtClean="0"/>
              <a:t>)=-v4</a:t>
            </a:r>
          </a:p>
          <a:p>
            <a:pPr marL="457200" indent="-4572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dirty="0" smtClean="0"/>
              <a:t>d0-d1.b/2+d2.b^2/4-d3.b^3/8=v3</a:t>
            </a:r>
          </a:p>
          <a:p>
            <a:pPr marL="457200" indent="-4572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dirty="0" smtClean="0"/>
              <a:t>d0+d1.b/2+d2.b^2/4+d3.b^3/8=-v1</a:t>
            </a:r>
            <a:endParaRPr lang="en-US" dirty="0"/>
          </a:p>
          <a:p>
            <a:pPr marL="457200" indent="-4572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sv-SE" dirty="0" smtClean="0"/>
              <a:t>a0-h.a1</a:t>
            </a:r>
            <a:r>
              <a:rPr lang="sv-SE" dirty="0"/>
              <a:t>/(2sina)+a2.h^2/(</a:t>
            </a:r>
            <a:r>
              <a:rPr lang="sv-SE" dirty="0" smtClean="0"/>
              <a:t>4sina^2)-a3.h^3</a:t>
            </a:r>
            <a:r>
              <a:rPr lang="sv-SE" dirty="0"/>
              <a:t>/(8sina^3</a:t>
            </a:r>
            <a:r>
              <a:rPr lang="sv-SE" dirty="0" smtClean="0"/>
              <a:t>)=v4</a:t>
            </a:r>
          </a:p>
          <a:p>
            <a:pPr marL="457200" indent="-4572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pt-BR" dirty="0" smtClean="0"/>
              <a:t>a1+a2.h</a:t>
            </a:r>
            <a:r>
              <a:rPr lang="pt-BR" dirty="0"/>
              <a:t>/(sina</a:t>
            </a:r>
            <a:r>
              <a:rPr lang="pt-BR" dirty="0" smtClean="0"/>
              <a:t>)+a3.(3/4).h^2/sina^2-b1+a.b2-b3.(3/4).a^2=0</a:t>
            </a:r>
          </a:p>
          <a:p>
            <a:pPr marL="457200" indent="-4572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pt-BR" dirty="0" smtClean="0"/>
              <a:t>b1+b2.a+b3.(3/4).a^2-c1+c2.h/(sina)–c3.(3/4).h^2/sina^2=0</a:t>
            </a:r>
          </a:p>
          <a:p>
            <a:pPr marL="457200" indent="-4572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sv-SE" dirty="0" smtClean="0"/>
              <a:t>c1+c2.h</a:t>
            </a:r>
            <a:r>
              <a:rPr lang="sv-SE" dirty="0"/>
              <a:t>/(sina</a:t>
            </a:r>
            <a:r>
              <a:rPr lang="sv-SE" dirty="0" smtClean="0"/>
              <a:t>)+c3.(3/4)h^2/sina^2-d1+d2.b–d3.(3/4).b^2=0</a:t>
            </a:r>
          </a:p>
          <a:p>
            <a:pPr marL="457200" indent="-4572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sv-SE" dirty="0" smtClean="0"/>
              <a:t>-a1+a2.h</a:t>
            </a:r>
            <a:r>
              <a:rPr lang="sv-SE" dirty="0"/>
              <a:t>/(sina</a:t>
            </a:r>
            <a:r>
              <a:rPr lang="sv-SE" dirty="0" smtClean="0"/>
              <a:t>)-a3.(3/4)h^2/sina^+d1+d2.b+d3.(3/4).b^2=0</a:t>
            </a:r>
            <a:endParaRPr lang="sv-SE" dirty="0"/>
          </a:p>
          <a:p>
            <a:pPr marL="457200" indent="-4572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pt-BR" dirty="0" smtClean="0"/>
              <a:t>2.a2+a3.3.h/sina-2.b2+3.b3.a=0</a:t>
            </a:r>
          </a:p>
          <a:p>
            <a:pPr marL="457200" indent="-4572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pt-BR" dirty="0" smtClean="0"/>
              <a:t>2.b2+3.b3.a-2c2+3.h/sina=0</a:t>
            </a:r>
          </a:p>
          <a:p>
            <a:pPr marL="457200" indent="-4572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sv-SE" dirty="0" smtClean="0"/>
              <a:t>2.c2+3.c3.h/sina-2.d2+3d3.b=0</a:t>
            </a:r>
            <a:endParaRPr lang="sv-SE" dirty="0"/>
          </a:p>
          <a:p>
            <a:pPr marL="457200" indent="-4572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sv-SE" dirty="0" smtClean="0"/>
              <a:t>-2a2+a3.3.h/sina+2d2+3.d3.b=0</a:t>
            </a:r>
          </a:p>
          <a:p>
            <a:pPr marL="457200" indent="-4572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sv-SE" dirty="0" smtClean="0"/>
              <a:t>v1=1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781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istortion shape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475" y="1845734"/>
            <a:ext cx="11544300" cy="4023360"/>
          </a:xfrm>
        </p:spPr>
        <p:txBody>
          <a:bodyPr>
            <a:normAutofit fontScale="62500" lnSpcReduction="20000"/>
          </a:bodyPr>
          <a:lstStyle/>
          <a:p>
            <a:pPr marL="457200" indent="-4572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pt-BR" dirty="0" smtClean="0"/>
              <a:t>a0= (cosa*h</a:t>
            </a:r>
            <a:r>
              <a:rPr lang="pt-BR" dirty="0"/>
              <a:t>*(4*a^2*b*sina^2 + 11*a^2*h*sina + 4*a*b^2*sina^2 + 10*a*b*h*sina + 12*a*h^2 + 11*b^2*h*sina + 12*b*h^2))/(8*a*b*sina*(3*h^2 + </a:t>
            </a:r>
            <a:r>
              <a:rPr lang="pt-BR" dirty="0" smtClean="0"/>
              <a:t>*</a:t>
            </a:r>
            <a:r>
              <a:rPr lang="pt-BR" dirty="0"/>
              <a:t>a*h*sina + 2*b*h*sina + a*b*sina^2))</a:t>
            </a:r>
          </a:p>
          <a:p>
            <a:pPr marL="457200" indent="-4572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pt-BR" dirty="0" smtClean="0"/>
              <a:t>a1=-(</a:t>
            </a:r>
            <a:r>
              <a:rPr lang="pt-BR" dirty="0"/>
              <a:t>cosa*(a - b)*(18*h^2 + 9*a*h*sina + 9*b*h*sina + 4*a*b*sina^2))/(4*a*b*(3*h^2 + 2*a*h*sina + 2*b*h*sina + a*b*sina^2))</a:t>
            </a:r>
          </a:p>
          <a:p>
            <a:pPr marL="457200" indent="-4572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pt-BR" dirty="0" smtClean="0"/>
              <a:t>a2=-(</a:t>
            </a:r>
            <a:r>
              <a:rPr lang="pt-BR" dirty="0"/>
              <a:t>3*cosa*sina^2*(a - b)^2)/(2*a*b*(3*h^2 + 2*a*h*sina + 2*b*h*sina + a*b*sina^2))</a:t>
            </a:r>
          </a:p>
          <a:p>
            <a:pPr marL="457200" indent="-4572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pt-BR" dirty="0" smtClean="0"/>
              <a:t>a3=(</a:t>
            </a:r>
            <a:r>
              <a:rPr lang="pt-BR" dirty="0"/>
              <a:t>cosa*sina^2*(a - b)*(6*h + a*sina + b*sina))/(a*b*h*(3*h^2 + 2*a*h*sina + 2*b*h*sina + a*b*sina^2))</a:t>
            </a:r>
          </a:p>
          <a:p>
            <a:pPr marL="457200" indent="-4572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pt-BR" dirty="0" smtClean="0"/>
              <a:t>b0=1</a:t>
            </a:r>
            <a:endParaRPr lang="pt-BR" dirty="0"/>
          </a:p>
          <a:p>
            <a:pPr marL="457200" indent="-4572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pt-BR" dirty="0" smtClean="0"/>
              <a:t>b1=(cosa*sina</a:t>
            </a:r>
            <a:r>
              <a:rPr lang="pt-BR" dirty="0"/>
              <a:t>*(3*h + b*sina)*(a - b))/(2*b*(3*h^2 + 2*a*h*sina + 2*b*h*sina + a*b*sina^2))</a:t>
            </a:r>
          </a:p>
          <a:p>
            <a:pPr marL="457200" indent="-4572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pt-BR" dirty="0" smtClean="0"/>
              <a:t>b2=0</a:t>
            </a:r>
            <a:endParaRPr lang="pt-BR" dirty="0"/>
          </a:p>
          <a:p>
            <a:pPr marL="457200" indent="-4572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pt-BR" dirty="0" smtClean="0"/>
              <a:t>b3=-(</a:t>
            </a:r>
            <a:r>
              <a:rPr lang="pt-BR" dirty="0"/>
              <a:t>2*cosa*sina*(3*h + b*sina)*(a - b))/(a^2*b*(3*h^2 + 2*a*h*sina + 2*b*h*sina + a*b*sina^2))</a:t>
            </a:r>
          </a:p>
          <a:p>
            <a:pPr marL="457200" indent="-4572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pt-BR" dirty="0" smtClean="0"/>
              <a:t>c0=-(</a:t>
            </a:r>
            <a:r>
              <a:rPr lang="pt-BR" dirty="0"/>
              <a:t>cosa*h*(4*a^2*b*sina^2 + 11*a^2*h*sina + 4*a*b^2*sina^2 + 10*a*b*h*sina + 12*a*h^2 + 11*b^2*h*sina + 12*b*h^2))/(8*a*b*sina*(3*h^2 + 2*a*h*sina + 2*b*h*sina + a*b*sina^2</a:t>
            </a:r>
            <a:r>
              <a:rPr lang="pt-BR" dirty="0" smtClean="0"/>
              <a:t>))</a:t>
            </a:r>
          </a:p>
          <a:p>
            <a:pPr marL="457200" indent="-4572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pt-BR" dirty="0" smtClean="0"/>
              <a:t>c1=-(</a:t>
            </a:r>
            <a:r>
              <a:rPr lang="pt-BR" dirty="0"/>
              <a:t>cosa*(a - b)*(18*h^2 + 9*a*h*sina + 9*b*h*sina + 4*a*b*sina^2))/(4*a*b*(3*h^2 + 2*a*h*sina + 2*b*h*sina + a*b*sina^2</a:t>
            </a:r>
            <a:r>
              <a:rPr lang="pt-BR" dirty="0" smtClean="0"/>
              <a:t>))</a:t>
            </a:r>
          </a:p>
          <a:p>
            <a:pPr marL="457200" indent="-4572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pt-BR" dirty="0" smtClean="0"/>
              <a:t>c2=(3*cosa*sina^2</a:t>
            </a:r>
            <a:r>
              <a:rPr lang="pt-BR" dirty="0"/>
              <a:t>*(a - b)^2)/(2*a*b*(3*h^2 + 2*a*h*sina + 2*b*h*sina + a*b*sina^2))</a:t>
            </a:r>
          </a:p>
          <a:p>
            <a:pPr marL="457200" indent="-4572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pt-BR" dirty="0" smtClean="0"/>
              <a:t>c3=(cosa*sina^2</a:t>
            </a:r>
            <a:r>
              <a:rPr lang="pt-BR" dirty="0"/>
              <a:t>*(a - b)*(6*h + a*sina + b*sina))/(a*b*h*(3*h^2 + 2*a*h*sina + 2*b*h*sina + a*b*sina^2))</a:t>
            </a:r>
          </a:p>
          <a:p>
            <a:pPr marL="457200" indent="-4572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pt-BR" dirty="0" smtClean="0"/>
              <a:t>d0=-1</a:t>
            </a:r>
            <a:endParaRPr lang="pt-BR" dirty="0"/>
          </a:p>
          <a:p>
            <a:pPr marL="457200" indent="-4572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pt-BR" dirty="0" smtClean="0"/>
              <a:t>d1=(cosa*sina</a:t>
            </a:r>
            <a:r>
              <a:rPr lang="pt-BR" dirty="0"/>
              <a:t>*(3*h + a*sina)*(a - b))/(2*a*(3*h^2 + 2*a*h*sina + 2*b*h*sina + a*b*sina^2))</a:t>
            </a:r>
          </a:p>
          <a:p>
            <a:pPr marL="457200" indent="-4572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pt-BR" dirty="0" smtClean="0"/>
              <a:t>d2=0</a:t>
            </a:r>
            <a:endParaRPr lang="pt-BR" dirty="0"/>
          </a:p>
          <a:p>
            <a:pPr marL="457200" indent="-4572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pt-BR" dirty="0" smtClean="0"/>
              <a:t>d3=-(</a:t>
            </a:r>
            <a:r>
              <a:rPr lang="pt-BR" dirty="0"/>
              <a:t>2*cosa*sina*(3*h + a*sina)*(a - b))/(a*b^2*(3*h^2 + 2*a*h*sina + 2*b*h*sina + a*b*sina^2</a:t>
            </a:r>
            <a:r>
              <a:rPr lang="pt-BR" dirty="0" smtClean="0"/>
              <a:t>))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17) </a:t>
            </a:r>
            <a:r>
              <a:rPr lang="en-US" dirty="0" smtClean="0"/>
              <a:t>v1=1 		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18)</a:t>
            </a:r>
            <a:r>
              <a:rPr lang="en-US" dirty="0" smtClean="0"/>
              <a:t>v2</a:t>
            </a:r>
            <a:r>
              <a:rPr lang="en-US" dirty="0"/>
              <a:t>=-(</a:t>
            </a:r>
            <a:r>
              <a:rPr lang="en-US" dirty="0" err="1"/>
              <a:t>cosa</a:t>
            </a:r>
            <a:r>
              <a:rPr lang="en-US" dirty="0"/>
              <a:t>*h)/(</a:t>
            </a:r>
            <a:r>
              <a:rPr lang="en-US" dirty="0" smtClean="0"/>
              <a:t>a*</a:t>
            </a:r>
            <a:r>
              <a:rPr lang="en-US" dirty="0" err="1" smtClean="0"/>
              <a:t>sina</a:t>
            </a:r>
            <a:r>
              <a:rPr lang="en-US" dirty="0" smtClean="0"/>
              <a:t>)		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19) </a:t>
            </a:r>
            <a:r>
              <a:rPr lang="en-US" dirty="0" smtClean="0"/>
              <a:t>v3</a:t>
            </a:r>
            <a:r>
              <a:rPr lang="en-US" dirty="0"/>
              <a:t>=-</a:t>
            </a:r>
            <a:r>
              <a:rPr lang="en-US" dirty="0" smtClean="0"/>
              <a:t>1 		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20) </a:t>
            </a:r>
            <a:r>
              <a:rPr lang="en-US" dirty="0" smtClean="0"/>
              <a:t>v4</a:t>
            </a:r>
            <a:r>
              <a:rPr lang="en-US" dirty="0"/>
              <a:t>=(</a:t>
            </a:r>
            <a:r>
              <a:rPr lang="en-US" dirty="0" err="1"/>
              <a:t>cosa</a:t>
            </a:r>
            <a:r>
              <a:rPr lang="en-US" dirty="0"/>
              <a:t>*h)/(b*</a:t>
            </a:r>
            <a:r>
              <a:rPr lang="en-US" dirty="0" err="1"/>
              <a:t>sina</a:t>
            </a:r>
            <a:r>
              <a:rPr lang="en-US" dirty="0"/>
              <a:t>)</a:t>
            </a:r>
          </a:p>
          <a:p>
            <a:pPr marL="457200" indent="-4572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799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712" y="2038350"/>
            <a:ext cx="4791154" cy="3657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4125" y="2038350"/>
            <a:ext cx="48768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485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v1=1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v2=-(</a:t>
            </a:r>
            <a:r>
              <a:rPr lang="en-US" dirty="0" err="1"/>
              <a:t>cosa</a:t>
            </a:r>
            <a:r>
              <a:rPr lang="en-US" dirty="0"/>
              <a:t>*h)/(a*</a:t>
            </a:r>
            <a:r>
              <a:rPr lang="en-US" dirty="0" err="1"/>
              <a:t>sina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 smtClean="0"/>
              <a:t>v3=-1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v4=(</a:t>
            </a:r>
            <a:r>
              <a:rPr lang="en-US" dirty="0" err="1" smtClean="0"/>
              <a:t>cosa</a:t>
            </a:r>
            <a:r>
              <a:rPr lang="en-US" dirty="0" smtClean="0"/>
              <a:t>*h</a:t>
            </a:r>
            <a:r>
              <a:rPr lang="en-US" dirty="0"/>
              <a:t>)/(b*</a:t>
            </a:r>
            <a:r>
              <a:rPr lang="en-US" dirty="0" err="1"/>
              <a:t>sina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87878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week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370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 Week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 Paper: Analysis of thin-walled closed beam with general quadrilateral cross section.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48781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week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- </a:t>
            </a:r>
            <a:r>
              <a:rPr lang="en-US" dirty="0"/>
              <a:t>Stiffness matrix for rectangular cross section of thin walled beam</a:t>
            </a:r>
            <a:r>
              <a:rPr lang="en-US" dirty="0" smtClean="0"/>
              <a:t>.</a:t>
            </a:r>
          </a:p>
          <a:p>
            <a:r>
              <a:rPr lang="en-US" dirty="0"/>
              <a:t>- Distortion shape function for trapezoidal cross </a:t>
            </a:r>
            <a:r>
              <a:rPr lang="en-US" dirty="0" smtClean="0"/>
              <a:t>section</a:t>
            </a:r>
          </a:p>
          <a:p>
            <a:r>
              <a:rPr lang="en-US" dirty="0"/>
              <a:t>- Paper: Analysis of thin-walled closed beam with general quadrilateral cross section.</a:t>
            </a:r>
          </a:p>
          <a:p>
            <a:endParaRPr lang="en-US" altLang="ko-K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320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Shell displacements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itchFamily="18" charset="0"/>
                            <a:ea typeface="Cambria Math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itchFamily="18" charset="0"/>
                            <a:ea typeface="Cambria Math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ko-KR" i="1">
                            <a:latin typeface="Cambria Math" pitchFamily="18" charset="0"/>
                            <a:ea typeface="Cambria Math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itchFamily="18" charset="0"/>
                            <a:ea typeface="Cambria Math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itchFamily="18" charset="0"/>
                            <a:ea typeface="Cambria Math" pitchFamily="18" charset="0"/>
                          </a:rPr>
                          <m:t>𝑠</m:t>
                        </m:r>
                        <m:r>
                          <a:rPr lang="en-US" altLang="ko-KR" i="1">
                            <a:latin typeface="Cambria Math" pitchFamily="18" charset="0"/>
                            <a:ea typeface="Cambria Math" pitchFamily="18" charset="0"/>
                          </a:rPr>
                          <m:t>,</m:t>
                        </m:r>
                        <m:r>
                          <a:rPr lang="en-US" altLang="ko-KR" i="1">
                            <a:latin typeface="Cambria Math" pitchFamily="18" charset="0"/>
                            <a:ea typeface="Cambria Math" pitchFamily="18" charset="0"/>
                          </a:rPr>
                          <m:t>𝑧</m:t>
                        </m:r>
                      </m:e>
                    </m:d>
                    <m:r>
                      <a:rPr lang="en-US" altLang="ko-KR" i="1">
                        <a:latin typeface="Cambria Math" pitchFamily="18" charset="0"/>
                        <a:ea typeface="Cambria Math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 pitchFamily="18" charset="0"/>
                            <a:ea typeface="Cambria Math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altLang="ko-KR" i="1">
                                <a:latin typeface="Cambria Math" pitchFamily="18" charset="0"/>
                                <a:ea typeface="Cambria Math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itchFamily="18" charset="0"/>
                                    <a:ea typeface="Cambria Math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i="1">
                                    <a:latin typeface="Cambria Math" pitchFamily="18" charset="0"/>
                                  </a:rPr>
                                  <m:t>𝜓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itchFamily="18" charset="0"/>
                                    <a:ea typeface="Cambria Math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  <m:sup>
                            <m:r>
                              <a:rPr lang="ko-KR" altLang="en-US" i="1">
                                <a:latin typeface="Cambria Math" pitchFamily="18" charset="0"/>
                              </a:rPr>
                              <m:t>𝜃</m:t>
                            </m:r>
                          </m:sup>
                        </m:sSup>
                      </m:e>
                      <m:sub>
                        <m:r>
                          <a:rPr lang="en-US" altLang="ko-KR" i="1">
                            <a:latin typeface="Cambria Math" pitchFamily="18" charset="0"/>
                            <a:ea typeface="Cambria Math" pitchFamily="18" charset="0"/>
                          </a:rPr>
                          <m:t>(</m:t>
                        </m:r>
                        <m:r>
                          <a:rPr lang="en-US" altLang="ko-KR" i="1">
                            <a:latin typeface="Cambria Math" pitchFamily="18" charset="0"/>
                            <a:ea typeface="Cambria Math" pitchFamily="18" charset="0"/>
                          </a:rPr>
                          <m:t>𝑠</m:t>
                        </m:r>
                        <m:r>
                          <a:rPr lang="en-US" altLang="ko-KR" i="1">
                            <a:latin typeface="Cambria Math" pitchFamily="18" charset="0"/>
                            <a:ea typeface="Cambria Math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altLang="ko-KR" dirty="0">
                    <a:latin typeface="Cambria Math" pitchFamily="18" charset="0"/>
                    <a:ea typeface="Cambria Math" pitchFamily="18" charset="0"/>
                  </a:rPr>
                  <a:t>.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itchFamily="18" charset="0"/>
                            <a:ea typeface="Cambria Math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i="1">
                            <a:latin typeface="Cambria Math" pitchFamily="18" charset="0"/>
                            <a:ea typeface="Cambria Math" pitchFamily="18" charset="0"/>
                          </a:rPr>
                          <m:t>(</m:t>
                        </m:r>
                        <m:r>
                          <a:rPr lang="en-US" altLang="ko-KR" i="1">
                            <a:latin typeface="Cambria Math" pitchFamily="18" charset="0"/>
                            <a:ea typeface="Cambria Math" pitchFamily="18" charset="0"/>
                          </a:rPr>
                          <m:t>𝑧</m:t>
                        </m:r>
                        <m:r>
                          <a:rPr lang="en-US" altLang="ko-KR" i="1">
                            <a:latin typeface="Cambria Math" pitchFamily="18" charset="0"/>
                            <a:ea typeface="Cambria Math" pitchFamily="18" charset="0"/>
                          </a:rPr>
                          <m:t>)</m:t>
                        </m:r>
                      </m:sub>
                    </m:sSub>
                    <m:r>
                      <a:rPr lang="en-US" altLang="ko-KR" i="1">
                        <a:latin typeface="Cambria Math" pitchFamily="18" charset="0"/>
                        <a:ea typeface="Cambria Math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i="1">
                            <a:latin typeface="Cambria Math" pitchFamily="18" charset="0"/>
                            <a:ea typeface="Cambria Math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altLang="ko-KR" i="1">
                                <a:latin typeface="Cambria Math" pitchFamily="18" charset="0"/>
                                <a:ea typeface="Cambria Math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itchFamily="18" charset="0"/>
                                    <a:ea typeface="Cambria Math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i="1">
                                    <a:latin typeface="Cambria Math" pitchFamily="18" charset="0"/>
                                  </a:rPr>
                                  <m:t>𝜓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itchFamily="18" charset="0"/>
                                    <a:ea typeface="Cambria Math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ko-KR" i="1">
                                <a:latin typeface="Cambria Math" pitchFamily="18" charset="0"/>
                                <a:ea typeface="Cambria Math" pitchFamily="18" charset="0"/>
                              </a:rPr>
                              <m:t>𝑈</m:t>
                            </m:r>
                          </m:sup>
                        </m:sSup>
                      </m:e>
                      <m:sub>
                        <m:r>
                          <a:rPr lang="en-US" altLang="ko-KR" i="1">
                            <a:latin typeface="Cambria Math" pitchFamily="18" charset="0"/>
                            <a:ea typeface="Cambria Math" pitchFamily="18" charset="0"/>
                          </a:rPr>
                          <m:t>(</m:t>
                        </m:r>
                        <m:r>
                          <a:rPr lang="en-US" altLang="ko-KR" i="1">
                            <a:latin typeface="Cambria Math" pitchFamily="18" charset="0"/>
                            <a:ea typeface="Cambria Math" pitchFamily="18" charset="0"/>
                          </a:rPr>
                          <m:t>𝑠</m:t>
                        </m:r>
                        <m:r>
                          <a:rPr lang="en-US" altLang="ko-KR" i="1">
                            <a:latin typeface="Cambria Math" pitchFamily="18" charset="0"/>
                            <a:ea typeface="Cambria Math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altLang="ko-KR" dirty="0">
                    <a:latin typeface="Cambria Math" pitchFamily="18" charset="0"/>
                    <a:ea typeface="Cambria Math" pitchFamily="18" charset="0"/>
                  </a:rPr>
                  <a:t>.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itchFamily="18" charset="0"/>
                            <a:ea typeface="Cambria Math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itchFamily="18" charset="0"/>
                            <a:ea typeface="Cambria Math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ko-KR" i="1">
                            <a:latin typeface="Cambria Math" pitchFamily="18" charset="0"/>
                            <a:ea typeface="Cambria Math" pitchFamily="18" charset="0"/>
                          </a:rPr>
                          <m:t>(</m:t>
                        </m:r>
                        <m:r>
                          <a:rPr lang="en-US" altLang="ko-KR" i="1">
                            <a:latin typeface="Cambria Math" pitchFamily="18" charset="0"/>
                            <a:ea typeface="Cambria Math" pitchFamily="18" charset="0"/>
                          </a:rPr>
                          <m:t>𝑧</m:t>
                        </m:r>
                        <m:r>
                          <a:rPr lang="en-US" altLang="ko-KR" i="1">
                            <a:latin typeface="Cambria Math" pitchFamily="18" charset="0"/>
                            <a:ea typeface="Cambria Math" pitchFamily="18" charset="0"/>
                          </a:rPr>
                          <m:t>)</m:t>
                        </m:r>
                      </m:sub>
                    </m:sSub>
                    <m:r>
                      <a:rPr lang="en-US" altLang="ko-KR" i="1">
                        <a:latin typeface="Cambria Math" pitchFamily="18" charset="0"/>
                        <a:ea typeface="Cambria Math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i="1">
                            <a:latin typeface="Cambria Math" pitchFamily="18" charset="0"/>
                            <a:ea typeface="Cambria Math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altLang="ko-KR" i="1">
                                <a:latin typeface="Cambria Math" pitchFamily="18" charset="0"/>
                                <a:ea typeface="Cambria Math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itchFamily="18" charset="0"/>
                                    <a:ea typeface="Cambria Math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i="1">
                                    <a:latin typeface="Cambria Math" pitchFamily="18" charset="0"/>
                                  </a:rPr>
                                  <m:t>𝜓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itchFamily="18" charset="0"/>
                                    <a:ea typeface="Cambria Math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  <m:sup>
                            <m:r>
                              <a:rPr lang="ko-KR" altLang="en-US" i="1">
                                <a:latin typeface="Cambria Math" pitchFamily="18" charset="0"/>
                              </a:rPr>
                              <m:t>𝒳</m:t>
                            </m:r>
                          </m:sup>
                        </m:sSup>
                      </m:e>
                      <m:sub>
                        <m:r>
                          <a:rPr lang="en-US" altLang="ko-KR" i="1">
                            <a:latin typeface="Cambria Math" pitchFamily="18" charset="0"/>
                            <a:ea typeface="Cambria Math" pitchFamily="18" charset="0"/>
                          </a:rPr>
                          <m:t>(</m:t>
                        </m:r>
                        <m:r>
                          <a:rPr lang="en-US" altLang="ko-KR" i="1">
                            <a:latin typeface="Cambria Math" pitchFamily="18" charset="0"/>
                            <a:ea typeface="Cambria Math" pitchFamily="18" charset="0"/>
                          </a:rPr>
                          <m:t>𝑠</m:t>
                        </m:r>
                        <m:r>
                          <a:rPr lang="en-US" altLang="ko-KR" i="1">
                            <a:latin typeface="Cambria Math" pitchFamily="18" charset="0"/>
                            <a:ea typeface="Cambria Math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altLang="ko-KR" dirty="0">
                    <a:latin typeface="Cambria Math" pitchFamily="18" charset="0"/>
                    <a:ea typeface="Cambria Math" pitchFamily="18" charset="0"/>
                  </a:rPr>
                  <a:t>.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itchFamily="18" charset="0"/>
                            <a:ea typeface="Cambria Math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itchFamily="18" charset="0"/>
                          </a:rPr>
                          <m:t>𝒳</m:t>
                        </m:r>
                      </m:e>
                      <m:sub>
                        <m:r>
                          <a:rPr lang="en-US" altLang="ko-KR" i="1">
                            <a:latin typeface="Cambria Math" pitchFamily="18" charset="0"/>
                            <a:ea typeface="Cambria Math" pitchFamily="18" charset="0"/>
                          </a:rPr>
                          <m:t>(</m:t>
                        </m:r>
                        <m:r>
                          <a:rPr lang="en-US" altLang="ko-KR" i="1">
                            <a:latin typeface="Cambria Math" pitchFamily="18" charset="0"/>
                            <a:ea typeface="Cambria Math" pitchFamily="18" charset="0"/>
                          </a:rPr>
                          <m:t>𝑧</m:t>
                        </m:r>
                        <m:r>
                          <a:rPr lang="en-US" altLang="ko-KR" i="1">
                            <a:latin typeface="Cambria Math" pitchFamily="18" charset="0"/>
                            <a:ea typeface="Cambria Math" pitchFamily="18" charset="0"/>
                          </a:rPr>
                          <m:t>)</m:t>
                        </m:r>
                      </m:sub>
                    </m:sSub>
                  </m:oMath>
                </a14:m>
                <a:endParaRPr lang="en-US" altLang="ko-KR" dirty="0">
                  <a:latin typeface="Cambria Math" pitchFamily="18" charset="0"/>
                  <a:ea typeface="Cambria Math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itchFamily="18" charset="0"/>
                            <a:ea typeface="Cambria Math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itchFamily="18" charset="0"/>
                            <a:ea typeface="Cambria Math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ko-KR" i="1">
                            <a:latin typeface="Cambria Math" pitchFamily="18" charset="0"/>
                            <a:ea typeface="Cambria Math" pitchFamily="18" charset="0"/>
                          </a:rPr>
                          <m:t>𝑠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itchFamily="18" charset="0"/>
                            <a:ea typeface="Cambria Math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itchFamily="18" charset="0"/>
                            <a:ea typeface="Cambria Math" pitchFamily="18" charset="0"/>
                          </a:rPr>
                          <m:t>𝑠</m:t>
                        </m:r>
                        <m:r>
                          <a:rPr lang="en-US" altLang="ko-KR" i="1">
                            <a:latin typeface="Cambria Math" pitchFamily="18" charset="0"/>
                            <a:ea typeface="Cambria Math" pitchFamily="18" charset="0"/>
                          </a:rPr>
                          <m:t>,</m:t>
                        </m:r>
                        <m:r>
                          <a:rPr lang="en-US" altLang="ko-KR" i="1">
                            <a:latin typeface="Cambria Math" pitchFamily="18" charset="0"/>
                            <a:ea typeface="Cambria Math" pitchFamily="18" charset="0"/>
                          </a:rPr>
                          <m:t>𝑧</m:t>
                        </m:r>
                      </m:e>
                    </m:d>
                    <m:r>
                      <a:rPr lang="en-US" altLang="ko-KR" i="1">
                        <a:latin typeface="Cambria Math" pitchFamily="18" charset="0"/>
                        <a:ea typeface="Cambria Math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 pitchFamily="18" charset="0"/>
                            <a:ea typeface="Cambria Math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altLang="ko-KR" i="1">
                                <a:latin typeface="Cambria Math" pitchFamily="18" charset="0"/>
                                <a:ea typeface="Cambria Math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itchFamily="18" charset="0"/>
                                    <a:ea typeface="Cambria Math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i="1">
                                    <a:latin typeface="Cambria Math" pitchFamily="18" charset="0"/>
                                  </a:rPr>
                                  <m:t>𝜓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itchFamily="18" charset="0"/>
                                    <a:ea typeface="Cambria Math" pitchFamily="18" charset="0"/>
                                  </a:rPr>
                                  <m:t>𝑠</m:t>
                                </m:r>
                              </m:sub>
                            </m:sSub>
                          </m:e>
                          <m:sup>
                            <m:r>
                              <a:rPr lang="ko-KR" altLang="en-US" i="1">
                                <a:latin typeface="Cambria Math" pitchFamily="18" charset="0"/>
                              </a:rPr>
                              <m:t>𝜃</m:t>
                            </m:r>
                          </m:sup>
                        </m:sSup>
                      </m:e>
                      <m:sub>
                        <m:r>
                          <a:rPr lang="en-US" altLang="ko-KR" i="1">
                            <a:latin typeface="Cambria Math" pitchFamily="18" charset="0"/>
                            <a:ea typeface="Cambria Math" pitchFamily="18" charset="0"/>
                          </a:rPr>
                          <m:t>(</m:t>
                        </m:r>
                        <m:r>
                          <a:rPr lang="en-US" altLang="ko-KR" i="1">
                            <a:latin typeface="Cambria Math" pitchFamily="18" charset="0"/>
                            <a:ea typeface="Cambria Math" pitchFamily="18" charset="0"/>
                          </a:rPr>
                          <m:t>𝑠</m:t>
                        </m:r>
                        <m:r>
                          <a:rPr lang="en-US" altLang="ko-KR" i="1">
                            <a:latin typeface="Cambria Math" pitchFamily="18" charset="0"/>
                            <a:ea typeface="Cambria Math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altLang="ko-KR" dirty="0">
                    <a:latin typeface="Cambria Math" pitchFamily="18" charset="0"/>
                    <a:ea typeface="Cambria Math" pitchFamily="18" charset="0"/>
                  </a:rPr>
                  <a:t>.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itchFamily="18" charset="0"/>
                            <a:ea typeface="Cambria Math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i="1">
                            <a:latin typeface="Cambria Math" pitchFamily="18" charset="0"/>
                            <a:ea typeface="Cambria Math" pitchFamily="18" charset="0"/>
                          </a:rPr>
                          <m:t>(</m:t>
                        </m:r>
                        <m:r>
                          <a:rPr lang="en-US" altLang="ko-KR" i="1">
                            <a:latin typeface="Cambria Math" pitchFamily="18" charset="0"/>
                            <a:ea typeface="Cambria Math" pitchFamily="18" charset="0"/>
                          </a:rPr>
                          <m:t>𝑧</m:t>
                        </m:r>
                        <m:r>
                          <a:rPr lang="en-US" altLang="ko-KR" i="1">
                            <a:latin typeface="Cambria Math" pitchFamily="18" charset="0"/>
                            <a:ea typeface="Cambria Math" pitchFamily="18" charset="0"/>
                          </a:rPr>
                          <m:t>)</m:t>
                        </m:r>
                      </m:sub>
                    </m:sSub>
                    <m:r>
                      <a:rPr lang="en-US" altLang="ko-KR" i="1">
                        <a:latin typeface="Cambria Math" pitchFamily="18" charset="0"/>
                        <a:ea typeface="Cambria Math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i="1">
                            <a:latin typeface="Cambria Math" pitchFamily="18" charset="0"/>
                            <a:ea typeface="Cambria Math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altLang="ko-KR" i="1">
                                <a:latin typeface="Cambria Math" pitchFamily="18" charset="0"/>
                                <a:ea typeface="Cambria Math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itchFamily="18" charset="0"/>
                                    <a:ea typeface="Cambria Math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i="1">
                                    <a:latin typeface="Cambria Math" pitchFamily="18" charset="0"/>
                                  </a:rPr>
                                  <m:t>𝜓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itchFamily="18" charset="0"/>
                                    <a:ea typeface="Cambria Math" pitchFamily="18" charset="0"/>
                                  </a:rPr>
                                  <m:t>𝑠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ko-KR" i="1">
                                <a:latin typeface="Cambria Math" pitchFamily="18" charset="0"/>
                                <a:ea typeface="Cambria Math" pitchFamily="18" charset="0"/>
                              </a:rPr>
                              <m:t>𝑈</m:t>
                            </m:r>
                          </m:sup>
                        </m:sSup>
                      </m:e>
                      <m:sub>
                        <m:r>
                          <a:rPr lang="en-US" altLang="ko-KR" i="1">
                            <a:latin typeface="Cambria Math" pitchFamily="18" charset="0"/>
                            <a:ea typeface="Cambria Math" pitchFamily="18" charset="0"/>
                          </a:rPr>
                          <m:t>(</m:t>
                        </m:r>
                        <m:r>
                          <a:rPr lang="en-US" altLang="ko-KR" i="1">
                            <a:latin typeface="Cambria Math" pitchFamily="18" charset="0"/>
                            <a:ea typeface="Cambria Math" pitchFamily="18" charset="0"/>
                          </a:rPr>
                          <m:t>𝑠</m:t>
                        </m:r>
                        <m:r>
                          <a:rPr lang="en-US" altLang="ko-KR" i="1">
                            <a:latin typeface="Cambria Math" pitchFamily="18" charset="0"/>
                            <a:ea typeface="Cambria Math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altLang="ko-KR" dirty="0">
                    <a:latin typeface="Cambria Math" pitchFamily="18" charset="0"/>
                    <a:ea typeface="Cambria Math" pitchFamily="18" charset="0"/>
                  </a:rPr>
                  <a:t>.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itchFamily="18" charset="0"/>
                            <a:ea typeface="Cambria Math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itchFamily="18" charset="0"/>
                            <a:ea typeface="Cambria Math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ko-KR" i="1">
                            <a:latin typeface="Cambria Math" pitchFamily="18" charset="0"/>
                            <a:ea typeface="Cambria Math" pitchFamily="18" charset="0"/>
                          </a:rPr>
                          <m:t>(</m:t>
                        </m:r>
                        <m:r>
                          <a:rPr lang="en-US" altLang="ko-KR" i="1">
                            <a:latin typeface="Cambria Math" pitchFamily="18" charset="0"/>
                            <a:ea typeface="Cambria Math" pitchFamily="18" charset="0"/>
                          </a:rPr>
                          <m:t>𝑧</m:t>
                        </m:r>
                        <m:r>
                          <a:rPr lang="en-US" altLang="ko-KR" i="1">
                            <a:latin typeface="Cambria Math" pitchFamily="18" charset="0"/>
                            <a:ea typeface="Cambria Math" pitchFamily="18" charset="0"/>
                          </a:rPr>
                          <m:t>)</m:t>
                        </m:r>
                      </m:sub>
                    </m:sSub>
                    <m:r>
                      <a:rPr lang="en-US" altLang="ko-KR" i="1">
                        <a:latin typeface="Cambria Math" pitchFamily="18" charset="0"/>
                        <a:ea typeface="Cambria Math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i="1">
                            <a:latin typeface="Cambria Math" pitchFamily="18" charset="0"/>
                            <a:ea typeface="Cambria Math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altLang="ko-KR" i="1">
                                <a:latin typeface="Cambria Math" pitchFamily="18" charset="0"/>
                                <a:ea typeface="Cambria Math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itchFamily="18" charset="0"/>
                                    <a:ea typeface="Cambria Math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i="1">
                                    <a:latin typeface="Cambria Math" pitchFamily="18" charset="0"/>
                                  </a:rPr>
                                  <m:t>𝜓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itchFamily="18" charset="0"/>
                                    <a:ea typeface="Cambria Math" pitchFamily="18" charset="0"/>
                                  </a:rPr>
                                  <m:t>𝑠</m:t>
                                </m:r>
                              </m:sub>
                            </m:sSub>
                          </m:e>
                          <m:sup>
                            <m:r>
                              <a:rPr lang="ko-KR" altLang="en-US" i="1">
                                <a:latin typeface="Cambria Math" pitchFamily="18" charset="0"/>
                              </a:rPr>
                              <m:t>𝒳</m:t>
                            </m:r>
                          </m:sup>
                        </m:sSup>
                      </m:e>
                      <m:sub>
                        <m:r>
                          <a:rPr lang="en-US" altLang="ko-KR" i="1">
                            <a:latin typeface="Cambria Math" pitchFamily="18" charset="0"/>
                            <a:ea typeface="Cambria Math" pitchFamily="18" charset="0"/>
                          </a:rPr>
                          <m:t>(</m:t>
                        </m:r>
                        <m:r>
                          <a:rPr lang="en-US" altLang="ko-KR" i="1">
                            <a:latin typeface="Cambria Math" pitchFamily="18" charset="0"/>
                            <a:ea typeface="Cambria Math" pitchFamily="18" charset="0"/>
                          </a:rPr>
                          <m:t>𝑠</m:t>
                        </m:r>
                        <m:r>
                          <a:rPr lang="en-US" altLang="ko-KR" i="1">
                            <a:latin typeface="Cambria Math" pitchFamily="18" charset="0"/>
                            <a:ea typeface="Cambria Math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altLang="ko-KR" dirty="0">
                    <a:latin typeface="Cambria Math" pitchFamily="18" charset="0"/>
                    <a:ea typeface="Cambria Math" pitchFamily="18" charset="0"/>
                  </a:rPr>
                  <a:t>.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itchFamily="18" charset="0"/>
                            <a:ea typeface="Cambria Math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itchFamily="18" charset="0"/>
                          </a:rPr>
                          <m:t>𝒳</m:t>
                        </m:r>
                      </m:e>
                      <m:sub>
                        <m:r>
                          <a:rPr lang="en-US" altLang="ko-KR" i="1">
                            <a:latin typeface="Cambria Math" pitchFamily="18" charset="0"/>
                            <a:ea typeface="Cambria Math" pitchFamily="18" charset="0"/>
                          </a:rPr>
                          <m:t>(</m:t>
                        </m:r>
                        <m:r>
                          <a:rPr lang="en-US" altLang="ko-KR" i="1">
                            <a:latin typeface="Cambria Math" pitchFamily="18" charset="0"/>
                            <a:ea typeface="Cambria Math" pitchFamily="18" charset="0"/>
                          </a:rPr>
                          <m:t>𝑧</m:t>
                        </m:r>
                        <m:r>
                          <a:rPr lang="en-US" altLang="ko-KR" i="1">
                            <a:latin typeface="Cambria Math" pitchFamily="18" charset="0"/>
                            <a:ea typeface="Cambria Math" pitchFamily="18" charset="0"/>
                          </a:rPr>
                          <m:t>)</m:t>
                        </m:r>
                      </m:sub>
                    </m:sSub>
                  </m:oMath>
                </a14:m>
                <a:endParaRPr lang="en-US" altLang="ko-KR" dirty="0">
                  <a:latin typeface="Cambria Math" pitchFamily="18" charset="0"/>
                  <a:ea typeface="Cambria Math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itchFamily="18" charset="0"/>
                            <a:ea typeface="Cambria Math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itchFamily="18" charset="0"/>
                            <a:ea typeface="Cambria Math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ko-KR" i="1">
                            <a:latin typeface="Cambria Math" pitchFamily="18" charset="0"/>
                            <a:ea typeface="Cambria Math" pitchFamily="18" charset="0"/>
                          </a:rPr>
                          <m:t>𝑧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itchFamily="18" charset="0"/>
                            <a:ea typeface="Cambria Math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itchFamily="18" charset="0"/>
                            <a:ea typeface="Cambria Math" pitchFamily="18" charset="0"/>
                          </a:rPr>
                          <m:t>𝑠</m:t>
                        </m:r>
                        <m:r>
                          <a:rPr lang="en-US" altLang="ko-KR" i="1">
                            <a:latin typeface="Cambria Math" pitchFamily="18" charset="0"/>
                            <a:ea typeface="Cambria Math" pitchFamily="18" charset="0"/>
                          </a:rPr>
                          <m:t>,</m:t>
                        </m:r>
                        <m:r>
                          <a:rPr lang="en-US" altLang="ko-KR" i="1">
                            <a:latin typeface="Cambria Math" pitchFamily="18" charset="0"/>
                            <a:ea typeface="Cambria Math" pitchFamily="18" charset="0"/>
                          </a:rPr>
                          <m:t>𝑧</m:t>
                        </m:r>
                      </m:e>
                    </m:d>
                    <m:r>
                      <a:rPr lang="en-US" altLang="ko-KR" i="1">
                        <a:latin typeface="Cambria Math" pitchFamily="18" charset="0"/>
                        <a:ea typeface="Cambria Math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 pitchFamily="18" charset="0"/>
                            <a:ea typeface="Cambria Math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altLang="ko-KR" i="1">
                                <a:latin typeface="Cambria Math" pitchFamily="18" charset="0"/>
                                <a:ea typeface="Cambria Math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itchFamily="18" charset="0"/>
                                    <a:ea typeface="Cambria Math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i="1">
                                    <a:latin typeface="Cambria Math" pitchFamily="18" charset="0"/>
                                  </a:rPr>
                                  <m:t>𝜓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itchFamily="18" charset="0"/>
                                    <a:ea typeface="Cambria Math" pitchFamily="18" charset="0"/>
                                  </a:rPr>
                                  <m:t>𝑧</m:t>
                                </m:r>
                              </m:sub>
                            </m:sSub>
                          </m:e>
                          <m:sup>
                            <m:r>
                              <a:rPr lang="ko-KR" altLang="en-US" i="1">
                                <a:latin typeface="Cambria Math" pitchFamily="18" charset="0"/>
                              </a:rPr>
                              <m:t>𝜃</m:t>
                            </m:r>
                          </m:sup>
                        </m:sSup>
                      </m:e>
                      <m:sub>
                        <m:r>
                          <a:rPr lang="en-US" altLang="ko-KR" i="1">
                            <a:latin typeface="Cambria Math" pitchFamily="18" charset="0"/>
                            <a:ea typeface="Cambria Math" pitchFamily="18" charset="0"/>
                          </a:rPr>
                          <m:t>(</m:t>
                        </m:r>
                        <m:r>
                          <a:rPr lang="en-US" altLang="ko-KR" i="1">
                            <a:latin typeface="Cambria Math" pitchFamily="18" charset="0"/>
                            <a:ea typeface="Cambria Math" pitchFamily="18" charset="0"/>
                          </a:rPr>
                          <m:t>𝑠</m:t>
                        </m:r>
                        <m:r>
                          <a:rPr lang="en-US" altLang="ko-KR" i="1">
                            <a:latin typeface="Cambria Math" pitchFamily="18" charset="0"/>
                            <a:ea typeface="Cambria Math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altLang="ko-KR" dirty="0">
                    <a:latin typeface="Cambria Math" pitchFamily="18" charset="0"/>
                    <a:ea typeface="Cambria Math" pitchFamily="18" charset="0"/>
                  </a:rPr>
                  <a:t>.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itchFamily="18" charset="0"/>
                            <a:ea typeface="Cambria Math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i="1">
                            <a:latin typeface="Cambria Math" pitchFamily="18" charset="0"/>
                            <a:ea typeface="Cambria Math" pitchFamily="18" charset="0"/>
                          </a:rPr>
                          <m:t>(</m:t>
                        </m:r>
                        <m:r>
                          <a:rPr lang="en-US" altLang="ko-KR" i="1">
                            <a:latin typeface="Cambria Math" pitchFamily="18" charset="0"/>
                            <a:ea typeface="Cambria Math" pitchFamily="18" charset="0"/>
                          </a:rPr>
                          <m:t>𝑧</m:t>
                        </m:r>
                        <m:r>
                          <a:rPr lang="en-US" altLang="ko-KR" i="1">
                            <a:latin typeface="Cambria Math" pitchFamily="18" charset="0"/>
                            <a:ea typeface="Cambria Math" pitchFamily="18" charset="0"/>
                          </a:rPr>
                          <m:t>)</m:t>
                        </m:r>
                      </m:sub>
                    </m:sSub>
                    <m:r>
                      <a:rPr lang="en-US" altLang="ko-KR" i="1">
                        <a:latin typeface="Cambria Math" pitchFamily="18" charset="0"/>
                        <a:ea typeface="Cambria Math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i="1">
                            <a:latin typeface="Cambria Math" pitchFamily="18" charset="0"/>
                            <a:ea typeface="Cambria Math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altLang="ko-KR" i="1">
                                <a:latin typeface="Cambria Math" pitchFamily="18" charset="0"/>
                                <a:ea typeface="Cambria Math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itchFamily="18" charset="0"/>
                                    <a:ea typeface="Cambria Math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i="1">
                                    <a:latin typeface="Cambria Math" pitchFamily="18" charset="0"/>
                                  </a:rPr>
                                  <m:t>𝜓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itchFamily="18" charset="0"/>
                                    <a:ea typeface="Cambria Math" pitchFamily="18" charset="0"/>
                                  </a:rPr>
                                  <m:t>𝑧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ko-KR" i="1">
                                <a:latin typeface="Cambria Math" pitchFamily="18" charset="0"/>
                                <a:ea typeface="Cambria Math" pitchFamily="18" charset="0"/>
                              </a:rPr>
                              <m:t>𝑈</m:t>
                            </m:r>
                          </m:sup>
                        </m:sSup>
                      </m:e>
                      <m:sub>
                        <m:r>
                          <a:rPr lang="en-US" altLang="ko-KR" i="1">
                            <a:latin typeface="Cambria Math" pitchFamily="18" charset="0"/>
                            <a:ea typeface="Cambria Math" pitchFamily="18" charset="0"/>
                          </a:rPr>
                          <m:t>(</m:t>
                        </m:r>
                        <m:r>
                          <a:rPr lang="en-US" altLang="ko-KR" i="1">
                            <a:latin typeface="Cambria Math" pitchFamily="18" charset="0"/>
                            <a:ea typeface="Cambria Math" pitchFamily="18" charset="0"/>
                          </a:rPr>
                          <m:t>𝑠</m:t>
                        </m:r>
                        <m:r>
                          <a:rPr lang="en-US" altLang="ko-KR" i="1">
                            <a:latin typeface="Cambria Math" pitchFamily="18" charset="0"/>
                            <a:ea typeface="Cambria Math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altLang="ko-KR" dirty="0">
                    <a:latin typeface="Cambria Math" pitchFamily="18" charset="0"/>
                    <a:ea typeface="Cambria Math" pitchFamily="18" charset="0"/>
                  </a:rPr>
                  <a:t>.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itchFamily="18" charset="0"/>
                            <a:ea typeface="Cambria Math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itchFamily="18" charset="0"/>
                            <a:ea typeface="Cambria Math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ko-KR" i="1">
                            <a:latin typeface="Cambria Math" pitchFamily="18" charset="0"/>
                            <a:ea typeface="Cambria Math" pitchFamily="18" charset="0"/>
                          </a:rPr>
                          <m:t>(</m:t>
                        </m:r>
                        <m:r>
                          <a:rPr lang="en-US" altLang="ko-KR" i="1">
                            <a:latin typeface="Cambria Math" pitchFamily="18" charset="0"/>
                            <a:ea typeface="Cambria Math" pitchFamily="18" charset="0"/>
                          </a:rPr>
                          <m:t>𝑧</m:t>
                        </m:r>
                        <m:r>
                          <a:rPr lang="en-US" altLang="ko-KR" i="1">
                            <a:latin typeface="Cambria Math" pitchFamily="18" charset="0"/>
                            <a:ea typeface="Cambria Math" pitchFamily="18" charset="0"/>
                          </a:rPr>
                          <m:t>)</m:t>
                        </m:r>
                      </m:sub>
                    </m:sSub>
                    <m:r>
                      <a:rPr lang="en-US" altLang="ko-KR" i="1">
                        <a:latin typeface="Cambria Math" pitchFamily="18" charset="0"/>
                        <a:ea typeface="Cambria Math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i="1">
                            <a:latin typeface="Cambria Math" pitchFamily="18" charset="0"/>
                            <a:ea typeface="Cambria Math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altLang="ko-KR" i="1">
                                <a:latin typeface="Cambria Math" pitchFamily="18" charset="0"/>
                                <a:ea typeface="Cambria Math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itchFamily="18" charset="0"/>
                                    <a:ea typeface="Cambria Math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i="1">
                                    <a:latin typeface="Cambria Math" pitchFamily="18" charset="0"/>
                                  </a:rPr>
                                  <m:t>𝜓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itchFamily="18" charset="0"/>
                                    <a:ea typeface="Cambria Math" pitchFamily="18" charset="0"/>
                                  </a:rPr>
                                  <m:t>𝑧</m:t>
                                </m:r>
                              </m:sub>
                            </m:sSub>
                          </m:e>
                          <m:sup>
                            <m:r>
                              <a:rPr lang="ko-KR" altLang="en-US" i="1">
                                <a:latin typeface="Cambria Math" pitchFamily="18" charset="0"/>
                              </a:rPr>
                              <m:t>𝒳</m:t>
                            </m:r>
                          </m:sup>
                        </m:sSup>
                      </m:e>
                      <m:sub>
                        <m:r>
                          <a:rPr lang="en-US" altLang="ko-KR" i="1">
                            <a:latin typeface="Cambria Math" pitchFamily="18" charset="0"/>
                            <a:ea typeface="Cambria Math" pitchFamily="18" charset="0"/>
                          </a:rPr>
                          <m:t>(</m:t>
                        </m:r>
                        <m:r>
                          <a:rPr lang="en-US" altLang="ko-KR" i="1">
                            <a:latin typeface="Cambria Math" pitchFamily="18" charset="0"/>
                            <a:ea typeface="Cambria Math" pitchFamily="18" charset="0"/>
                          </a:rPr>
                          <m:t>𝑠</m:t>
                        </m:r>
                        <m:r>
                          <a:rPr lang="en-US" altLang="ko-KR" i="1">
                            <a:latin typeface="Cambria Math" pitchFamily="18" charset="0"/>
                            <a:ea typeface="Cambria Math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altLang="ko-KR" dirty="0">
                    <a:latin typeface="Cambria Math" pitchFamily="18" charset="0"/>
                    <a:ea typeface="Cambria Math" pitchFamily="18" charset="0"/>
                  </a:rPr>
                  <a:t>.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itchFamily="18" charset="0"/>
                            <a:ea typeface="Cambria Math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itchFamily="18" charset="0"/>
                          </a:rPr>
                          <m:t>𝒳</m:t>
                        </m:r>
                      </m:e>
                      <m:sub>
                        <m:r>
                          <a:rPr lang="en-US" altLang="ko-KR" i="1">
                            <a:latin typeface="Cambria Math" pitchFamily="18" charset="0"/>
                            <a:ea typeface="Cambria Math" pitchFamily="18" charset="0"/>
                          </a:rPr>
                          <m:t>(</m:t>
                        </m:r>
                        <m:r>
                          <a:rPr lang="en-US" altLang="ko-KR" i="1">
                            <a:latin typeface="Cambria Math" pitchFamily="18" charset="0"/>
                            <a:ea typeface="Cambria Math" pitchFamily="18" charset="0"/>
                          </a:rPr>
                          <m:t>𝑧</m:t>
                        </m:r>
                        <m:r>
                          <a:rPr lang="en-US" altLang="ko-KR" i="1">
                            <a:latin typeface="Cambria Math" pitchFamily="18" charset="0"/>
                            <a:ea typeface="Cambria Math" pitchFamily="18" charset="0"/>
                          </a:rPr>
                          <m:t>)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그룹 129"/>
          <p:cNvGrpSpPr/>
          <p:nvPr/>
        </p:nvGrpSpPr>
        <p:grpSpPr>
          <a:xfrm>
            <a:off x="7345608" y="2095936"/>
            <a:ext cx="3276033" cy="3773158"/>
            <a:chOff x="5384460" y="1974107"/>
            <a:chExt cx="3276033" cy="3773158"/>
          </a:xfrm>
        </p:grpSpPr>
        <p:grpSp>
          <p:nvGrpSpPr>
            <p:cNvPr id="5" name="그룹 111"/>
            <p:cNvGrpSpPr/>
            <p:nvPr/>
          </p:nvGrpSpPr>
          <p:grpSpPr>
            <a:xfrm>
              <a:off x="5447848" y="1974107"/>
              <a:ext cx="3212645" cy="3588492"/>
              <a:chOff x="5447848" y="1974107"/>
              <a:chExt cx="3212645" cy="3588492"/>
            </a:xfrm>
          </p:grpSpPr>
          <p:cxnSp>
            <p:nvCxnSpPr>
              <p:cNvPr id="20" name="직선 연결선 39"/>
              <p:cNvCxnSpPr/>
              <p:nvPr/>
            </p:nvCxnSpPr>
            <p:spPr>
              <a:xfrm>
                <a:off x="5474890" y="4498566"/>
                <a:ext cx="1089196" cy="5306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40"/>
              <p:cNvCxnSpPr/>
              <p:nvPr/>
            </p:nvCxnSpPr>
            <p:spPr>
              <a:xfrm>
                <a:off x="6438334" y="1974107"/>
                <a:ext cx="1364909" cy="69289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41"/>
              <p:cNvCxnSpPr/>
              <p:nvPr/>
            </p:nvCxnSpPr>
            <p:spPr>
              <a:xfrm>
                <a:off x="5447848" y="2661895"/>
                <a:ext cx="1105352" cy="53850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42"/>
              <p:cNvCxnSpPr/>
              <p:nvPr/>
            </p:nvCxnSpPr>
            <p:spPr>
              <a:xfrm>
                <a:off x="6553200" y="3200400"/>
                <a:ext cx="10886" cy="18288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44"/>
              <p:cNvCxnSpPr/>
              <p:nvPr/>
            </p:nvCxnSpPr>
            <p:spPr>
              <a:xfrm>
                <a:off x="7803243" y="2667000"/>
                <a:ext cx="0" cy="18288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직선 연결선 45"/>
              <p:cNvCxnSpPr/>
              <p:nvPr/>
            </p:nvCxnSpPr>
            <p:spPr>
              <a:xfrm flipV="1">
                <a:off x="6553200" y="2667000"/>
                <a:ext cx="1250043" cy="5334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48"/>
              <p:cNvCxnSpPr/>
              <p:nvPr/>
            </p:nvCxnSpPr>
            <p:spPr>
              <a:xfrm flipV="1">
                <a:off x="6564086" y="4495800"/>
                <a:ext cx="1239157" cy="5334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55"/>
              <p:cNvCxnSpPr/>
              <p:nvPr/>
            </p:nvCxnSpPr>
            <p:spPr>
              <a:xfrm>
                <a:off x="6858000" y="3429000"/>
                <a:ext cx="5443" cy="112776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57"/>
              <p:cNvCxnSpPr/>
              <p:nvPr/>
            </p:nvCxnSpPr>
            <p:spPr>
              <a:xfrm>
                <a:off x="7554686" y="3124200"/>
                <a:ext cx="0" cy="1143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62"/>
              <p:cNvCxnSpPr/>
              <p:nvPr/>
            </p:nvCxnSpPr>
            <p:spPr>
              <a:xfrm flipV="1">
                <a:off x="6858000" y="3124200"/>
                <a:ext cx="696686" cy="3048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65"/>
              <p:cNvCxnSpPr/>
              <p:nvPr/>
            </p:nvCxnSpPr>
            <p:spPr>
              <a:xfrm flipV="1">
                <a:off x="6868886" y="4267200"/>
                <a:ext cx="685800" cy="28956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74"/>
              <p:cNvCxnSpPr/>
              <p:nvPr/>
            </p:nvCxnSpPr>
            <p:spPr>
              <a:xfrm flipV="1">
                <a:off x="7223579" y="3200400"/>
                <a:ext cx="1436914" cy="647700"/>
              </a:xfrm>
              <a:prstGeom prst="line">
                <a:avLst/>
              </a:prstGeom>
              <a:ln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75"/>
              <p:cNvCxnSpPr/>
              <p:nvPr/>
            </p:nvCxnSpPr>
            <p:spPr>
              <a:xfrm>
                <a:off x="7223579" y="2019300"/>
                <a:ext cx="0" cy="1828800"/>
              </a:xfrm>
              <a:prstGeom prst="line">
                <a:avLst/>
              </a:prstGeom>
              <a:ln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76"/>
              <p:cNvCxnSpPr/>
              <p:nvPr/>
            </p:nvCxnSpPr>
            <p:spPr>
              <a:xfrm>
                <a:off x="7223579" y="3848100"/>
                <a:ext cx="1436914" cy="678180"/>
              </a:xfrm>
              <a:prstGeom prst="line">
                <a:avLst/>
              </a:prstGeom>
              <a:ln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78"/>
              <p:cNvCxnSpPr/>
              <p:nvPr/>
            </p:nvCxnSpPr>
            <p:spPr>
              <a:xfrm>
                <a:off x="7696200" y="3200400"/>
                <a:ext cx="0" cy="442912"/>
              </a:xfrm>
              <a:prstGeom prst="line">
                <a:avLst/>
              </a:prstGeom>
              <a:ln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81"/>
              <p:cNvCxnSpPr/>
              <p:nvPr/>
            </p:nvCxnSpPr>
            <p:spPr>
              <a:xfrm flipV="1">
                <a:off x="7696200" y="3429000"/>
                <a:ext cx="457200" cy="214312"/>
              </a:xfrm>
              <a:prstGeom prst="line">
                <a:avLst/>
              </a:prstGeom>
              <a:ln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83"/>
              <p:cNvCxnSpPr/>
              <p:nvPr/>
            </p:nvCxnSpPr>
            <p:spPr>
              <a:xfrm>
                <a:off x="7223579" y="2645569"/>
                <a:ext cx="0" cy="442912"/>
              </a:xfrm>
              <a:prstGeom prst="line">
                <a:avLst/>
              </a:prstGeom>
              <a:ln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84"/>
              <p:cNvCxnSpPr/>
              <p:nvPr/>
            </p:nvCxnSpPr>
            <p:spPr>
              <a:xfrm flipV="1">
                <a:off x="6679746" y="3088481"/>
                <a:ext cx="543833" cy="245269"/>
              </a:xfrm>
              <a:prstGeom prst="line">
                <a:avLst/>
              </a:prstGeom>
              <a:ln>
                <a:solidFill>
                  <a:schemeClr val="accent1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85"/>
              <p:cNvCxnSpPr/>
              <p:nvPr/>
            </p:nvCxnSpPr>
            <p:spPr>
              <a:xfrm flipV="1">
                <a:off x="6113689" y="4083368"/>
                <a:ext cx="566057" cy="264794"/>
              </a:xfrm>
              <a:prstGeom prst="line">
                <a:avLst/>
              </a:prstGeom>
              <a:ln>
                <a:solidFill>
                  <a:schemeClr val="accent1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직선 연결선 86"/>
              <p:cNvCxnSpPr/>
              <p:nvPr/>
            </p:nvCxnSpPr>
            <p:spPr>
              <a:xfrm>
                <a:off x="6679746" y="4083368"/>
                <a:ext cx="0" cy="442912"/>
              </a:xfrm>
              <a:prstGeom prst="line">
                <a:avLst/>
              </a:prstGeom>
              <a:ln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직선 연결선 87"/>
              <p:cNvCxnSpPr/>
              <p:nvPr/>
            </p:nvCxnSpPr>
            <p:spPr>
              <a:xfrm>
                <a:off x="7277099" y="4586288"/>
                <a:ext cx="0" cy="442912"/>
              </a:xfrm>
              <a:prstGeom prst="line">
                <a:avLst/>
              </a:prstGeom>
              <a:ln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직선 연결선 88"/>
              <p:cNvCxnSpPr/>
              <p:nvPr/>
            </p:nvCxnSpPr>
            <p:spPr>
              <a:xfrm flipV="1">
                <a:off x="7277099" y="4411980"/>
                <a:ext cx="419101" cy="174308"/>
              </a:xfrm>
              <a:prstGeom prst="line">
                <a:avLst/>
              </a:prstGeom>
              <a:ln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화살표 연결선 101"/>
              <p:cNvCxnSpPr/>
              <p:nvPr/>
            </p:nvCxnSpPr>
            <p:spPr>
              <a:xfrm flipV="1">
                <a:off x="6553200" y="5029199"/>
                <a:ext cx="1239157" cy="533400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화살표 연결선 102"/>
              <p:cNvCxnSpPr/>
              <p:nvPr/>
            </p:nvCxnSpPr>
            <p:spPr>
              <a:xfrm flipV="1">
                <a:off x="5715000" y="3592830"/>
                <a:ext cx="0" cy="1866900"/>
              </a:xfrm>
              <a:prstGeom prst="straightConnector1">
                <a:avLst/>
              </a:prstGeom>
              <a:ln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화살표 연결선 105"/>
              <p:cNvCxnSpPr/>
              <p:nvPr/>
            </p:nvCxnSpPr>
            <p:spPr>
              <a:xfrm>
                <a:off x="6951662" y="4215765"/>
                <a:ext cx="0" cy="31051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화살표 연결선 106"/>
              <p:cNvCxnSpPr/>
              <p:nvPr/>
            </p:nvCxnSpPr>
            <p:spPr>
              <a:xfrm>
                <a:off x="6961184" y="4876800"/>
                <a:ext cx="0" cy="359569"/>
              </a:xfrm>
              <a:prstGeom prst="straightConnector1">
                <a:avLst/>
              </a:prstGeom>
              <a:ln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/>
            <p:cNvSpPr txBox="1"/>
            <p:nvPr/>
          </p:nvSpPr>
          <p:spPr>
            <a:xfrm>
              <a:off x="7277099" y="2019300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Cambria Math" pitchFamily="18" charset="0"/>
                  <a:ea typeface="Cambria Math" pitchFamily="18" charset="0"/>
                </a:rPr>
                <a:t>y</a:t>
              </a:r>
              <a:endParaRPr lang="ko-KR" altLang="en-US" dirty="0">
                <a:latin typeface="Cambria Math" pitchFamily="18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346621" y="4538589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Cambria Math" pitchFamily="18" charset="0"/>
                  <a:ea typeface="Cambria Math" pitchFamily="18" charset="0"/>
                </a:rPr>
                <a:t>z</a:t>
              </a:r>
              <a:endParaRPr lang="ko-KR" altLang="en-US" dirty="0">
                <a:latin typeface="Cambria Math" pitchFamily="18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334763" y="2867025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Cambria Math" pitchFamily="18" charset="0"/>
                  <a:ea typeface="Cambria Math" pitchFamily="18" charset="0"/>
                </a:rPr>
                <a:t>x</a:t>
              </a:r>
              <a:endParaRPr lang="ko-KR" altLang="en-US" dirty="0">
                <a:latin typeface="Cambria Math" pitchFamily="18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803892" y="2653488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Cambria Math" pitchFamily="18" charset="0"/>
                  <a:ea typeface="Cambria Math" pitchFamily="18" charset="0"/>
                </a:rPr>
                <a:t>n2</a:t>
              </a:r>
              <a:endParaRPr lang="ko-KR" altLang="en-US" dirty="0">
                <a:latin typeface="Cambria Math" pitchFamily="18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924800" y="3581400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Cambria Math" pitchFamily="18" charset="0"/>
                  <a:ea typeface="Cambria Math" pitchFamily="18" charset="0"/>
                </a:rPr>
                <a:t>n1</a:t>
              </a:r>
              <a:endParaRPr lang="ko-KR" altLang="en-US" dirty="0">
                <a:latin typeface="Cambria Math" pitchFamily="18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877086" y="397331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Cambria Math" pitchFamily="18" charset="0"/>
                  <a:ea typeface="Cambria Math" pitchFamily="18" charset="0"/>
                </a:rPr>
                <a:t>n3</a:t>
              </a:r>
              <a:endParaRPr lang="ko-KR" altLang="en-US" dirty="0">
                <a:latin typeface="Cambria Math" pitchFamily="18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 rot="10800000" flipH="1" flipV="1">
              <a:off x="7277099" y="4710555"/>
              <a:ext cx="4753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Cambria Math" pitchFamily="18" charset="0"/>
                  <a:ea typeface="Cambria Math" pitchFamily="18" charset="0"/>
                </a:rPr>
                <a:t>n4</a:t>
              </a:r>
              <a:endParaRPr lang="ko-KR" altLang="en-US" dirty="0">
                <a:latin typeface="Cambria Math" pitchFamily="18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696200" y="3026449"/>
              <a:ext cx="4122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Cambria Math" pitchFamily="18" charset="0"/>
                  <a:ea typeface="Cambria Math" pitchFamily="18" charset="0"/>
                </a:rPr>
                <a:t>s1</a:t>
              </a:r>
              <a:endParaRPr lang="ko-KR" altLang="en-US" dirty="0">
                <a:latin typeface="Cambria Math" pitchFamily="18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738029" y="3326368"/>
              <a:ext cx="4122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Cambria Math" pitchFamily="18" charset="0"/>
                  <a:ea typeface="Cambria Math" pitchFamily="18" charset="0"/>
                </a:rPr>
                <a:t>s2</a:t>
              </a:r>
              <a:endParaRPr lang="ko-KR" altLang="en-US" dirty="0">
                <a:latin typeface="Cambria Math" pitchFamily="18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232188" y="4267200"/>
              <a:ext cx="4122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Cambria Math" pitchFamily="18" charset="0"/>
                  <a:ea typeface="Cambria Math" pitchFamily="18" charset="0"/>
                </a:rPr>
                <a:t>s3</a:t>
              </a:r>
              <a:endParaRPr lang="ko-KR" altLang="en-US" dirty="0">
                <a:latin typeface="Cambria Math" pitchFamily="18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514754" y="4438412"/>
              <a:ext cx="4122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Cambria Math" pitchFamily="18" charset="0"/>
                  <a:ea typeface="Cambria Math" pitchFamily="18" charset="0"/>
                </a:rPr>
                <a:t>s4</a:t>
              </a:r>
              <a:endParaRPr lang="ko-KR" altLang="en-US" dirty="0">
                <a:latin typeface="Cambria Math" pitchFamily="18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816048" y="4570911"/>
              <a:ext cx="2712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Cambria Math" pitchFamily="18" charset="0"/>
                  <a:ea typeface="Cambria Math" pitchFamily="18" charset="0"/>
                </a:rPr>
                <a:t>t</a:t>
              </a:r>
              <a:endParaRPr lang="ko-KR" altLang="en-US" dirty="0">
                <a:latin typeface="Cambria Math" pitchFamily="18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091581" y="5377933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Cambria Math" pitchFamily="18" charset="0"/>
                  <a:ea typeface="Cambria Math" pitchFamily="18" charset="0"/>
                </a:rPr>
                <a:t>b</a:t>
              </a:r>
              <a:endParaRPr lang="ko-KR" altLang="en-US" dirty="0">
                <a:latin typeface="Cambria Math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384460" y="4755577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Cambria Math" pitchFamily="18" charset="0"/>
                  <a:ea typeface="Cambria Math" pitchFamily="18" charset="0"/>
                </a:rPr>
                <a:t>h</a:t>
              </a:r>
              <a:endParaRPr lang="ko-KR" altLang="en-US" dirty="0">
                <a:latin typeface="Cambria Math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01942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Shape functions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 numCol="2">
                <a:norm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itchFamily="18" charset="0"/>
                            <a:ea typeface="Cambria Math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itchFamily="18" charset="0"/>
                                <a:ea typeface="Cambria Math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itchFamily="18" charset="0"/>
                                <a:ea typeface="Cambria Math" pitchFamily="18" charset="0"/>
                              </a:rPr>
                              <m:t>𝑛</m:t>
                            </m:r>
                          </m:sub>
                        </m:sSub>
                      </m:e>
                      <m:sup>
                        <m:r>
                          <a:rPr lang="ko-KR" altLang="en-US" i="1">
                            <a:latin typeface="Cambria Math" pitchFamily="18" charset="0"/>
                          </a:rPr>
                          <m:t>𝜃</m:t>
                        </m:r>
                      </m:sup>
                    </m:sSup>
                  </m:oMath>
                </a14:m>
                <a:r>
                  <a:rPr lang="en-US" altLang="ko-KR" dirty="0">
                    <a:latin typeface="Cambria Math" pitchFamily="18" charset="0"/>
                    <a:ea typeface="Cambria Math" pitchFamily="18" charset="0"/>
                  </a:rPr>
                  <a:t>=-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>
                            <a:latin typeface="Cambria Math" pitchFamily="18" charset="0"/>
                            <a:ea typeface="Cambria Math" pitchFamily="18" charset="0"/>
                          </a:rPr>
                        </m:ctrlPr>
                      </m:sSubPr>
                      <m:e>
                        <m:r>
                          <a:rPr lang="en-US" altLang="ko-KR" i="1" dirty="0">
                            <a:latin typeface="Cambria Math"/>
                            <a:ea typeface="Cambria Math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i="1" dirty="0">
                            <a:latin typeface="Cambria Math" pitchFamily="18" charset="0"/>
                            <a:ea typeface="Cambria Math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dirty="0">
                    <a:latin typeface="Cambria Math" pitchFamily="18" charset="0"/>
                    <a:ea typeface="Cambria Math" pitchFamily="18" charset="0"/>
                  </a:rPr>
                  <a:t>(i=1,2,3,4)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/>
                                <a:ea typeface="Cambria Math" pitchFamily="18" charset="0"/>
                              </a:rPr>
                              <m:t>𝑠</m:t>
                            </m:r>
                          </m:sub>
                        </m:sSub>
                      </m:e>
                      <m:sup>
                        <m:r>
                          <a:rPr lang="ko-KR" altLang="en-US" i="1">
                            <a:latin typeface="Cambria Math" pitchFamily="18" charset="0"/>
                          </a:rPr>
                          <m:t>𝜃</m:t>
                        </m:r>
                      </m:sup>
                    </m:sSup>
                  </m:oMath>
                </a14:m>
                <a:r>
                  <a:rPr lang="en-US" altLang="ko-KR" dirty="0">
                    <a:latin typeface="Cambria Math" pitchFamily="18" charset="0"/>
                  </a:rPr>
                  <a:t>=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f>
                              <m:fPr>
                                <m:ctrlPr>
                                  <a:rPr lang="en-US" altLang="ko-KR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i="1" dirty="0">
                                    <a:latin typeface="Cambria Math"/>
                                  </a:rPr>
                                  <m:t>𝑏</m:t>
                                </m:r>
                              </m:num>
                              <m:den>
                                <m:r>
                                  <a:rPr lang="en-US" altLang="ko-KR" i="1" dirty="0">
                                    <a:latin typeface="Cambria Math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altLang="ko-KR" i="1" dirty="0">
                                <a:latin typeface="Cambria Math"/>
                              </a:rPr>
                              <m:t>(</m:t>
                            </m:r>
                            <m:r>
                              <a:rPr lang="en-US" altLang="ko-KR" i="1" dirty="0">
                                <a:latin typeface="Cambria Math"/>
                              </a:rPr>
                              <m:t>𝑖</m:t>
                            </m:r>
                            <m:r>
                              <a:rPr lang="en-US" altLang="ko-KR" i="1" dirty="0">
                                <a:latin typeface="Cambria Math"/>
                              </a:rPr>
                              <m:t>=1,3)</m:t>
                            </m:r>
                          </m:e>
                          <m:e>
                            <m:f>
                              <m:fPr>
                                <m:ctrlPr>
                                  <a:rPr lang="en-US" altLang="ko-KR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i="1" dirty="0">
                                    <a:latin typeface="Cambria Math"/>
                                  </a:rPr>
                                  <m:t>h</m:t>
                                </m:r>
                              </m:num>
                              <m:den>
                                <m:r>
                                  <a:rPr lang="en-US" altLang="ko-KR" i="1" dirty="0">
                                    <a:latin typeface="Cambria Math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altLang="ko-KR" i="1" dirty="0">
                                <a:latin typeface="Cambria Math"/>
                              </a:rPr>
                              <m:t>(</m:t>
                            </m:r>
                            <m:r>
                              <a:rPr lang="en-US" altLang="ko-KR" i="1" dirty="0">
                                <a:latin typeface="Cambria Math"/>
                              </a:rPr>
                              <m:t>𝑖</m:t>
                            </m:r>
                            <m:r>
                              <a:rPr lang="en-US" altLang="ko-KR" i="1" dirty="0">
                                <a:latin typeface="Cambria Math"/>
                              </a:rPr>
                              <m:t>=2,4)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/>
                                <a:ea typeface="Cambria Math" pitchFamily="18" charset="0"/>
                              </a:rPr>
                              <m:t>𝑧</m:t>
                            </m:r>
                          </m:sub>
                        </m:sSub>
                      </m:e>
                      <m:sup>
                        <m:r>
                          <a:rPr lang="en-US" altLang="ko-KR" i="1">
                            <a:latin typeface="Cambria Math"/>
                          </a:rPr>
                          <m:t>𝑈</m:t>
                        </m:r>
                      </m:sup>
                    </m:sSup>
                  </m:oMath>
                </a14:m>
                <a:r>
                  <a:rPr lang="en-US" altLang="ko-KR" dirty="0"/>
                  <a:t>=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f>
                              <m:fPr>
                                <m:ctrlPr>
                                  <a:rPr lang="en-US" altLang="ko-KR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i="1" dirty="0">
                                    <a:latin typeface="Cambria Math"/>
                                  </a:rPr>
                                  <m:t>𝑏</m:t>
                                </m:r>
                              </m:num>
                              <m:den>
                                <m:r>
                                  <a:rPr lang="en-US" altLang="ko-KR" i="1" dirty="0">
                                    <a:latin typeface="Cambria Math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altLang="ko-KR" i="1" dirty="0">
                                <a:latin typeface="Cambria Math"/>
                              </a:rPr>
                              <m:t>(</m:t>
                            </m:r>
                            <m:r>
                              <a:rPr lang="en-US" altLang="ko-KR" i="1" dirty="0">
                                <a:latin typeface="Cambria Math"/>
                              </a:rPr>
                              <m:t>𝑖</m:t>
                            </m:r>
                            <m:r>
                              <a:rPr lang="en-US" altLang="ko-KR" i="1" dirty="0">
                                <a:latin typeface="Cambria Math"/>
                              </a:rPr>
                              <m:t>=1,3)</m:t>
                            </m:r>
                          </m:e>
                          <m:e>
                            <m:r>
                              <a:rPr lang="en-US" altLang="ko-KR" i="1" dirty="0">
                                <a:latin typeface="Cambria Math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ko-KR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i="1" dirty="0">
                                    <a:latin typeface="Cambria Math"/>
                                  </a:rPr>
                                  <m:t>h</m:t>
                                </m:r>
                              </m:num>
                              <m:den>
                                <m:r>
                                  <a:rPr lang="en-US" altLang="ko-KR" i="1" dirty="0">
                                    <a:latin typeface="Cambria Math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altLang="ko-KR" i="1" dirty="0">
                                <a:latin typeface="Cambria Math"/>
                              </a:rPr>
                              <m:t>(</m:t>
                            </m:r>
                            <m:r>
                              <a:rPr lang="en-US" altLang="ko-KR" i="1" dirty="0">
                                <a:latin typeface="Cambria Math"/>
                              </a:rPr>
                              <m:t>𝑖</m:t>
                            </m:r>
                            <m:r>
                              <a:rPr lang="en-US" altLang="ko-KR" i="1" dirty="0">
                                <a:latin typeface="Cambria Math"/>
                              </a:rPr>
                              <m:t>=2,4)</m:t>
                            </m:r>
                          </m:e>
                        </m:eqArr>
                      </m:e>
                    </m:d>
                  </m:oMath>
                </a14:m>
                <a:endParaRPr lang="en-US" altLang="ko-KR" dirty="0" smtClean="0"/>
              </a:p>
              <a:p>
                <a:endParaRPr lang="en-US" altLang="ko-KR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/>
                                <a:ea typeface="Cambria Math" pitchFamily="18" charset="0"/>
                              </a:rPr>
                              <m:t>𝑛</m:t>
                            </m:r>
                          </m:sub>
                        </m:sSub>
                      </m:e>
                      <m:sup>
                        <m:r>
                          <a:rPr lang="ko-KR" altLang="en-US" i="1">
                            <a:latin typeface="Cambria Math" pitchFamily="18" charset="0"/>
                          </a:rPr>
                          <m:t>𝒳</m:t>
                        </m:r>
                      </m:sup>
                    </m:sSup>
                  </m:oMath>
                </a14:m>
                <a:r>
                  <a:rPr lang="en-US" altLang="ko-KR" dirty="0"/>
                  <a:t> =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ko-KR" i="1" dirty="0">
                                <a:latin typeface="Cambria Math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ko-KR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i="1" dirty="0">
                                    <a:latin typeface="Cambria Math"/>
                                  </a:rPr>
                                  <m:t>4</m:t>
                                </m:r>
                              </m:num>
                              <m:den>
                                <m:r>
                                  <a:rPr lang="en-US" altLang="ko-KR" i="1" dirty="0">
                                    <a:latin typeface="Cambria Math"/>
                                  </a:rPr>
                                  <m:t>h</m:t>
                                </m:r>
                                <m:d>
                                  <m:dPr>
                                    <m:ctrlPr>
                                      <a:rPr lang="en-US" altLang="ko-KR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i="1" dirty="0">
                                        <a:latin typeface="Cambria Math"/>
                                      </a:rPr>
                                      <m:t>𝑏</m:t>
                                    </m:r>
                                    <m:r>
                                      <a:rPr lang="en-US" altLang="ko-KR" i="1" dirty="0">
                                        <a:latin typeface="Cambria Math"/>
                                      </a:rPr>
                                      <m:t>+</m:t>
                                    </m:r>
                                    <m:r>
                                      <a:rPr lang="en-US" altLang="ko-KR" i="1" dirty="0">
                                        <a:latin typeface="Cambria Math"/>
                                      </a:rPr>
                                      <m:t>h</m:t>
                                    </m:r>
                                  </m:e>
                                </m:d>
                              </m:den>
                            </m:f>
                            <m:sSup>
                              <m:sSupPr>
                                <m:ctrlPr>
                                  <a:rPr lang="en-US" altLang="ko-KR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altLang="ko-KR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 dirty="0">
                                        <a:latin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ko-KR" i="1" dirty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altLang="ko-KR" i="1" dirty="0">
                                    <a:latin typeface="Cambria Math"/>
                                  </a:rPr>
                                  <m:t>3</m:t>
                                </m:r>
                              </m:sup>
                            </m:sSup>
                            <m:r>
                              <a:rPr lang="en-US" altLang="ko-KR" i="1" dirty="0">
                                <a:latin typeface="Cambria Math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altLang="ko-KR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i="1" dirty="0">
                                    <a:latin typeface="Cambria Math"/>
                                  </a:rPr>
                                  <m:t>2</m:t>
                                </m:r>
                                <m:r>
                                  <a:rPr lang="en-US" altLang="ko-KR" i="1" dirty="0">
                                    <a:latin typeface="Cambria Math"/>
                                  </a:rPr>
                                  <m:t>𝑏</m:t>
                                </m:r>
                                <m:r>
                                  <a:rPr lang="en-US" altLang="ko-KR" i="1" dirty="0"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en-US" altLang="ko-KR" i="1" dirty="0">
                                    <a:latin typeface="Cambria Math"/>
                                  </a:rPr>
                                  <m:t>h</m:t>
                                </m:r>
                              </m:num>
                              <m:den>
                                <m:r>
                                  <a:rPr lang="en-US" altLang="ko-KR" i="1" dirty="0">
                                    <a:latin typeface="Cambria Math"/>
                                  </a:rPr>
                                  <m:t>𝑏</m:t>
                                </m:r>
                                <m:r>
                                  <a:rPr lang="en-US" altLang="ko-KR" i="1" dirty="0"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en-US" altLang="ko-KR" i="1" dirty="0">
                                    <a:latin typeface="Cambria Math"/>
                                  </a:rPr>
                                  <m:t>h</m:t>
                                </m:r>
                              </m:den>
                            </m:f>
                            <m:sSub>
                              <m:sSubPr>
                                <m:ctrlPr>
                                  <a:rPr lang="en-US" altLang="ko-KR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 dirty="0">
                                    <a:latin typeface="Cambria Math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ko-KR" i="1" dirty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i="1" dirty="0">
                                <a:latin typeface="Cambria Math"/>
                              </a:rPr>
                              <m:t> (</m:t>
                            </m:r>
                            <m:r>
                              <a:rPr lang="en-US" altLang="ko-KR" i="1" dirty="0">
                                <a:latin typeface="Cambria Math"/>
                              </a:rPr>
                              <m:t>𝑖</m:t>
                            </m:r>
                            <m:r>
                              <a:rPr lang="en-US" altLang="ko-KR" i="1" dirty="0">
                                <a:latin typeface="Cambria Math"/>
                              </a:rPr>
                              <m:t>=1,3)</m:t>
                            </m:r>
                          </m:e>
                          <m:e>
                            <m:f>
                              <m:fPr>
                                <m:ctrlPr>
                                  <a:rPr lang="en-US" altLang="ko-KR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i="1" dirty="0">
                                    <a:latin typeface="Cambria Math"/>
                                  </a:rPr>
                                  <m:t>4</m:t>
                                </m:r>
                              </m:num>
                              <m:den>
                                <m:r>
                                  <a:rPr lang="en-US" altLang="ko-KR" i="1" dirty="0">
                                    <a:latin typeface="Cambria Math"/>
                                  </a:rPr>
                                  <m:t>h</m:t>
                                </m:r>
                                <m:d>
                                  <m:dPr>
                                    <m:ctrlPr>
                                      <a:rPr lang="en-US" altLang="ko-KR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i="1" dirty="0">
                                        <a:latin typeface="Cambria Math"/>
                                      </a:rPr>
                                      <m:t>𝑏</m:t>
                                    </m:r>
                                    <m:r>
                                      <a:rPr lang="en-US" altLang="ko-KR" i="1" dirty="0">
                                        <a:latin typeface="Cambria Math"/>
                                      </a:rPr>
                                      <m:t>+</m:t>
                                    </m:r>
                                    <m:r>
                                      <a:rPr lang="en-US" altLang="ko-KR" i="1" dirty="0">
                                        <a:latin typeface="Cambria Math"/>
                                      </a:rPr>
                                      <m:t>h</m:t>
                                    </m:r>
                                  </m:e>
                                </m:d>
                              </m:den>
                            </m:f>
                            <m:sSup>
                              <m:sSupPr>
                                <m:ctrlPr>
                                  <a:rPr lang="en-US" altLang="ko-KR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altLang="ko-KR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 dirty="0">
                                        <a:latin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ko-KR" i="1" dirty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altLang="ko-KR" i="1" dirty="0">
                                    <a:latin typeface="Cambria Math"/>
                                  </a:rPr>
                                  <m:t>3</m:t>
                                </m:r>
                              </m:sup>
                            </m:sSup>
                            <m:r>
                              <a:rPr lang="en-US" altLang="ko-KR" i="1" dirty="0">
                                <a:latin typeface="Cambria Math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ko-KR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i="1" dirty="0">
                                    <a:latin typeface="Cambria Math"/>
                                  </a:rPr>
                                  <m:t>2</m:t>
                                </m:r>
                                <m:r>
                                  <a:rPr lang="en-US" altLang="ko-KR" i="1" dirty="0">
                                    <a:latin typeface="Cambria Math"/>
                                  </a:rPr>
                                  <m:t>𝑏</m:t>
                                </m:r>
                                <m:r>
                                  <a:rPr lang="en-US" altLang="ko-KR" i="1" dirty="0"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en-US" altLang="ko-KR" i="1" dirty="0">
                                    <a:latin typeface="Cambria Math"/>
                                  </a:rPr>
                                  <m:t>h</m:t>
                                </m:r>
                              </m:num>
                              <m:den>
                                <m:r>
                                  <a:rPr lang="en-US" altLang="ko-KR" i="1" dirty="0">
                                    <a:latin typeface="Cambria Math"/>
                                  </a:rPr>
                                  <m:t>𝑏</m:t>
                                </m:r>
                                <m:r>
                                  <a:rPr lang="en-US" altLang="ko-KR" i="1" dirty="0"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en-US" altLang="ko-KR" i="1" dirty="0">
                                    <a:latin typeface="Cambria Math"/>
                                  </a:rPr>
                                  <m:t>h</m:t>
                                </m:r>
                              </m:den>
                            </m:f>
                            <m:sSub>
                              <m:sSubPr>
                                <m:ctrlPr>
                                  <a:rPr lang="en-US" altLang="ko-KR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 dirty="0">
                                    <a:latin typeface="Cambria Math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ko-KR" i="1" dirty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i="1" dirty="0">
                                <a:latin typeface="Cambria Math"/>
                              </a:rPr>
                              <m:t> (</m:t>
                            </m:r>
                            <m:r>
                              <a:rPr lang="en-US" altLang="ko-KR" i="1" dirty="0">
                                <a:latin typeface="Cambria Math"/>
                              </a:rPr>
                              <m:t>𝑖</m:t>
                            </m:r>
                            <m:r>
                              <a:rPr lang="en-US" altLang="ko-KR" i="1" dirty="0">
                                <a:latin typeface="Cambria Math"/>
                              </a:rPr>
                              <m:t>=2,4)</m:t>
                            </m:r>
                          </m:e>
                        </m:eqArr>
                      </m:e>
                    </m:d>
                  </m:oMath>
                </a14:m>
                <a:endParaRPr lang="en-US" altLang="ko-KR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/>
                                <a:ea typeface="Cambria Math" pitchFamily="18" charset="0"/>
                              </a:rPr>
                              <m:t>𝑠</m:t>
                            </m:r>
                          </m:sub>
                        </m:sSub>
                      </m:e>
                      <m:sup>
                        <m:r>
                          <a:rPr lang="ko-KR" altLang="en-US" i="1">
                            <a:latin typeface="Cambria Math" pitchFamily="18" charset="0"/>
                          </a:rPr>
                          <m:t>𝒳</m:t>
                        </m:r>
                      </m:sup>
                    </m:sSup>
                  </m:oMath>
                </a14:m>
                <a:r>
                  <a:rPr lang="en-US" altLang="ko-KR" dirty="0"/>
                  <a:t> =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f>
                              <m:fPr>
                                <m:ctrlPr>
                                  <a:rPr lang="en-US" altLang="ko-KR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i="1" dirty="0">
                                    <a:latin typeface="Cambria Math"/>
                                  </a:rPr>
                                  <m:t>𝑏h</m:t>
                                </m:r>
                              </m:num>
                              <m:den>
                                <m:r>
                                  <a:rPr lang="en-US" altLang="ko-KR" i="1" dirty="0">
                                    <a:latin typeface="Cambria Math"/>
                                  </a:rPr>
                                  <m:t>𝑏</m:t>
                                </m:r>
                                <m:r>
                                  <a:rPr lang="en-US" altLang="ko-KR" i="1" dirty="0"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en-US" altLang="ko-KR" i="1" dirty="0">
                                    <a:latin typeface="Cambria Math"/>
                                  </a:rPr>
                                  <m:t>h</m:t>
                                </m:r>
                              </m:den>
                            </m:f>
                            <m:r>
                              <a:rPr lang="en-US" altLang="ko-KR" i="1" dirty="0">
                                <a:latin typeface="Cambria Math"/>
                              </a:rPr>
                              <m:t> (</m:t>
                            </m:r>
                            <m:r>
                              <a:rPr lang="en-US" altLang="ko-KR" i="1" dirty="0">
                                <a:latin typeface="Cambria Math"/>
                              </a:rPr>
                              <m:t>𝑖</m:t>
                            </m:r>
                            <m:r>
                              <a:rPr lang="en-US" altLang="ko-KR" i="1" dirty="0">
                                <a:latin typeface="Cambria Math"/>
                              </a:rPr>
                              <m:t>=1,3)</m:t>
                            </m:r>
                          </m:e>
                          <m:e>
                            <m:r>
                              <a:rPr lang="en-US" altLang="ko-KR" i="1" dirty="0">
                                <a:latin typeface="Cambria Math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ko-KR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i="1" dirty="0">
                                    <a:latin typeface="Cambria Math"/>
                                  </a:rPr>
                                  <m:t>𝑏h</m:t>
                                </m:r>
                              </m:num>
                              <m:den>
                                <m:r>
                                  <a:rPr lang="en-US" altLang="ko-KR" i="1" dirty="0">
                                    <a:latin typeface="Cambria Math"/>
                                  </a:rPr>
                                  <m:t>𝑏</m:t>
                                </m:r>
                                <m:r>
                                  <a:rPr lang="en-US" altLang="ko-KR" i="1" dirty="0"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en-US" altLang="ko-KR" i="1" dirty="0">
                                    <a:latin typeface="Cambria Math"/>
                                  </a:rPr>
                                  <m:t>h</m:t>
                                </m:r>
                              </m:den>
                            </m:f>
                            <m:r>
                              <a:rPr lang="en-US" altLang="ko-KR" i="1" dirty="0">
                                <a:latin typeface="Cambria Math"/>
                              </a:rPr>
                              <m:t> (</m:t>
                            </m:r>
                            <m:r>
                              <a:rPr lang="en-US" altLang="ko-KR" i="1" dirty="0">
                                <a:latin typeface="Cambria Math"/>
                              </a:rPr>
                              <m:t>𝑖</m:t>
                            </m:r>
                            <m:r>
                              <a:rPr lang="en-US" altLang="ko-KR" i="1" dirty="0">
                                <a:latin typeface="Cambria Math"/>
                              </a:rPr>
                              <m:t>=2,4)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42" t="-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8" name="Group 147"/>
          <p:cNvGrpSpPr/>
          <p:nvPr/>
        </p:nvGrpSpPr>
        <p:grpSpPr>
          <a:xfrm>
            <a:off x="4057261" y="3857414"/>
            <a:ext cx="6699639" cy="2236011"/>
            <a:chOff x="298061" y="3374652"/>
            <a:chExt cx="8160139" cy="2963459"/>
          </a:xfrm>
        </p:grpSpPr>
        <p:grpSp>
          <p:nvGrpSpPr>
            <p:cNvPr id="100" name="그룹 38"/>
            <p:cNvGrpSpPr/>
            <p:nvPr/>
          </p:nvGrpSpPr>
          <p:grpSpPr>
            <a:xfrm>
              <a:off x="298061" y="3374652"/>
              <a:ext cx="2611718" cy="2906014"/>
              <a:chOff x="298061" y="3374652"/>
              <a:chExt cx="2611718" cy="2906014"/>
            </a:xfrm>
          </p:grpSpPr>
          <p:grpSp>
            <p:nvGrpSpPr>
              <p:cNvPr id="101" name="그룹 36"/>
              <p:cNvGrpSpPr/>
              <p:nvPr/>
            </p:nvGrpSpPr>
            <p:grpSpPr>
              <a:xfrm>
                <a:off x="298061" y="3374652"/>
                <a:ext cx="2611718" cy="2315640"/>
                <a:chOff x="313116" y="3551760"/>
                <a:chExt cx="2611718" cy="2315640"/>
              </a:xfrm>
            </p:grpSpPr>
            <p:grpSp>
              <p:nvGrpSpPr>
                <p:cNvPr id="103" name="그룹 34"/>
                <p:cNvGrpSpPr/>
                <p:nvPr/>
              </p:nvGrpSpPr>
              <p:grpSpPr>
                <a:xfrm>
                  <a:off x="313116" y="3962400"/>
                  <a:ext cx="2611718" cy="1905000"/>
                  <a:chOff x="431064" y="3505200"/>
                  <a:chExt cx="2611718" cy="1905000"/>
                </a:xfrm>
              </p:grpSpPr>
              <p:cxnSp>
                <p:nvCxnSpPr>
                  <p:cNvPr id="105" name="직선 연결선 6"/>
                  <p:cNvCxnSpPr/>
                  <p:nvPr/>
                </p:nvCxnSpPr>
                <p:spPr>
                  <a:xfrm>
                    <a:off x="1600200" y="3962400"/>
                    <a:ext cx="0" cy="14478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6" name="직선 연결선 7"/>
                  <p:cNvCxnSpPr/>
                  <p:nvPr/>
                </p:nvCxnSpPr>
                <p:spPr>
                  <a:xfrm>
                    <a:off x="2819400" y="3980543"/>
                    <a:ext cx="0" cy="1429657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7" name="직선 연결선 8"/>
                  <p:cNvCxnSpPr/>
                  <p:nvPr/>
                </p:nvCxnSpPr>
                <p:spPr>
                  <a:xfrm>
                    <a:off x="1600200" y="5410200"/>
                    <a:ext cx="121920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8" name="직선 연결선 17"/>
                  <p:cNvCxnSpPr/>
                  <p:nvPr/>
                </p:nvCxnSpPr>
                <p:spPr>
                  <a:xfrm>
                    <a:off x="1600200" y="3980543"/>
                    <a:ext cx="121920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09" name="그룹 27"/>
                  <p:cNvGrpSpPr/>
                  <p:nvPr/>
                </p:nvGrpSpPr>
                <p:grpSpPr>
                  <a:xfrm rot="18213409">
                    <a:off x="1593653" y="3971472"/>
                    <a:ext cx="1219200" cy="1429657"/>
                    <a:chOff x="3733800" y="4158343"/>
                    <a:chExt cx="1219200" cy="1429657"/>
                  </a:xfrm>
                </p:grpSpPr>
                <p:cxnSp>
                  <p:nvCxnSpPr>
                    <p:cNvPr id="113" name="직선 연결선 18"/>
                    <p:cNvCxnSpPr/>
                    <p:nvPr/>
                  </p:nvCxnSpPr>
                  <p:spPr>
                    <a:xfrm>
                      <a:off x="3733800" y="4158343"/>
                      <a:ext cx="0" cy="1429657"/>
                    </a:xfrm>
                    <a:prstGeom prst="line">
                      <a:avLst/>
                    </a:prstGeom>
                    <a:ln>
                      <a:prstDash val="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4" name="직선 연결선 19"/>
                    <p:cNvCxnSpPr/>
                    <p:nvPr/>
                  </p:nvCxnSpPr>
                  <p:spPr>
                    <a:xfrm>
                      <a:off x="4953000" y="4158343"/>
                      <a:ext cx="0" cy="1429657"/>
                    </a:xfrm>
                    <a:prstGeom prst="line">
                      <a:avLst/>
                    </a:prstGeom>
                    <a:ln>
                      <a:prstDash val="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5" name="직선 연결선 20"/>
                    <p:cNvCxnSpPr/>
                    <p:nvPr/>
                  </p:nvCxnSpPr>
                  <p:spPr>
                    <a:xfrm>
                      <a:off x="3733800" y="5588000"/>
                      <a:ext cx="1219200" cy="0"/>
                    </a:xfrm>
                    <a:prstGeom prst="line">
                      <a:avLst/>
                    </a:prstGeom>
                    <a:ln>
                      <a:prstDash val="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6" name="직선 연결선 21"/>
                    <p:cNvCxnSpPr/>
                    <p:nvPr/>
                  </p:nvCxnSpPr>
                  <p:spPr>
                    <a:xfrm>
                      <a:off x="3733800" y="4158343"/>
                      <a:ext cx="1219200" cy="0"/>
                    </a:xfrm>
                    <a:prstGeom prst="line">
                      <a:avLst/>
                    </a:prstGeom>
                    <a:ln>
                      <a:prstDash val="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10" name="직선 연결선 29"/>
                  <p:cNvCxnSpPr/>
                  <p:nvPr/>
                </p:nvCxnSpPr>
                <p:spPr>
                  <a:xfrm flipV="1">
                    <a:off x="2203254" y="3505200"/>
                    <a:ext cx="13092" cy="1190171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1" name="직선 연결선 30"/>
                  <p:cNvCxnSpPr/>
                  <p:nvPr/>
                </p:nvCxnSpPr>
                <p:spPr>
                  <a:xfrm flipH="1" flipV="1">
                    <a:off x="1270594" y="3783166"/>
                    <a:ext cx="932660" cy="90313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12" name="원호 33"/>
                  <p:cNvSpPr/>
                  <p:nvPr/>
                </p:nvSpPr>
                <p:spPr>
                  <a:xfrm rot="19904348">
                    <a:off x="431064" y="3600445"/>
                    <a:ext cx="2611718" cy="1155703"/>
                  </a:xfrm>
                  <a:prstGeom prst="arc">
                    <a:avLst>
                      <a:gd name="adj1" fmla="val 16200000"/>
                      <a:gd name="adj2" fmla="val 18709907"/>
                    </a:avLst>
                  </a:prstGeom>
                  <a:ln>
                    <a:headEnd type="arrow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latin typeface="Cambria Math" pitchFamily="18" charset="0"/>
                    </a:endParaRPr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4" name="TextBox 103"/>
                    <p:cNvSpPr txBox="1"/>
                    <p:nvPr/>
                  </p:nvSpPr>
                  <p:spPr>
                    <a:xfrm>
                      <a:off x="1389886" y="3551760"/>
                      <a:ext cx="372538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ko-KR" altLang="en-US" i="1" smtClean="0">
                                <a:latin typeface="Cambria Math" pitchFamily="18" charset="0"/>
                              </a:rPr>
                              <m:t>𝜃</m:t>
                            </m:r>
                          </m:oMath>
                        </m:oMathPara>
                      </a14:m>
                      <a:endParaRPr lang="ko-KR" altLang="en-US" dirty="0">
                        <a:latin typeface="Cambria Math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6" name="TextBox 3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389886" y="3551760"/>
                      <a:ext cx="372538" cy="369332"/>
                    </a:xfrm>
                    <a:prstGeom prst="rect">
                      <a:avLst/>
                    </a:prstGeom>
                    <a:blipFill rotWithShape="1"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02" name="TextBox 101"/>
              <p:cNvSpPr txBox="1"/>
              <p:nvPr/>
            </p:nvSpPr>
            <p:spPr>
              <a:xfrm>
                <a:off x="1508238" y="5911334"/>
                <a:ext cx="10284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latin typeface="Cambria Math" pitchFamily="18" charset="0"/>
                    <a:ea typeface="Cambria Math" pitchFamily="18" charset="0"/>
                  </a:rPr>
                  <a:t>R</a:t>
                </a:r>
                <a:r>
                  <a:rPr lang="en-US" altLang="ko-KR" dirty="0" smtClean="0">
                    <a:latin typeface="Cambria Math" pitchFamily="18" charset="0"/>
                    <a:ea typeface="Cambria Math" pitchFamily="18" charset="0"/>
                  </a:rPr>
                  <a:t>otation</a:t>
                </a:r>
                <a:endParaRPr lang="ko-KR" altLang="en-US" dirty="0">
                  <a:latin typeface="Cambria Math" pitchFamily="18" charset="0"/>
                </a:endParaRPr>
              </a:p>
            </p:txBody>
          </p:sp>
        </p:grpSp>
        <p:grpSp>
          <p:nvGrpSpPr>
            <p:cNvPr id="117" name="그룹 69"/>
            <p:cNvGrpSpPr/>
            <p:nvPr/>
          </p:nvGrpSpPr>
          <p:grpSpPr>
            <a:xfrm>
              <a:off x="3429000" y="3969623"/>
              <a:ext cx="2590800" cy="2350613"/>
              <a:chOff x="3429000" y="3969623"/>
              <a:chExt cx="2590800" cy="2350613"/>
            </a:xfrm>
          </p:grpSpPr>
          <p:grpSp>
            <p:nvGrpSpPr>
              <p:cNvPr id="118" name="그룹 67"/>
              <p:cNvGrpSpPr/>
              <p:nvPr/>
            </p:nvGrpSpPr>
            <p:grpSpPr>
              <a:xfrm>
                <a:off x="3429000" y="3969623"/>
                <a:ext cx="2590800" cy="1952587"/>
                <a:chOff x="3429000" y="3969623"/>
                <a:chExt cx="2590800" cy="1952587"/>
              </a:xfrm>
            </p:grpSpPr>
            <p:grpSp>
              <p:nvGrpSpPr>
                <p:cNvPr id="120" name="그룹 46"/>
                <p:cNvGrpSpPr/>
                <p:nvPr/>
              </p:nvGrpSpPr>
              <p:grpSpPr>
                <a:xfrm>
                  <a:off x="3429000" y="3969623"/>
                  <a:ext cx="2286000" cy="1828800"/>
                  <a:chOff x="3581400" y="1219200"/>
                  <a:chExt cx="4221843" cy="3810000"/>
                </a:xfrm>
              </p:grpSpPr>
              <p:cxnSp>
                <p:nvCxnSpPr>
                  <p:cNvPr id="129" name="직선 연결선 39"/>
                  <p:cNvCxnSpPr/>
                  <p:nvPr/>
                </p:nvCxnSpPr>
                <p:spPr>
                  <a:xfrm>
                    <a:off x="3592286" y="3581400"/>
                    <a:ext cx="2971800" cy="14478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0" name="직선 연결선 40"/>
                  <p:cNvCxnSpPr/>
                  <p:nvPr/>
                </p:nvCxnSpPr>
                <p:spPr>
                  <a:xfrm>
                    <a:off x="4800600" y="1219200"/>
                    <a:ext cx="3002643" cy="14478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1" name="직선 연결선 41"/>
                  <p:cNvCxnSpPr/>
                  <p:nvPr/>
                </p:nvCxnSpPr>
                <p:spPr>
                  <a:xfrm>
                    <a:off x="3581400" y="1752600"/>
                    <a:ext cx="2971800" cy="14478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2" name="직선 연결선 42"/>
                  <p:cNvCxnSpPr/>
                  <p:nvPr/>
                </p:nvCxnSpPr>
                <p:spPr>
                  <a:xfrm>
                    <a:off x="6553200" y="3200400"/>
                    <a:ext cx="10886" cy="18288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3" name="직선 연결선 43"/>
                  <p:cNvCxnSpPr/>
                  <p:nvPr/>
                </p:nvCxnSpPr>
                <p:spPr>
                  <a:xfrm>
                    <a:off x="7803243" y="2667000"/>
                    <a:ext cx="0" cy="18288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4" name="직선 연결선 44"/>
                  <p:cNvCxnSpPr/>
                  <p:nvPr/>
                </p:nvCxnSpPr>
                <p:spPr>
                  <a:xfrm flipV="1">
                    <a:off x="6553200" y="2667000"/>
                    <a:ext cx="1250043" cy="5334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5" name="직선 연결선 45"/>
                  <p:cNvCxnSpPr/>
                  <p:nvPr/>
                </p:nvCxnSpPr>
                <p:spPr>
                  <a:xfrm flipV="1">
                    <a:off x="6564086" y="4495800"/>
                    <a:ext cx="1239157" cy="5334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21" name="직선 연결선 48"/>
                <p:cNvCxnSpPr/>
                <p:nvPr/>
              </p:nvCxnSpPr>
              <p:spPr>
                <a:xfrm>
                  <a:off x="5715000" y="4664567"/>
                  <a:ext cx="304800" cy="12801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직선 연결선 51"/>
                <p:cNvCxnSpPr/>
                <p:nvPr/>
              </p:nvCxnSpPr>
              <p:spPr>
                <a:xfrm>
                  <a:off x="5044034" y="5794194"/>
                  <a:ext cx="304800" cy="12801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직선 연결선 52"/>
                <p:cNvCxnSpPr/>
                <p:nvPr/>
              </p:nvCxnSpPr>
              <p:spPr>
                <a:xfrm>
                  <a:off x="4191000" y="4902311"/>
                  <a:ext cx="1524000" cy="640080"/>
                </a:xfrm>
                <a:prstGeom prst="line">
                  <a:avLst/>
                </a:prstGeom>
                <a:ln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직선 연결선 53"/>
                <p:cNvCxnSpPr/>
                <p:nvPr/>
              </p:nvCxnSpPr>
              <p:spPr>
                <a:xfrm>
                  <a:off x="4749680" y="4789513"/>
                  <a:ext cx="304800" cy="12801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직선 연결선 54"/>
                <p:cNvCxnSpPr/>
                <p:nvPr/>
              </p:nvCxnSpPr>
              <p:spPr>
                <a:xfrm>
                  <a:off x="4749680" y="4789513"/>
                  <a:ext cx="1270120" cy="0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직선 연결선 56"/>
                <p:cNvCxnSpPr/>
                <p:nvPr/>
              </p:nvCxnSpPr>
              <p:spPr>
                <a:xfrm>
                  <a:off x="4749680" y="4792583"/>
                  <a:ext cx="599154" cy="1129627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직선 연결선 59"/>
                <p:cNvCxnSpPr/>
                <p:nvPr/>
              </p:nvCxnSpPr>
              <p:spPr>
                <a:xfrm flipH="1">
                  <a:off x="5348834" y="5414375"/>
                  <a:ext cx="61366" cy="496959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직선 연결선 63"/>
                <p:cNvCxnSpPr/>
                <p:nvPr/>
              </p:nvCxnSpPr>
              <p:spPr>
                <a:xfrm flipV="1">
                  <a:off x="5410200" y="4789513"/>
                  <a:ext cx="609600" cy="624862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9" name="TextBox 118"/>
              <p:cNvSpPr txBox="1"/>
              <p:nvPr/>
            </p:nvSpPr>
            <p:spPr>
              <a:xfrm>
                <a:off x="4390987" y="5950904"/>
                <a:ext cx="10305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>
                    <a:latin typeface="Cambria Math" pitchFamily="18" charset="0"/>
                    <a:ea typeface="Cambria Math" pitchFamily="18" charset="0"/>
                  </a:rPr>
                  <a:t>Warping</a:t>
                </a:r>
                <a:endParaRPr lang="ko-KR" altLang="en-US" dirty="0">
                  <a:latin typeface="Cambria Math" pitchFamily="18" charset="0"/>
                </a:endParaRPr>
              </a:p>
            </p:txBody>
          </p:sp>
        </p:grpSp>
        <p:grpSp>
          <p:nvGrpSpPr>
            <p:cNvPr id="136" name="그룹 87"/>
            <p:cNvGrpSpPr/>
            <p:nvPr/>
          </p:nvGrpSpPr>
          <p:grpSpPr>
            <a:xfrm>
              <a:off x="6858000" y="4063258"/>
              <a:ext cx="1600200" cy="2274853"/>
              <a:chOff x="6858000" y="4063258"/>
              <a:chExt cx="1600200" cy="2274853"/>
            </a:xfrm>
          </p:grpSpPr>
          <p:sp>
            <p:nvSpPr>
              <p:cNvPr id="137" name="자유형 82"/>
              <p:cNvSpPr/>
              <p:nvPr/>
            </p:nvSpPr>
            <p:spPr>
              <a:xfrm>
                <a:off x="6858000" y="5689601"/>
                <a:ext cx="1257300" cy="265008"/>
              </a:xfrm>
              <a:custGeom>
                <a:avLst/>
                <a:gdLst>
                  <a:gd name="connsiteX0" fmla="*/ 1409700 w 1409700"/>
                  <a:gd name="connsiteY0" fmla="*/ 0 h 530017"/>
                  <a:gd name="connsiteX1" fmla="*/ 1016000 w 1409700"/>
                  <a:gd name="connsiteY1" fmla="*/ 88900 h 530017"/>
                  <a:gd name="connsiteX2" fmla="*/ 660400 w 1409700"/>
                  <a:gd name="connsiteY2" fmla="*/ 495300 h 530017"/>
                  <a:gd name="connsiteX3" fmla="*/ 0 w 1409700"/>
                  <a:gd name="connsiteY3" fmla="*/ 508000 h 5300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09700" h="530017">
                    <a:moveTo>
                      <a:pt x="1409700" y="0"/>
                    </a:moveTo>
                    <a:cubicBezTo>
                      <a:pt x="1275291" y="3175"/>
                      <a:pt x="1140883" y="6350"/>
                      <a:pt x="1016000" y="88900"/>
                    </a:cubicBezTo>
                    <a:cubicBezTo>
                      <a:pt x="891117" y="171450"/>
                      <a:pt x="829733" y="425450"/>
                      <a:pt x="660400" y="495300"/>
                    </a:cubicBezTo>
                    <a:cubicBezTo>
                      <a:pt x="491067" y="565150"/>
                      <a:pt x="0" y="508000"/>
                      <a:pt x="0" y="508000"/>
                    </a:cubicBezTo>
                  </a:path>
                </a:pathLst>
              </a:cu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Cambria Math" pitchFamily="18" charset="0"/>
                </a:endParaRPr>
              </a:p>
            </p:txBody>
          </p:sp>
          <p:grpSp>
            <p:nvGrpSpPr>
              <p:cNvPr id="138" name="그룹 86"/>
              <p:cNvGrpSpPr/>
              <p:nvPr/>
            </p:nvGrpSpPr>
            <p:grpSpPr>
              <a:xfrm>
                <a:off x="6858000" y="4063258"/>
                <a:ext cx="1600200" cy="2274853"/>
                <a:chOff x="6858000" y="4063258"/>
                <a:chExt cx="1600200" cy="2274853"/>
              </a:xfrm>
            </p:grpSpPr>
            <p:grpSp>
              <p:nvGrpSpPr>
                <p:cNvPr id="139" name="그룹 84"/>
                <p:cNvGrpSpPr/>
                <p:nvPr/>
              </p:nvGrpSpPr>
              <p:grpSpPr>
                <a:xfrm>
                  <a:off x="6858000" y="4063258"/>
                  <a:ext cx="1600200" cy="1891351"/>
                  <a:chOff x="6858000" y="4063258"/>
                  <a:chExt cx="1600200" cy="1891351"/>
                </a:xfrm>
              </p:grpSpPr>
              <p:cxnSp>
                <p:nvCxnSpPr>
                  <p:cNvPr id="141" name="직선 연결선 70"/>
                  <p:cNvCxnSpPr/>
                  <p:nvPr/>
                </p:nvCxnSpPr>
                <p:spPr>
                  <a:xfrm>
                    <a:off x="7010400" y="4368972"/>
                    <a:ext cx="0" cy="14478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2" name="직선 연결선 71"/>
                  <p:cNvCxnSpPr/>
                  <p:nvPr/>
                </p:nvCxnSpPr>
                <p:spPr>
                  <a:xfrm>
                    <a:off x="8229600" y="4387115"/>
                    <a:ext cx="0" cy="1429657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3" name="직선 연결선 72"/>
                  <p:cNvCxnSpPr/>
                  <p:nvPr/>
                </p:nvCxnSpPr>
                <p:spPr>
                  <a:xfrm>
                    <a:off x="7010400" y="5816772"/>
                    <a:ext cx="121920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4" name="직선 연결선 73"/>
                  <p:cNvCxnSpPr/>
                  <p:nvPr/>
                </p:nvCxnSpPr>
                <p:spPr>
                  <a:xfrm>
                    <a:off x="7010400" y="4387115"/>
                    <a:ext cx="121920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5" name="자유형 77"/>
                  <p:cNvSpPr/>
                  <p:nvPr/>
                </p:nvSpPr>
                <p:spPr>
                  <a:xfrm>
                    <a:off x="6858000" y="4495800"/>
                    <a:ext cx="342683" cy="1458809"/>
                  </a:xfrm>
                  <a:custGeom>
                    <a:avLst/>
                    <a:gdLst>
                      <a:gd name="connsiteX0" fmla="*/ 470144 w 508027"/>
                      <a:gd name="connsiteY0" fmla="*/ 0 h 1676400"/>
                      <a:gd name="connsiteX1" fmla="*/ 470144 w 508027"/>
                      <a:gd name="connsiteY1" fmla="*/ 571500 h 1676400"/>
                      <a:gd name="connsiteX2" fmla="*/ 76444 w 508027"/>
                      <a:gd name="connsiteY2" fmla="*/ 965200 h 1676400"/>
                      <a:gd name="connsiteX3" fmla="*/ 244 w 508027"/>
                      <a:gd name="connsiteY3" fmla="*/ 1676400 h 1676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508027" h="1676400">
                        <a:moveTo>
                          <a:pt x="470144" y="0"/>
                        </a:moveTo>
                        <a:cubicBezTo>
                          <a:pt x="502952" y="205316"/>
                          <a:pt x="535761" y="410633"/>
                          <a:pt x="470144" y="571500"/>
                        </a:cubicBezTo>
                        <a:cubicBezTo>
                          <a:pt x="404527" y="732367"/>
                          <a:pt x="154761" y="781050"/>
                          <a:pt x="76444" y="965200"/>
                        </a:cubicBezTo>
                        <a:cubicBezTo>
                          <a:pt x="-1873" y="1149350"/>
                          <a:pt x="-815" y="1412875"/>
                          <a:pt x="244" y="1676400"/>
                        </a:cubicBezTo>
                      </a:path>
                    </a:pathLst>
                  </a:custGeom>
                  <a:ln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latin typeface="Cambria Math" pitchFamily="18" charset="0"/>
                    </a:endParaRPr>
                  </a:p>
                </p:txBody>
              </p:sp>
              <p:sp>
                <p:nvSpPr>
                  <p:cNvPr id="146" name="자유형 81"/>
                  <p:cNvSpPr/>
                  <p:nvPr/>
                </p:nvSpPr>
                <p:spPr>
                  <a:xfrm>
                    <a:off x="8115301" y="4063258"/>
                    <a:ext cx="342899" cy="1639042"/>
                  </a:xfrm>
                  <a:custGeom>
                    <a:avLst/>
                    <a:gdLst>
                      <a:gd name="connsiteX0" fmla="*/ 0 w 533075"/>
                      <a:gd name="connsiteY0" fmla="*/ 1840278 h 1840278"/>
                      <a:gd name="connsiteX1" fmla="*/ 114300 w 533075"/>
                      <a:gd name="connsiteY1" fmla="*/ 1116378 h 1840278"/>
                      <a:gd name="connsiteX2" fmla="*/ 495300 w 533075"/>
                      <a:gd name="connsiteY2" fmla="*/ 773478 h 1840278"/>
                      <a:gd name="connsiteX3" fmla="*/ 520700 w 533075"/>
                      <a:gd name="connsiteY3" fmla="*/ 49578 h 1840278"/>
                      <a:gd name="connsiteX4" fmla="*/ 508000 w 533075"/>
                      <a:gd name="connsiteY4" fmla="*/ 62278 h 184027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33075" h="1840278">
                        <a:moveTo>
                          <a:pt x="0" y="1840278"/>
                        </a:moveTo>
                        <a:cubicBezTo>
                          <a:pt x="15875" y="1567228"/>
                          <a:pt x="31750" y="1294178"/>
                          <a:pt x="114300" y="1116378"/>
                        </a:cubicBezTo>
                        <a:cubicBezTo>
                          <a:pt x="196850" y="938578"/>
                          <a:pt x="427567" y="951278"/>
                          <a:pt x="495300" y="773478"/>
                        </a:cubicBezTo>
                        <a:cubicBezTo>
                          <a:pt x="563033" y="595678"/>
                          <a:pt x="518583" y="168111"/>
                          <a:pt x="520700" y="49578"/>
                        </a:cubicBezTo>
                        <a:cubicBezTo>
                          <a:pt x="522817" y="-68955"/>
                          <a:pt x="508000" y="62278"/>
                          <a:pt x="508000" y="62278"/>
                        </a:cubicBezTo>
                      </a:path>
                    </a:pathLst>
                  </a:custGeom>
                  <a:ln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latin typeface="Cambria Math" pitchFamily="18" charset="0"/>
                    </a:endParaRPr>
                  </a:p>
                </p:txBody>
              </p:sp>
              <p:sp>
                <p:nvSpPr>
                  <p:cNvPr id="147" name="자유형 83"/>
                  <p:cNvSpPr/>
                  <p:nvPr/>
                </p:nvSpPr>
                <p:spPr>
                  <a:xfrm>
                    <a:off x="7162800" y="4063258"/>
                    <a:ext cx="1295400" cy="514336"/>
                  </a:xfrm>
                  <a:custGeom>
                    <a:avLst/>
                    <a:gdLst>
                      <a:gd name="connsiteX0" fmla="*/ 0 w 1435100"/>
                      <a:gd name="connsiteY0" fmla="*/ 584200 h 640594"/>
                      <a:gd name="connsiteX1" fmla="*/ 495300 w 1435100"/>
                      <a:gd name="connsiteY1" fmla="*/ 596900 h 640594"/>
                      <a:gd name="connsiteX2" fmla="*/ 685800 w 1435100"/>
                      <a:gd name="connsiteY2" fmla="*/ 101600 h 640594"/>
                      <a:gd name="connsiteX3" fmla="*/ 1435100 w 1435100"/>
                      <a:gd name="connsiteY3" fmla="*/ 0 h 6405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435100" h="640594">
                        <a:moveTo>
                          <a:pt x="0" y="584200"/>
                        </a:moveTo>
                        <a:cubicBezTo>
                          <a:pt x="190500" y="630766"/>
                          <a:pt x="381000" y="677333"/>
                          <a:pt x="495300" y="596900"/>
                        </a:cubicBezTo>
                        <a:cubicBezTo>
                          <a:pt x="609600" y="516467"/>
                          <a:pt x="529167" y="201083"/>
                          <a:pt x="685800" y="101600"/>
                        </a:cubicBezTo>
                        <a:cubicBezTo>
                          <a:pt x="842433" y="2117"/>
                          <a:pt x="1138766" y="1058"/>
                          <a:pt x="1435100" y="0"/>
                        </a:cubicBezTo>
                      </a:path>
                    </a:pathLst>
                  </a:custGeom>
                  <a:ln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latin typeface="Cambria Math" pitchFamily="18" charset="0"/>
                    </a:endParaRPr>
                  </a:p>
                </p:txBody>
              </p:sp>
            </p:grpSp>
            <p:sp>
              <p:nvSpPr>
                <p:cNvPr id="140" name="TextBox 139"/>
                <p:cNvSpPr txBox="1"/>
                <p:nvPr/>
              </p:nvSpPr>
              <p:spPr>
                <a:xfrm>
                  <a:off x="7067605" y="5968779"/>
                  <a:ext cx="12085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 err="1" smtClean="0">
                      <a:latin typeface="Cambria Math" pitchFamily="18" charset="0"/>
                      <a:ea typeface="Cambria Math" pitchFamily="18" charset="0"/>
                    </a:rPr>
                    <a:t>Distorsion</a:t>
                  </a:r>
                  <a:endParaRPr lang="ko-KR" altLang="en-US" dirty="0">
                    <a:latin typeface="Cambria Math" pitchFamily="18" charset="0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81268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Displacement vectors - Stress, Strain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3"/>
                <a:ext cx="10058400" cy="4350529"/>
              </a:xfrm>
            </p:spPr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sz="24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 dirty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ko-KR" sz="2400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acc>
                    <m:d>
                      <m:dPr>
                        <m:ctrlPr>
                          <a:rPr lang="en-US" altLang="ko-KR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2400" dirty="0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altLang="ko-KR" sz="2400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ko-KR" sz="2400" dirty="0"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a:rPr lang="en-US" altLang="ko-KR" sz="2400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ko-KR" sz="2400" dirty="0">
                            <a:latin typeface="Cambria Math" panose="02040503050406030204" pitchFamily="18" charset="0"/>
                          </a:rPr>
                          <m:t>z</m:t>
                        </m:r>
                      </m:e>
                    </m:d>
                    <m:r>
                      <a:rPr lang="en-US" altLang="ko-KR" sz="2400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 dirty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ko-KR" sz="2400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altLang="ko-KR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i="1" dirty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sz="24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400" i="1" dirty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ko-KR" sz="2400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2400" i="1">
                            <a:latin typeface="Cambria Math" pitchFamily="18" charset="0"/>
                            <a:ea typeface="Cambria Math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altLang="ko-KR" sz="2400" i="1">
                                <a:latin typeface="Cambria Math" pitchFamily="18" charset="0"/>
                                <a:ea typeface="Cambria Math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ko-KR" sz="2400" i="1">
                                    <a:latin typeface="Cambria Math" pitchFamily="18" charset="0"/>
                                    <a:ea typeface="Cambria Math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2400" i="1">
                                    <a:latin typeface="Cambria Math" pitchFamily="18" charset="0"/>
                                  </a:rPr>
                                  <m:t>𝜓</m:t>
                                </m:r>
                              </m:e>
                              <m:sub>
                                <m:r>
                                  <a:rPr lang="en-US" altLang="ko-KR" sz="2400" i="1">
                                    <a:latin typeface="Cambria Math" pitchFamily="18" charset="0"/>
                                    <a:ea typeface="Cambria Math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  <m:sup>
                            <m:r>
                              <a:rPr lang="ko-KR" altLang="en-US" sz="2400" i="1">
                                <a:latin typeface="Cambria Math" pitchFamily="18" charset="0"/>
                              </a:rPr>
                              <m:t>𝜃</m:t>
                            </m:r>
                          </m:sup>
                        </m:sSup>
                      </m:e>
                      <m:sub>
                        <m:r>
                          <a:rPr lang="en-US" altLang="ko-KR" sz="2400" i="1">
                            <a:latin typeface="Cambria Math" pitchFamily="18" charset="0"/>
                            <a:ea typeface="Cambria Math" pitchFamily="18" charset="0"/>
                          </a:rPr>
                          <m:t>(</m:t>
                        </m:r>
                        <m:r>
                          <a:rPr lang="en-US" altLang="ko-KR" sz="2400" i="1">
                            <a:latin typeface="Cambria Math" pitchFamily="18" charset="0"/>
                            <a:ea typeface="Cambria Math" pitchFamily="18" charset="0"/>
                          </a:rPr>
                          <m:t>𝑠</m:t>
                        </m:r>
                        <m:r>
                          <a:rPr lang="en-US" altLang="ko-KR" sz="2400" i="1">
                            <a:latin typeface="Cambria Math" pitchFamily="18" charset="0"/>
                            <a:ea typeface="Cambria Math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altLang="ko-KR" sz="2400" dirty="0">
                    <a:latin typeface="Cambria Math" pitchFamily="18" charset="0"/>
                    <a:ea typeface="Cambria Math" pitchFamily="18" charset="0"/>
                  </a:rPr>
                  <a:t>.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pitchFamily="18" charset="0"/>
                            <a:ea typeface="Cambria Math" pitchFamily="18" charset="0"/>
                          </a:rPr>
                        </m:ctrlPr>
                      </m:sSubPr>
                      <m:e>
                        <m:r>
                          <a:rPr lang="ko-KR" altLang="en-US" sz="2400" i="1">
                            <a:latin typeface="Cambria Math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2400" i="1">
                            <a:latin typeface="Cambria Math" pitchFamily="18" charset="0"/>
                            <a:ea typeface="Cambria Math" pitchFamily="18" charset="0"/>
                          </a:rPr>
                          <m:t>(</m:t>
                        </m:r>
                        <m:r>
                          <a:rPr lang="en-US" altLang="ko-KR" sz="2400" i="1">
                            <a:latin typeface="Cambria Math" pitchFamily="18" charset="0"/>
                            <a:ea typeface="Cambria Math" pitchFamily="18" charset="0"/>
                          </a:rPr>
                          <m:t>𝑧</m:t>
                        </m:r>
                        <m:r>
                          <a:rPr lang="en-US" altLang="ko-KR" sz="2400" i="1">
                            <a:latin typeface="Cambria Math" pitchFamily="18" charset="0"/>
                            <a:ea typeface="Cambria Math" pitchFamily="18" charset="0"/>
                          </a:rPr>
                          <m:t>)</m:t>
                        </m:r>
                      </m:sub>
                    </m:sSub>
                    <m:r>
                      <a:rPr lang="en-US" altLang="ko-KR" sz="2400" i="1">
                        <a:latin typeface="Cambria Math" pitchFamily="18" charset="0"/>
                        <a:ea typeface="Cambria Math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2400" i="1">
                            <a:latin typeface="Cambria Math" pitchFamily="18" charset="0"/>
                            <a:ea typeface="Cambria Math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altLang="ko-KR" sz="2400" i="1">
                                <a:latin typeface="Cambria Math" pitchFamily="18" charset="0"/>
                                <a:ea typeface="Cambria Math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ko-KR" sz="2400" i="1">
                                    <a:latin typeface="Cambria Math" pitchFamily="18" charset="0"/>
                                    <a:ea typeface="Cambria Math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2400" i="1">
                                    <a:latin typeface="Cambria Math" pitchFamily="18" charset="0"/>
                                  </a:rPr>
                                  <m:t>𝜓</m:t>
                                </m:r>
                              </m:e>
                              <m:sub>
                                <m:r>
                                  <a:rPr lang="en-US" altLang="ko-KR" sz="2400" i="1">
                                    <a:latin typeface="Cambria Math" pitchFamily="18" charset="0"/>
                                    <a:ea typeface="Cambria Math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  <m:sup>
                            <m:r>
                              <a:rPr lang="ko-KR" altLang="en-US" sz="2400" i="1">
                                <a:latin typeface="Cambria Math" pitchFamily="18" charset="0"/>
                              </a:rPr>
                              <m:t>𝒳</m:t>
                            </m:r>
                          </m:sup>
                        </m:sSup>
                      </m:e>
                      <m:sub>
                        <m:r>
                          <a:rPr lang="en-US" altLang="ko-KR" sz="2400" i="1">
                            <a:latin typeface="Cambria Math" pitchFamily="18" charset="0"/>
                            <a:ea typeface="Cambria Math" pitchFamily="18" charset="0"/>
                          </a:rPr>
                          <m:t>(</m:t>
                        </m:r>
                        <m:r>
                          <a:rPr lang="en-US" altLang="ko-KR" sz="2400" i="1">
                            <a:latin typeface="Cambria Math" pitchFamily="18" charset="0"/>
                            <a:ea typeface="Cambria Math" pitchFamily="18" charset="0"/>
                          </a:rPr>
                          <m:t>𝑠</m:t>
                        </m:r>
                        <m:r>
                          <a:rPr lang="en-US" altLang="ko-KR" sz="2400" i="1">
                            <a:latin typeface="Cambria Math" pitchFamily="18" charset="0"/>
                            <a:ea typeface="Cambria Math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altLang="ko-KR" sz="2400" dirty="0">
                    <a:latin typeface="Cambria Math" pitchFamily="18" charset="0"/>
                    <a:ea typeface="Cambria Math" pitchFamily="18" charset="0"/>
                  </a:rPr>
                  <a:t>.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pitchFamily="18" charset="0"/>
                            <a:ea typeface="Cambria Math" pitchFamily="18" charset="0"/>
                          </a:rPr>
                        </m:ctrlPr>
                      </m:sSubPr>
                      <m:e>
                        <m:r>
                          <a:rPr lang="ko-KR" altLang="en-US" sz="2400" i="1">
                            <a:latin typeface="Cambria Math" pitchFamily="18" charset="0"/>
                          </a:rPr>
                          <m:t>𝒳</m:t>
                        </m:r>
                      </m:e>
                      <m:sub>
                        <m:r>
                          <a:rPr lang="en-US" altLang="ko-KR" sz="2400" i="1">
                            <a:latin typeface="Cambria Math" pitchFamily="18" charset="0"/>
                            <a:ea typeface="Cambria Math" pitchFamily="18" charset="0"/>
                          </a:rPr>
                          <m:t>(</m:t>
                        </m:r>
                        <m:r>
                          <a:rPr lang="en-US" altLang="ko-KR" sz="2400" i="1">
                            <a:latin typeface="Cambria Math" pitchFamily="18" charset="0"/>
                            <a:ea typeface="Cambria Math" pitchFamily="18" charset="0"/>
                          </a:rPr>
                          <m:t>𝑧</m:t>
                        </m:r>
                        <m:r>
                          <a:rPr lang="en-US" altLang="ko-KR" sz="2400" i="1">
                            <a:latin typeface="Cambria Math" pitchFamily="18" charset="0"/>
                            <a:ea typeface="Cambria Math" pitchFamily="18" charset="0"/>
                          </a:rPr>
                          <m:t>)</m:t>
                        </m:r>
                      </m:sub>
                    </m:sSub>
                  </m:oMath>
                </a14:m>
                <a:endParaRPr lang="en-US" altLang="ko-KR" sz="2400" dirty="0"/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sz="24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 dirty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ko-KR" sz="2400" i="1" dirty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e>
                    </m:acc>
                    <m:d>
                      <m:dPr>
                        <m:ctrlPr>
                          <a:rPr lang="en-US" altLang="ko-KR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2400" dirty="0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altLang="ko-KR" sz="2400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ko-KR" sz="2400" dirty="0"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a:rPr lang="en-US" altLang="ko-KR" sz="2400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ko-KR" sz="2400" dirty="0">
                            <a:latin typeface="Cambria Math" panose="02040503050406030204" pitchFamily="18" charset="0"/>
                          </a:rPr>
                          <m:t>z</m:t>
                        </m:r>
                      </m:e>
                    </m:d>
                    <m:r>
                      <a:rPr lang="en-US" altLang="ko-KR" sz="2400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 dirty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ko-KR" sz="2400" i="1" dirty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d>
                      <m:dPr>
                        <m:ctrlPr>
                          <a:rPr lang="en-US" altLang="ko-KR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i="1" dirty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sz="24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400" i="1" dirty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ko-KR" sz="2400" i="1" dirty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24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sz="2400" i="1" dirty="0">
                        <a:latin typeface="Cambria Math" panose="02040503050406030204" pitchFamily="18" charset="0"/>
                      </a:rPr>
                      <m:t>.</m:t>
                    </m:r>
                    <m:f>
                      <m:fPr>
                        <m:ctrlPr>
                          <a:rPr lang="en-US" altLang="ko-KR" sz="2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2400" i="1" dirty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 dirty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ko-KR" sz="2400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r>
                          <a:rPr lang="ko-KR" altLang="en-US" sz="2400" i="1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2400" i="1" dirty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en-US" altLang="ko-KR" sz="2400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2400" i="1">
                            <a:latin typeface="Cambria Math" pitchFamily="18" charset="0"/>
                            <a:ea typeface="Cambria Math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altLang="ko-KR" sz="2400" i="1">
                                <a:latin typeface="Cambria Math" pitchFamily="18" charset="0"/>
                                <a:ea typeface="Cambria Math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ko-KR" sz="2400" i="1">
                                    <a:latin typeface="Cambria Math" pitchFamily="18" charset="0"/>
                                    <a:ea typeface="Cambria Math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2400" i="1">
                                    <a:latin typeface="Cambria Math" pitchFamily="18" charset="0"/>
                                  </a:rPr>
                                  <m:t>𝜓</m:t>
                                </m:r>
                              </m:e>
                              <m:sub>
                                <m:r>
                                  <a:rPr lang="en-US" altLang="ko-KR" sz="2400" i="1">
                                    <a:latin typeface="Cambria Math" pitchFamily="18" charset="0"/>
                                    <a:ea typeface="Cambria Math" pitchFamily="18" charset="0"/>
                                  </a:rPr>
                                  <m:t>𝑠</m:t>
                                </m:r>
                              </m:sub>
                            </m:sSub>
                          </m:e>
                          <m:sup>
                            <m:r>
                              <a:rPr lang="ko-KR" altLang="en-US" sz="2400" i="1">
                                <a:latin typeface="Cambria Math" pitchFamily="18" charset="0"/>
                              </a:rPr>
                              <m:t>𝜃</m:t>
                            </m:r>
                          </m:sup>
                        </m:sSup>
                      </m:e>
                      <m:sub>
                        <m:r>
                          <a:rPr lang="en-US" altLang="ko-KR" sz="2400" i="1">
                            <a:latin typeface="Cambria Math" pitchFamily="18" charset="0"/>
                            <a:ea typeface="Cambria Math" pitchFamily="18" charset="0"/>
                          </a:rPr>
                          <m:t>(</m:t>
                        </m:r>
                        <m:r>
                          <a:rPr lang="en-US" altLang="ko-KR" sz="2400" i="1">
                            <a:latin typeface="Cambria Math" pitchFamily="18" charset="0"/>
                            <a:ea typeface="Cambria Math" pitchFamily="18" charset="0"/>
                          </a:rPr>
                          <m:t>𝑠</m:t>
                        </m:r>
                        <m:r>
                          <a:rPr lang="en-US" altLang="ko-KR" sz="2400" i="1">
                            <a:latin typeface="Cambria Math" pitchFamily="18" charset="0"/>
                            <a:ea typeface="Cambria Math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altLang="ko-KR" sz="2400" dirty="0">
                    <a:latin typeface="Cambria Math" pitchFamily="18" charset="0"/>
                    <a:ea typeface="Cambria Math" pitchFamily="18" charset="0"/>
                  </a:rPr>
                  <a:t>.</a:t>
                </a:r>
                <a:r>
                  <a:rPr lang="ko-KR" altLang="en-US" sz="2400" dirty="0"/>
                  <a:t> </a:t>
                </a:r>
                <a14:m>
                  <m:oMath xmlns:m="http://schemas.openxmlformats.org/officeDocument/2006/math">
                    <m:r>
                      <a:rPr lang="ko-KR" altLang="en-US" sz="2400" i="1">
                        <a:latin typeface="Cambria Math" pitchFamily="18" charset="0"/>
                      </a:rPr>
                      <m:t>𝜃</m:t>
                    </m:r>
                    <m:r>
                      <a:rPr lang="en-US" altLang="ko-KR" sz="2400" i="1">
                        <a:latin typeface="Cambria Math" pitchFamily="18" charset="0"/>
                        <a:ea typeface="Cambria Math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2400" i="1">
                            <a:latin typeface="Cambria Math" pitchFamily="18" charset="0"/>
                            <a:ea typeface="Cambria Math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altLang="ko-KR" sz="2400" i="1">
                                <a:latin typeface="Cambria Math" pitchFamily="18" charset="0"/>
                                <a:ea typeface="Cambria Math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ko-KR" sz="2400" i="1">
                                    <a:latin typeface="Cambria Math" pitchFamily="18" charset="0"/>
                                    <a:ea typeface="Cambria Math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2400" i="1">
                                    <a:latin typeface="Cambria Math" pitchFamily="18" charset="0"/>
                                  </a:rPr>
                                  <m:t>𝜓</m:t>
                                </m:r>
                              </m:e>
                              <m:sub>
                                <m:r>
                                  <a:rPr lang="en-US" altLang="ko-KR" sz="2400" i="1">
                                    <a:latin typeface="Cambria Math" pitchFamily="18" charset="0"/>
                                  </a:rPr>
                                  <m:t>𝑠</m:t>
                                </m:r>
                              </m:sub>
                            </m:sSub>
                          </m:e>
                          <m:sup>
                            <m:r>
                              <a:rPr lang="ko-KR" altLang="en-US" sz="2400" i="1">
                                <a:latin typeface="Cambria Math" pitchFamily="18" charset="0"/>
                              </a:rPr>
                              <m:t>𝒳</m:t>
                            </m:r>
                          </m:sup>
                        </m:sSup>
                      </m:e>
                      <m:sub>
                        <m:r>
                          <a:rPr lang="en-US" altLang="ko-KR" sz="2400" i="1">
                            <a:latin typeface="Cambria Math" pitchFamily="18" charset="0"/>
                            <a:ea typeface="Cambria Math" pitchFamily="18" charset="0"/>
                          </a:rPr>
                          <m:t>(</m:t>
                        </m:r>
                        <m:r>
                          <a:rPr lang="en-US" altLang="ko-KR" sz="2400" i="1">
                            <a:latin typeface="Cambria Math" pitchFamily="18" charset="0"/>
                            <a:ea typeface="Cambria Math" pitchFamily="18" charset="0"/>
                          </a:rPr>
                          <m:t>𝑠</m:t>
                        </m:r>
                        <m:r>
                          <a:rPr lang="en-US" altLang="ko-KR" sz="2400" i="1">
                            <a:latin typeface="Cambria Math" pitchFamily="18" charset="0"/>
                            <a:ea typeface="Cambria Math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altLang="ko-KR" sz="2400" dirty="0">
                    <a:latin typeface="Cambria Math" pitchFamily="18" charset="0"/>
                    <a:ea typeface="Cambria Math" pitchFamily="18" charset="0"/>
                  </a:rPr>
                  <a:t>.</a:t>
                </a:r>
                <a:r>
                  <a:rPr lang="ko-KR" altLang="en-US" sz="2400" dirty="0"/>
                  <a:t> </a:t>
                </a:r>
                <a14:m>
                  <m:oMath xmlns:m="http://schemas.openxmlformats.org/officeDocument/2006/math">
                    <m:r>
                      <a:rPr lang="ko-KR" altLang="en-US" sz="2400" i="1">
                        <a:latin typeface="Cambria Math" pitchFamily="18" charset="0"/>
                      </a:rPr>
                      <m:t>𝒳</m:t>
                    </m:r>
                    <m:r>
                      <a:rPr lang="en-US" altLang="ko-KR" sz="2400">
                        <a:latin typeface="Cambria Math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ko-KR" sz="2400">
                        <a:latin typeface="Cambria Math" pitchFamily="18" charset="0"/>
                      </a:rPr>
                      <m:t>n</m:t>
                    </m:r>
                    <m:r>
                      <a:rPr lang="en-US" altLang="ko-KR" sz="2400">
                        <a:latin typeface="Cambria Math" pitchFamily="18" charset="0"/>
                      </a:rPr>
                      <m:t>.(</m:t>
                    </m:r>
                    <m:f>
                      <m:fPr>
                        <m:ctrlPr>
                          <a:rPr lang="en-US" altLang="ko-KR" sz="2400" i="1">
                            <a:latin typeface="Cambria Math" pitchFamily="18" charset="0"/>
                          </a:rPr>
                        </m:ctrlPr>
                      </m:fPr>
                      <m:num>
                        <m:r>
                          <a:rPr lang="ko-KR" altLang="en-US" sz="24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altLang="ko-KR" sz="2400" i="1">
                                <a:latin typeface="Cambria Math" pitchFamily="18" charset="0"/>
                                <a:ea typeface="Cambria Math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ko-KR" sz="2400" i="1">
                                    <a:latin typeface="Cambria Math" pitchFamily="18" charset="0"/>
                                    <a:ea typeface="Cambria Math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2400" i="1">
                                    <a:latin typeface="Cambria Math" pitchFamily="18" charset="0"/>
                                  </a:rPr>
                                  <m:t>𝜓</m:t>
                                </m:r>
                              </m:e>
                              <m:sub>
                                <m:r>
                                  <a:rPr lang="en-US" altLang="ko-KR" sz="2400" i="1">
                                    <a:latin typeface="Cambria Math" pitchFamily="18" charset="0"/>
                                    <a:ea typeface="Cambria Math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  <m:sup>
                            <m:r>
                              <a:rPr lang="ko-KR" altLang="en-US" sz="2400" i="1">
                                <a:latin typeface="Cambria Math" pitchFamily="18" charset="0"/>
                              </a:rPr>
                              <m:t>𝜃</m:t>
                            </m:r>
                          </m:sup>
                        </m:sSup>
                      </m:num>
                      <m:den>
                        <m:r>
                          <a:rPr lang="ko-KR" altLang="en-US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2400" i="1">
                            <a:latin typeface="Cambria Math" pitchFamily="18" charset="0"/>
                          </a:rPr>
                          <m:t>𝑠</m:t>
                        </m:r>
                      </m:den>
                    </m:f>
                  </m:oMath>
                </a14:m>
                <a:r>
                  <a:rPr lang="en-US" altLang="ko-KR" sz="2400" dirty="0"/>
                  <a:t>.</a:t>
                </a:r>
                <a:r>
                  <a:rPr lang="ko-KR" altLang="en-US" sz="2400" dirty="0"/>
                  <a:t> </a:t>
                </a:r>
                <a14:m>
                  <m:oMath xmlns:m="http://schemas.openxmlformats.org/officeDocument/2006/math">
                    <m:r>
                      <a:rPr lang="ko-KR" altLang="en-US" sz="2400" i="1">
                        <a:latin typeface="Cambria Math" pitchFamily="18" charset="0"/>
                      </a:rPr>
                      <m:t>𝜃</m:t>
                    </m:r>
                    <m:r>
                      <a:rPr lang="ko-KR" altLang="en-US" sz="2400" i="1">
                        <a:latin typeface="Cambria Math" pitchFamily="18" charset="0"/>
                      </a:rPr>
                      <m:t> </m:t>
                    </m:r>
                  </m:oMath>
                </a14:m>
                <a:r>
                  <a:rPr lang="en-US" altLang="ko-KR" sz="2400" dirty="0"/>
                  <a:t>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400" i="1">
                            <a:latin typeface="Cambria Math" pitchFamily="18" charset="0"/>
                          </a:rPr>
                        </m:ctrlPr>
                      </m:fPr>
                      <m:num>
                        <m:r>
                          <a:rPr lang="ko-KR" altLang="en-US" sz="24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altLang="ko-KR" sz="2400" i="1">
                                <a:latin typeface="Cambria Math" pitchFamily="18" charset="0"/>
                                <a:ea typeface="Cambria Math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ko-KR" sz="2400" i="1">
                                    <a:latin typeface="Cambria Math" pitchFamily="18" charset="0"/>
                                    <a:ea typeface="Cambria Math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2400" i="1">
                                    <a:latin typeface="Cambria Math" pitchFamily="18" charset="0"/>
                                  </a:rPr>
                                  <m:t>𝜓</m:t>
                                </m:r>
                              </m:e>
                              <m:sub>
                                <m:r>
                                  <a:rPr lang="en-US" altLang="ko-KR" sz="2400" i="1">
                                    <a:latin typeface="Cambria Math" pitchFamily="18" charset="0"/>
                                    <a:ea typeface="Cambria Math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  <m:sup>
                            <m:r>
                              <a:rPr lang="ko-KR" altLang="en-US" sz="2400" i="1">
                                <a:latin typeface="Cambria Math" pitchFamily="18" charset="0"/>
                              </a:rPr>
                              <m:t>𝒳</m:t>
                            </m:r>
                          </m:sup>
                        </m:sSup>
                      </m:num>
                      <m:den>
                        <m:r>
                          <a:rPr lang="ko-KR" altLang="en-US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2400" i="1">
                            <a:latin typeface="Cambria Math" pitchFamily="18" charset="0"/>
                          </a:rPr>
                          <m:t>𝑠</m:t>
                        </m:r>
                      </m:den>
                    </m:f>
                    <m:r>
                      <a:rPr lang="en-US" altLang="ko-KR" sz="2400">
                        <a:latin typeface="Cambria Math" pitchFamily="18" charset="0"/>
                      </a:rPr>
                      <m:t>.</m:t>
                    </m:r>
                    <m:r>
                      <a:rPr lang="ko-KR" altLang="en-US" sz="2400" i="1">
                        <a:latin typeface="Cambria Math" pitchFamily="18" charset="0"/>
                      </a:rPr>
                      <m:t>𝒳</m:t>
                    </m:r>
                  </m:oMath>
                </a14:m>
                <a:r>
                  <a:rPr lang="en-US" altLang="ko-KR" sz="2400" dirty="0"/>
                  <a:t>)</a:t>
                </a:r>
              </a:p>
              <a:p>
                <a14:m/>
              </a:p>
              <a:p>
                <a:endParaRPr lang="en-US" altLang="ko-KR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400" i="1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𝑠𝑠</m:t>
                        </m:r>
                      </m:sub>
                    </m:sSub>
                    <m:r>
                      <a:rPr lang="en-US" altLang="ko-K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2400" i="1">
                            <a:latin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̃"/>
                            <m:ctrlPr>
                              <a:rPr lang="en-US" altLang="ko-KR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ko-KR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e>
                        </m:acc>
                      </m:num>
                      <m:den>
                        <m:r>
                          <a:rPr lang="ko-KR" altLang="en-US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en-US" altLang="ko-K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ko-K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ko-K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f>
                      <m:fPr>
                        <m:ctrlPr>
                          <a:rPr lang="en-US" altLang="ko-KR" sz="2400" i="1">
                            <a:latin typeface="Cambria Math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sz="24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altLang="ko-KR" sz="2400" i="1">
                                <a:latin typeface="Cambria Math" pitchFamily="18" charset="0"/>
                                <a:ea typeface="Cambria Math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ko-KR" sz="2400" i="1">
                                    <a:latin typeface="Cambria Math" pitchFamily="18" charset="0"/>
                                    <a:ea typeface="Cambria Math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2400" i="1">
                                    <a:latin typeface="Cambria Math" pitchFamily="18" charset="0"/>
                                  </a:rPr>
                                  <m:t>𝜓</m:t>
                                </m:r>
                              </m:e>
                              <m:sub>
                                <m:r>
                                  <a:rPr lang="en-US" altLang="ko-KR" sz="2400" i="1">
                                    <a:latin typeface="Cambria Math" pitchFamily="18" charset="0"/>
                                    <a:ea typeface="Cambria Math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  <m:sup>
                            <m:r>
                              <a:rPr lang="ko-KR" altLang="en-US" sz="2400" i="1">
                                <a:latin typeface="Cambria Math" pitchFamily="18" charset="0"/>
                              </a:rPr>
                              <m:t>𝒳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ko-KR" sz="2400" i="1">
                                <a:latin typeface="Cambria Math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sz="24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ko-KR" sz="2400" i="1">
                                <a:latin typeface="Cambria Math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ko-KR" sz="2400" i="1">
                                <a:latin typeface="Cambria Math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ko-KR" sz="2400">
                        <a:latin typeface="Cambria Math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ko-KR" altLang="en-US" sz="2400" i="1">
                        <a:latin typeface="Cambria Math" pitchFamily="18" charset="0"/>
                      </a:rPr>
                      <m:t>𝒳</m:t>
                    </m:r>
                    <m:r>
                      <m:rPr>
                        <m:nor/>
                      </m:rPr>
                      <a:rPr lang="en-US" altLang="ko-KR" sz="2400" b="0" i="0" smtClean="0">
                        <a:latin typeface="Cambria Math" pitchFamily="18" charset="0"/>
                      </a:rPr>
                      <m:t>                            </m:t>
                    </m:r>
                    <m:r>
                      <m:rPr>
                        <m:nor/>
                      </m:rPr>
                      <a:rPr lang="ko-KR" altLang="en-US" sz="2400" dirty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400" i="1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𝑧𝑧</m:t>
                        </m:r>
                      </m:sub>
                    </m:sSub>
                    <m:r>
                      <a:rPr lang="en-US" altLang="ko-K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2400" i="1">
                            <a:latin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̃"/>
                            <m:ctrlPr>
                              <a:rPr lang="en-US" altLang="ko-KR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ko-KR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</m:sub>
                            </m:sSub>
                          </m:e>
                        </m:acc>
                      </m:num>
                      <m:den>
                        <m:r>
                          <a:rPr lang="ko-KR" altLang="en-US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den>
                    </m:f>
                    <m:r>
                      <a:rPr lang="en-US" altLang="ko-K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400" i="1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altLang="ko-K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e>
                      <m:sup>
                        <m: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sup>
                    </m:sSup>
                    <m:r>
                      <a:rPr lang="en-US" altLang="ko-K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sSup>
                      <m:sSupPr>
                        <m:ctrlP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m:rPr>
                        <m:nor/>
                      </m:rPr>
                      <a:rPr lang="en-US" altLang="ko-KR" sz="24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ko-KR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 xmlns:m="http://schemas.openxmlformats.org/officeDocument/2006/math">
                    <m:eqArr>
                      <m:eqArr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eqArrPr>
                      <m:e>
                        <m:sSub>
                          <m:sSub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4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𝑧𝑧</m:t>
                            </m:r>
                          </m:sub>
                        </m:s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400" i="1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US" altLang="ko-K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𝑧𝑧</m:t>
                            </m:r>
                          </m:sub>
                        </m:sSub>
                        <m: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sSub>
                          <m:sSub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400" i="1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US" altLang="ko-K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𝑠𝑠</m:t>
                            </m:r>
                          </m:sub>
                        </m:sSub>
                        <m: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e>
                        <m:eqArr>
                          <m:eqArr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2400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𝑠𝑠</m:t>
                                </m:r>
                              </m:sub>
                            </m:sSub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ko-KR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2400" i="1"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b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𝑠𝑠</m:t>
                                </m:r>
                              </m:sub>
                            </m:sSub>
                            <m:r>
                              <a:rPr lang="en-US" altLang="ko-K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altLang="ko-K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.</m:t>
                            </m:r>
                            <m:sSub>
                              <m:sSubPr>
                                <m:ctrlPr>
                                  <a:rPr lang="en-US" altLang="ko-KR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2400" i="1"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b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𝑧𝑧</m:t>
                                </m:r>
                              </m:sub>
                            </m:sSub>
                            <m:r>
                              <a:rPr lang="en-US" altLang="ko-K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2400" i="1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𝑧𝑧</m:t>
                                </m:r>
                              </m:sub>
                            </m:sSub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.</m:t>
                            </m:r>
                            <m:sSub>
                              <m:sSubPr>
                                <m:ctrlPr>
                                  <a:rPr lang="en-US" altLang="ko-KR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2400" i="1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b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𝑧𝑠</m:t>
                                </m:r>
                              </m:sub>
                            </m:sSub>
                          </m:e>
                        </m:eqArr>
                      </m:e>
                    </m:eqArr>
                  </m:oMath>
                </a14:m>
                <a:endParaRPr lang="en-US" altLang="ko-KR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3"/>
                <a:ext cx="10058400" cy="4350529"/>
              </a:xfrm>
              <a:blipFill rotWithShape="0">
                <a:blip r:embed="rId2"/>
                <a:stretch>
                  <a:fillRect t="-1823" r="-4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6904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Minimum potential energy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nary>
                      <m:nary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𝑑𝑉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.</m:t>
                            </m:r>
                            <m:acc>
                              <m:accPr>
                                <m:chr m:val="̅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acc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.</m:t>
                            </m:r>
                            <m:acc>
                              <m:accPr>
                                <m:chr m:val="̅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</m:e>
                            </m:acc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 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𝑑𝑉</m:t>
                            </m:r>
                          </m:e>
                        </m:nary>
                      </m:e>
                    </m:nary>
                  </m:oMath>
                </a14:m>
                <a:endParaRPr lang="en-US" dirty="0" smtClean="0"/>
              </a:p>
              <a:p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nary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𝑈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ko-KR" altLang="en-US" i="1">
                            <a:latin typeface="Cambria Math" pitchFamily="18" charset="0"/>
                          </a:rPr>
                          <m:t>𝒳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+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𝑈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i="1">
                                <a:latin typeface="Cambria Math" pitchFamily="18" charset="0"/>
                              </a:rPr>
                              <m:t>𝒳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ko-KR" altLang="en-US" i="1">
                            <a:latin typeface="Cambria Math" pitchFamily="18" charset="0"/>
                          </a:rPr>
                          <m:t>𝒳</m:t>
                        </m:r>
                        <m:r>
                          <a:rPr lang="en-US" altLang="ko-KR" i="1">
                            <a:latin typeface="Cambria Math" pitchFamily="18" charset="0"/>
                          </a:rPr>
                          <m:t>′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+2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′+2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8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ko-KR" altLang="en-US" i="1">
                        <a:latin typeface="Cambria Math" pitchFamily="18" charset="0"/>
                      </a:rPr>
                      <m:t>𝒳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+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r>
                      <a:rPr lang="ko-KR" altLang="en-US" i="1">
                        <a:latin typeface="Cambria Math" pitchFamily="18" charset="0"/>
                      </a:rPr>
                      <m:t>𝒳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dz</m:t>
                    </m:r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nary>
                      <m:nary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</m:e>
                    </m:nary>
                  </m:oMath>
                </a14:m>
                <a:r>
                  <a:rPr lang="en-US" altLang="ko-K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altLang="ko-KR" dirty="0">
                            <a:latin typeface="Cambria Math" pitchFamily="18" charset="0"/>
                            <a:ea typeface="Cambria Math" pitchFamily="18" charset="0"/>
                          </a:rPr>
                          <m:t>.</m:t>
                        </m:r>
                        <m:r>
                          <a:rPr lang="en-US" altLang="ko-KR" i="1">
                            <a:latin typeface="Cambria Math" pitchFamily="18" charset="0"/>
                            <a:ea typeface="Cambria Math" pitchFamily="18" charset="0"/>
                          </a:rPr>
                          <m:t>𝑈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altLang="ko-KR" dirty="0">
                            <a:latin typeface="Cambria Math" pitchFamily="18" charset="0"/>
                            <a:ea typeface="Cambria Math" pitchFamily="18" charset="0"/>
                          </a:rPr>
                          <m:t>.</m:t>
                        </m:r>
                        <m:r>
                          <m:rPr>
                            <m:nor/>
                          </m:rPr>
                          <a:rPr lang="ko-KR" altLang="en-US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i="1">
                            <a:latin typeface="Cambria Math" pitchFamily="18" charset="0"/>
                          </a:rPr>
                          <m:t>𝜃</m:t>
                        </m:r>
                        <m:r>
                          <a:rPr lang="en-US" altLang="ko-KR" i="1">
                            <a:latin typeface="Cambria Math" pitchFamily="18" charset="0"/>
                            <a:ea typeface="Cambria Math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itchFamily="18" charset="0"/>
                                <a:ea typeface="Cambria Math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itchFamily="18" charset="0"/>
                                <a:ea typeface="Cambria Math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itchFamily="18" charset="0"/>
                                <a:ea typeface="Cambria Math" pitchFamily="18" charset="0"/>
                              </a:rPr>
                              <m:t>2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altLang="ko-KR" dirty="0">
                            <a:latin typeface="Cambria Math" pitchFamily="18" charset="0"/>
                            <a:ea typeface="Cambria Math" pitchFamily="18" charset="0"/>
                          </a:rPr>
                          <m:t>.</m:t>
                        </m:r>
                        <m:r>
                          <m:rPr>
                            <m:nor/>
                          </m:rPr>
                          <a:rPr lang="ko-KR" altLang="en-US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i="1">
                            <a:latin typeface="Cambria Math" pitchFamily="18" charset="0"/>
                          </a:rPr>
                          <m:t>𝒳</m:t>
                        </m:r>
                      </m:e>
                    </m:d>
                    <m:r>
                      <a:rPr lang="en-US" altLang="ko-K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𝑑𝑉</m:t>
                    </m:r>
                  </m:oMath>
                </a14:m>
                <a:endParaRPr lang="en-US" altLang="ko-KR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dirty="0" smtClean="0"/>
                  <a:t>FEM:</a:t>
                </a:r>
              </a:p>
              <a:p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U=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𝑈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𝜒</m:t>
                            </m:r>
                          </m:e>
                        </m:eqAr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𝜒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eqArr>
                              <m:eqArr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𝑈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𝜒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eqArr>
                          </m:e>
                        </m:eqAr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</m:oMath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06" t="-3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5606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32624"/>
          <a:stretch/>
        </p:blipFill>
        <p:spPr>
          <a:xfrm>
            <a:off x="356724" y="239885"/>
            <a:ext cx="5173219" cy="40227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8493" y="1627133"/>
            <a:ext cx="7962900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16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4332" y="1962331"/>
            <a:ext cx="5528491" cy="414636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107" y="371656"/>
            <a:ext cx="10820400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449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rgbClr val="FFFFFF"/>
      </a:lt1>
      <a:dk2>
        <a:srgbClr val="46464A"/>
      </a:dk2>
      <a:lt2>
        <a:srgbClr val="D1D9E1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BAB94BD4-5D6D-4148-AB57-A4CCF1FD4E0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1133</TotalTime>
  <Words>541</Words>
  <Application>Microsoft Office PowerPoint</Application>
  <PresentationFormat>Widescreen</PresentationFormat>
  <Paragraphs>110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맑은 고딕</vt:lpstr>
      <vt:lpstr>Calibri</vt:lpstr>
      <vt:lpstr>Calibri Light</vt:lpstr>
      <vt:lpstr>Cambria Math</vt:lpstr>
      <vt:lpstr>Retrospect</vt:lpstr>
      <vt:lpstr>Weekly report</vt:lpstr>
      <vt:lpstr>Last Week</vt:lpstr>
      <vt:lpstr>This week</vt:lpstr>
      <vt:lpstr>Shell displacements</vt:lpstr>
      <vt:lpstr>Shape functions</vt:lpstr>
      <vt:lpstr>Displacement vectors - Stress, Strain</vt:lpstr>
      <vt:lpstr>Minimum potential energy</vt:lpstr>
      <vt:lpstr>PowerPoint Presentation</vt:lpstr>
      <vt:lpstr>PowerPoint Presentation</vt:lpstr>
      <vt:lpstr>Trapezoidal shape functions</vt:lpstr>
      <vt:lpstr>Equation</vt:lpstr>
      <vt:lpstr>Distortion shape functions</vt:lpstr>
      <vt:lpstr>PowerPoint Presentation</vt:lpstr>
      <vt:lpstr>PowerPoint Presentation</vt:lpstr>
      <vt:lpstr>Next week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report</dc:title>
  <dc:creator>hungdoan</dc:creator>
  <cp:lastModifiedBy>hungdoan</cp:lastModifiedBy>
  <cp:revision>28</cp:revision>
  <dcterms:created xsi:type="dcterms:W3CDTF">2014-11-16T06:00:22Z</dcterms:created>
  <dcterms:modified xsi:type="dcterms:W3CDTF">2014-11-17T00:53:46Z</dcterms:modified>
</cp:coreProperties>
</file>