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3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4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71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3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79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9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9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0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4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9B6E82-4F73-4C98-8D99-65C2478792C1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8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0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9B6E82-4F73-4C98-8D99-65C2478792C1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00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.tif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20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.ti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6.tif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9.png"/><Relationship Id="rId10" Type="http://schemas.openxmlformats.org/officeDocument/2006/relationships/image" Target="../media/image8.png"/><Relationship Id="rId4" Type="http://schemas.openxmlformats.org/officeDocument/2006/relationships/image" Target="../media/image20.png"/><Relationship Id="rId9" Type="http://schemas.openxmlformats.org/officeDocument/2006/relationships/image" Target="../media/image7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Weekly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Doan Manh Hung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043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219324"/>
                <a:ext cx="10732770" cy="3649769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𝐺𝑏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𝑙𝑒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𝐺𝑏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𝐺𝑏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𝐺𝑏𝑙𝑒</m:t>
                                        </m:r>
                                      </m:num>
                                      <m:den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sSup>
                                          <m:sSup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+ 3</m:t>
                                            </m:r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6</m:t>
                                        </m:r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𝑙𝑒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+ 3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+ 3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p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p>
                                            </m:s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15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p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60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𝑙𝑒</m:t>
                                        </m:r>
                                      </m:den>
                                    </m:f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+ 60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60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𝐺𝑏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𝐺𝑏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𝐺𝑏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𝐺𝑏𝑙𝑒</m:t>
                                        </m:r>
                                      </m:num>
                                      <m:den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sSup>
                                          <m:sSup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+ 3</m:t>
                                            </m:r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6</m:t>
                                        </m:r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𝑙𝑒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+ 3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+ 3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𝑙𝑒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+ 30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360</m:t>
                                        </m:r>
                                      </m:den>
                                    </m:f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+ 15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360∗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𝑙𝑒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𝐺𝑏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𝐺𝑏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𝐺𝑏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𝐺𝑏𝑙𝑒</m:t>
                                        </m:r>
                                      </m:num>
                                      <m:den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sSup>
                                          <m:sSup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+ 3</m:t>
                                            </m:r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6</m:t>
                                        </m:r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𝑙𝑒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+ 3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+ 3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𝑙𝑒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+ 30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360</m:t>
                                        </m:r>
                                      </m:den>
                                    </m:f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+ 15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360∗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𝑙𝑒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𝐺𝑏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𝑙𝑒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𝐺𝑏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𝐺𝑏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𝐺𝑏𝑙𝑒</m:t>
                                        </m:r>
                                      </m:num>
                                      <m:den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sSup>
                                          <m:sSup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+ 3</m:t>
                                            </m:r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6</m:t>
                                        </m:r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𝑙𝑒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+ 3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+ 3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+ 15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360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𝑙𝑒</m:t>
                                        </m:r>
                                      </m:den>
                                    </m:f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𝑙𝑒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20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+ 60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360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219324"/>
                <a:ext cx="10732770" cy="3649769"/>
              </a:xfrm>
              <a:blipFill rotWithShape="0">
                <a:blip r:embed="rId2"/>
                <a:stretch>
                  <a:fillRect t="-2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04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19" name="타원 1"/>
          <p:cNvSpPr/>
          <p:nvPr/>
        </p:nvSpPr>
        <p:spPr>
          <a:xfrm>
            <a:off x="10252285" y="4666930"/>
            <a:ext cx="47415" cy="45719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95400" y="2044700"/>
            <a:ext cx="745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 stress in previous case and do some other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7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smtClean="0"/>
              <a:t>Rectangular cross section – Shear force bending(2DOF)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87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07047" y="1933020"/>
                <a:ext cx="4244541" cy="3973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i="1" dirty="0" smtClean="0">
                    <a:latin typeface="Cambria Math" panose="02040503050406030204" pitchFamily="18" charset="0"/>
                  </a:rPr>
                  <a:t>Case1: 2dof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𝑉𝑥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47" y="1933020"/>
                <a:ext cx="4244541" cy="3973011"/>
              </a:xfrm>
              <a:prstGeom prst="rect">
                <a:avLst/>
              </a:prstGeom>
              <a:blipFill rotWithShape="0">
                <a:blip r:embed="rId2"/>
                <a:stretch>
                  <a:fillRect l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7845947" y="1887832"/>
            <a:ext cx="1770790" cy="1563261"/>
            <a:chOff x="6597751" y="1772816"/>
            <a:chExt cx="1664408" cy="1371600"/>
          </a:xfrm>
        </p:grpSpPr>
        <p:pic>
          <p:nvPicPr>
            <p:cNvPr id="89" name="그림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2806" t="-7458" r="-10903" b="-5985"/>
            <a:stretch/>
          </p:blipFill>
          <p:spPr>
            <a:xfrm>
              <a:off x="6597751" y="1772816"/>
              <a:ext cx="1115218" cy="1371600"/>
            </a:xfrm>
            <a:prstGeom prst="rect">
              <a:avLst/>
            </a:prstGeom>
          </p:spPr>
        </p:pic>
        <p:cxnSp>
          <p:nvCxnSpPr>
            <p:cNvPr id="90" name="직선 화살표 연결선 3"/>
            <p:cNvCxnSpPr/>
            <p:nvPr/>
          </p:nvCxnSpPr>
          <p:spPr>
            <a:xfrm>
              <a:off x="7605158" y="1875274"/>
              <a:ext cx="65700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675356" y="2653034"/>
              <a:ext cx="499294" cy="334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2000" b="1" i="1" dirty="0" smtClean="0">
                  <a:latin typeface="Arial" pitchFamily="34" charset="0"/>
                  <a:cs typeface="Arial" pitchFamily="34" charset="0"/>
                </a:rPr>
                <a:t>F</a:t>
              </a:r>
              <a:r>
                <a:rPr lang="en-US" altLang="ko-KR" sz="2000" b="1" i="1" baseline="-250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en-US" altLang="ko-KR" sz="2000" b="1" i="1" dirty="0" smtClean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0" name="직선 화살표 연결선 3"/>
            <p:cNvCxnSpPr/>
            <p:nvPr/>
          </p:nvCxnSpPr>
          <p:spPr>
            <a:xfrm>
              <a:off x="7605158" y="3057818"/>
              <a:ext cx="65700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684011" y="1895249"/>
              <a:ext cx="499294" cy="334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2000" b="1" i="1" dirty="0" smtClean="0">
                  <a:latin typeface="Arial" pitchFamily="34" charset="0"/>
                  <a:cs typeface="Arial" pitchFamily="34" charset="0"/>
                </a:rPr>
                <a:t>F</a:t>
              </a:r>
              <a:r>
                <a:rPr lang="en-US" altLang="ko-KR" sz="2000" b="1" i="1" baseline="-250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en-US" altLang="ko-KR" sz="2000" b="1" i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65159" y="3393036"/>
            <a:ext cx="7000214" cy="2675369"/>
            <a:chOff x="4565159" y="3393036"/>
            <a:chExt cx="7000214" cy="2675369"/>
          </a:xfrm>
        </p:grpSpPr>
        <p:grpSp>
          <p:nvGrpSpPr>
            <p:cNvPr id="7" name="Group 6"/>
            <p:cNvGrpSpPr/>
            <p:nvPr/>
          </p:nvGrpSpPr>
          <p:grpSpPr>
            <a:xfrm>
              <a:off x="4565159" y="3393036"/>
              <a:ext cx="7000214" cy="2675369"/>
              <a:chOff x="4565159" y="3393036"/>
              <a:chExt cx="7000214" cy="267536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565159" y="3393036"/>
                <a:ext cx="7000214" cy="2675369"/>
                <a:chOff x="4708034" y="3494074"/>
                <a:chExt cx="7000214" cy="2675369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4840633" y="3497482"/>
                  <a:ext cx="6867615" cy="2671961"/>
                  <a:chOff x="4151086" y="2341648"/>
                  <a:chExt cx="6867615" cy="2671961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4269922" y="2748615"/>
                    <a:ext cx="6748779" cy="2264994"/>
                    <a:chOff x="4269922" y="2748615"/>
                    <a:chExt cx="6748779" cy="2264994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4269922" y="2748615"/>
                      <a:ext cx="6748779" cy="2264994"/>
                      <a:chOff x="3892551" y="2632501"/>
                      <a:chExt cx="6748779" cy="2264994"/>
                    </a:xfrm>
                  </p:grpSpPr>
                  <p:grpSp>
                    <p:nvGrpSpPr>
                      <p:cNvPr id="16" name="Group 15"/>
                      <p:cNvGrpSpPr/>
                      <p:nvPr/>
                    </p:nvGrpSpPr>
                    <p:grpSpPr>
                      <a:xfrm>
                        <a:off x="3892551" y="2632501"/>
                        <a:ext cx="2133224" cy="2264994"/>
                        <a:chOff x="3892551" y="2632501"/>
                        <a:chExt cx="2133224" cy="2264994"/>
                      </a:xfrm>
                    </p:grpSpPr>
                    <p:cxnSp>
                      <p:nvCxnSpPr>
                        <p:cNvPr id="6" name="Straight Connector 5"/>
                        <p:cNvCxnSpPr/>
                        <p:nvPr/>
                      </p:nvCxnSpPr>
                      <p:spPr>
                        <a:xfrm flipV="1">
                          <a:off x="5670550" y="3282950"/>
                          <a:ext cx="0" cy="469900"/>
                        </a:xfrm>
                        <a:prstGeom prst="line">
                          <a:avLst/>
                        </a:prstGeom>
                        <a:ln>
                          <a:solidFill>
                            <a:srgbClr val="00B0F0"/>
                          </a:solidFill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6" name="Straight Connector 55"/>
                        <p:cNvCxnSpPr/>
                        <p:nvPr/>
                      </p:nvCxnSpPr>
                      <p:spPr>
                        <a:xfrm flipV="1">
                          <a:off x="4222750" y="3752850"/>
                          <a:ext cx="0" cy="469900"/>
                        </a:xfrm>
                        <a:prstGeom prst="line">
                          <a:avLst/>
                        </a:prstGeom>
                        <a:ln>
                          <a:solidFill>
                            <a:srgbClr val="00B0F0"/>
                          </a:solidFill>
                          <a:headEnd type="arrow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9" name="Straight Connector 58"/>
                        <p:cNvCxnSpPr/>
                        <p:nvPr/>
                      </p:nvCxnSpPr>
                      <p:spPr>
                        <a:xfrm flipH="1" flipV="1">
                          <a:off x="4457700" y="2914650"/>
                          <a:ext cx="476250" cy="6350"/>
                        </a:xfrm>
                        <a:prstGeom prst="line">
                          <a:avLst/>
                        </a:prstGeom>
                        <a:ln>
                          <a:solidFill>
                            <a:srgbClr val="00B0F0"/>
                          </a:solidFill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7" name="Straight Connector 66"/>
                        <p:cNvCxnSpPr/>
                        <p:nvPr/>
                      </p:nvCxnSpPr>
                      <p:spPr>
                        <a:xfrm flipH="1" flipV="1">
                          <a:off x="4933950" y="4612945"/>
                          <a:ext cx="476250" cy="6350"/>
                        </a:xfrm>
                        <a:prstGeom prst="line">
                          <a:avLst/>
                        </a:prstGeom>
                        <a:ln>
                          <a:solidFill>
                            <a:srgbClr val="00B0F0"/>
                          </a:solidFill>
                          <a:headEnd type="arrow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3" name="TextBox 12"/>
                            <p:cNvSpPr txBox="1"/>
                            <p:nvPr/>
                          </p:nvSpPr>
                          <p:spPr>
                            <a:xfrm>
                              <a:off x="5670550" y="3379400"/>
                              <a:ext cx="355225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US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3" name="TextBox 12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5670550" y="3379400"/>
                              <a:ext cx="355225" cy="276999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4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68" name="TextBox 67"/>
                            <p:cNvSpPr txBox="1"/>
                            <p:nvPr/>
                          </p:nvSpPr>
                          <p:spPr>
                            <a:xfrm>
                              <a:off x="4994462" y="4620496"/>
                              <a:ext cx="355225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US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68" name="TextBox 67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4994462" y="4620496"/>
                              <a:ext cx="355225" cy="276999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5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69" name="TextBox 68"/>
                            <p:cNvSpPr txBox="1"/>
                            <p:nvPr/>
                          </p:nvSpPr>
                          <p:spPr>
                            <a:xfrm>
                              <a:off x="3892551" y="3754050"/>
                              <a:ext cx="358816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US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69" name="TextBox 68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3892551" y="3754050"/>
                              <a:ext cx="358816" cy="276999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6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74" name="TextBox 73"/>
                            <p:cNvSpPr txBox="1"/>
                            <p:nvPr/>
                          </p:nvSpPr>
                          <p:spPr>
                            <a:xfrm>
                              <a:off x="4578725" y="2632501"/>
                              <a:ext cx="358816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US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74" name="TextBox 73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4578725" y="2632501"/>
                              <a:ext cx="358816" cy="276999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7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cxnSp>
                    <p:nvCxnSpPr>
                      <p:cNvPr id="18" name="Straight Arrow Connector 17"/>
                      <p:cNvCxnSpPr/>
                      <p:nvPr/>
                    </p:nvCxnSpPr>
                    <p:spPr>
                      <a:xfrm>
                        <a:off x="10176510" y="3458368"/>
                        <a:ext cx="464820" cy="0"/>
                      </a:xfrm>
                      <a:prstGeom prst="straightConnector1">
                        <a:avLst/>
                      </a:prstGeom>
                      <a:ln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Straight Arrow Connector 74"/>
                      <p:cNvCxnSpPr/>
                      <p:nvPr/>
                    </p:nvCxnSpPr>
                    <p:spPr>
                      <a:xfrm>
                        <a:off x="9909810" y="3261518"/>
                        <a:ext cx="464820" cy="0"/>
                      </a:xfrm>
                      <a:prstGeom prst="straightConnector1">
                        <a:avLst/>
                      </a:prstGeom>
                      <a:ln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Straight Arrow Connector 76"/>
                      <p:cNvCxnSpPr/>
                      <p:nvPr/>
                    </p:nvCxnSpPr>
                    <p:spPr>
                      <a:xfrm>
                        <a:off x="9909810" y="4202112"/>
                        <a:ext cx="464820" cy="0"/>
                      </a:xfrm>
                      <a:prstGeom prst="straightConnector1">
                        <a:avLst/>
                      </a:prstGeom>
                      <a:ln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Straight Arrow Connector 78"/>
                      <p:cNvCxnSpPr/>
                      <p:nvPr/>
                    </p:nvCxnSpPr>
                    <p:spPr>
                      <a:xfrm>
                        <a:off x="9649301" y="3941762"/>
                        <a:ext cx="464820" cy="0"/>
                      </a:xfrm>
                      <a:prstGeom prst="straightConnector1">
                        <a:avLst/>
                      </a:prstGeom>
                      <a:ln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80" name="TextBox 79"/>
                          <p:cNvSpPr txBox="1"/>
                          <p:nvPr/>
                        </p:nvSpPr>
                        <p:spPr>
                          <a:xfrm>
                            <a:off x="10231307" y="3437619"/>
                            <a:ext cx="355225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80" name="TextBox 79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0231307" y="3437619"/>
                            <a:ext cx="355225" cy="276999"/>
                          </a:xfrm>
                          <a:prstGeom prst="rect">
                            <a:avLst/>
                          </a:prstGeom>
                          <a:blipFill rotWithShape="0">
                            <a:blip r:embed="rId8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81" name="TextBox 80"/>
                          <p:cNvSpPr txBox="1"/>
                          <p:nvPr/>
                        </p:nvSpPr>
                        <p:spPr>
                          <a:xfrm>
                            <a:off x="10114121" y="2974144"/>
                            <a:ext cx="362022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81" name="TextBox 80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0114121" y="2974144"/>
                            <a:ext cx="362022" cy="276999"/>
                          </a:xfrm>
                          <a:prstGeom prst="rect">
                            <a:avLst/>
                          </a:prstGeom>
                          <a:blipFill rotWithShape="0">
                            <a:blip r:embed="rId9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82" name="TextBox 81"/>
                          <p:cNvSpPr txBox="1"/>
                          <p:nvPr/>
                        </p:nvSpPr>
                        <p:spPr>
                          <a:xfrm>
                            <a:off x="10114121" y="3901094"/>
                            <a:ext cx="362022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82" name="TextBox 81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0114121" y="3901094"/>
                            <a:ext cx="362022" cy="276999"/>
                          </a:xfrm>
                          <a:prstGeom prst="rect">
                            <a:avLst/>
                          </a:prstGeom>
                          <a:blipFill rotWithShape="0">
                            <a:blip r:embed="rId10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83" name="TextBox 82"/>
                          <p:cNvSpPr txBox="1"/>
                          <p:nvPr/>
                        </p:nvSpPr>
                        <p:spPr>
                          <a:xfrm>
                            <a:off x="9735502" y="3665364"/>
                            <a:ext cx="362022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83" name="TextBox 8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9735502" y="3665364"/>
                            <a:ext cx="362022" cy="276999"/>
                          </a:xfrm>
                          <a:prstGeom prst="rect">
                            <a:avLst/>
                          </a:prstGeom>
                          <a:blipFill rotWithShape="0">
                            <a:blip r:embed="rId11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2" name="TextBox 21"/>
                        <p:cNvSpPr txBox="1"/>
                        <p:nvPr/>
                      </p:nvSpPr>
                      <p:spPr>
                        <a:xfrm>
                          <a:off x="10148368" y="3086116"/>
                          <a:ext cx="346954" cy="2308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p:txBody>
                    </p:sp>
                  </mc:Choice>
                  <mc:Fallback xmlns="">
                    <p:sp>
                      <p:nvSpPr>
                        <p:cNvPr id="22" name="TextBox 2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148368" y="3086116"/>
                          <a:ext cx="346954" cy="230832"/>
                        </a:xfrm>
                        <a:prstGeom prst="rect">
                          <a:avLst/>
                        </a:prstGeom>
                        <a:blipFill rotWithShape="0"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31" name="Rectangle 30"/>
                  <p:cNvSpPr/>
                  <p:nvPr/>
                </p:nvSpPr>
                <p:spPr>
                  <a:xfrm>
                    <a:off x="4151086" y="2341648"/>
                    <a:ext cx="449035" cy="630152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>
                  <a:xfrm>
                    <a:off x="8234275" y="2722474"/>
                    <a:ext cx="449035" cy="630152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33" name="그림 8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08034" y="3494074"/>
                  <a:ext cx="6654016" cy="2387411"/>
                </a:xfrm>
                <a:prstGeom prst="rect">
                  <a:avLst/>
                </a:prstGeom>
              </p:spPr>
            </p:pic>
          </p:grpSp>
          <p:sp>
            <p:nvSpPr>
              <p:cNvPr id="5" name="Rectangle 4"/>
              <p:cNvSpPr/>
              <p:nvPr/>
            </p:nvSpPr>
            <p:spPr>
              <a:xfrm>
                <a:off x="4697758" y="3496281"/>
                <a:ext cx="449035" cy="53031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8767911" y="3877107"/>
                <a:ext cx="449035" cy="53031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682176" y="3393625"/>
                  <a:ext cx="5122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2176" y="3393625"/>
                  <a:ext cx="51225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9807577" y="3455841"/>
                  <a:ext cx="5108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577" y="3455841"/>
                  <a:ext cx="5108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232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3458" y="442452"/>
                <a:ext cx="11705078" cy="5648632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𝑉𝑥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𝑉𝑥</m:t>
                              </m:r>
                              <m:r>
                                <m:rPr>
                                  <m:nor/>
                                </m:rPr>
                                <a:rPr lang="en-US" sz="1800" dirty="0"/>
                                <m:t>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{"/>
                        <m:endChr m:val="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𝑉𝑥</m:t>
                                      </m:r>
                                    </m:sup>
                                  </m:sSup>
                                </m:e>
                              </m:acc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𝑉𝑥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𝑧𝑧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)= (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𝑉𝑥</m:t>
                                  </m:r>
                                </m:e>
                              </m:acc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𝑉𝑥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p>
                                </m:e>
                              </m:acc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</m:d>
                    <m:d>
                      <m:dPr>
                        <m:begChr m:val="{"/>
                        <m:endChr m:val="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𝑠𝑠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𝑧𝑧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𝑠𝑧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{"/>
                        <m:endChr m:val="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𝑠𝑠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𝑧𝑧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𝑠𝑠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𝑧𝑧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𝑧𝑧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𝑠𝑠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𝑧𝑧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sSup>
                                <m:sSup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𝑠𝑧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1800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𝑠𝑠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𝑠𝑠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𝑧𝑧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𝑧𝑧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𝑧𝑧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𝑠𝑠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𝑠𝑧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{"/>
                        <m:endChr m:val="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𝑠𝑠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𝑧𝑧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𝑧𝑧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𝑧𝑧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𝑠𝑧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{"/>
                        <m:endChr m:val="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𝑠𝑠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𝑧𝑧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𝑠𝑧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.(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𝑉𝑥</m:t>
                                  </m:r>
                                </m:e>
                              </m:acc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𝑉𝑥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𝑉𝑥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𝑑𝑉</m:t>
                        </m:r>
                      </m:e>
                    </m:nary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𝑑𝑉</m:t>
                        </m:r>
                      </m:e>
                    </m:nary>
                  </m:oMath>
                </a14:m>
                <a:endParaRPr lang="en-US" altLang="ko-KR" sz="1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𝑧𝑧</m:t>
                                </m:r>
                              </m:sub>
                            </m:sSub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𝑠𝑧</m:t>
                                </m:r>
                              </m:sub>
                            </m:sSub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𝑑𝑉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−(∗)</m:t>
                    </m:r>
                  </m:oMath>
                </a14:m>
                <a:endParaRPr lang="en-US" sz="1800" dirty="0" smtClean="0"/>
              </a:p>
              <a:p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 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𝑉𝑥</m:t>
                                    </m:r>
                                  </m:e>
                                </m:acc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𝑉𝑥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𝜓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p>
                                    </m:sSup>
                                  </m:e>
                                </m:acc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𝑑𝑉</m:t>
                        </m:r>
                      </m:e>
                    </m:nary>
                  </m:oMath>
                </a14:m>
                <a:r>
                  <a:rPr lang="en-US" altLang="ko-KR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−(∗)</m:t>
                    </m:r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𝑉𝑥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𝑉𝑥</m:t>
                                    </m:r>
                                  </m:e>
                                </m:acc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𝑑𝑉</m:t>
                        </m:r>
                      </m:e>
                    </m:nary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−(∗)</m:t>
                    </m:r>
                  </m:oMath>
                </a14:m>
                <a:endParaRPr lang="en-US" sz="180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𝜓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𝑉𝑥</m:t>
                                        </m:r>
                                      </m:sup>
                                    </m:s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.(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𝑉𝑥</m:t>
                                        </m:r>
                                      </m:e>
                                    </m:acc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𝑉𝑥</m:t>
                                    </m:r>
                                  </m:e>
                                </m:acc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+(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𝑑𝑉</m:t>
                        </m:r>
                      </m:e>
                    </m:nary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−(∗)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458" y="442452"/>
                <a:ext cx="11705078" cy="5648632"/>
              </a:xfrm>
              <a:blipFill rotWithShape="0">
                <a:blip r:embed="rId2"/>
                <a:stretch>
                  <a:fillRect l="-1146" t="-324" b="-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46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1445" y="324466"/>
                <a:ext cx="11561924" cy="5967278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𝑉𝑥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l-G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𝑉𝑥</m:t>
                                        </m:r>
                                      </m:e>
                                    </m:acc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𝑉𝑥</m:t>
                                    </m:r>
                                  </m:e>
                                </m:acc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𝑑𝑉</m:t>
                        </m:r>
                      </m:e>
                    </m:nary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−(∗)</m:t>
                    </m:r>
                  </m:oMath>
                </a14:m>
                <a:endParaRPr lang="en-US" sz="1800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𝑉𝑥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̅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acc>
                  </m:oMath>
                </a14:m>
                <a:endParaRPr lang="en-US" sz="1800" i="1" dirty="0" smtClean="0">
                  <a:latin typeface="Cambria Math" panose="02040503050406030204" pitchFamily="18" charset="0"/>
                </a:endParaRPr>
              </a:p>
              <a:p>
                <a:endParaRPr lang="en-US" sz="1800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1. </m:t>
                            </m:r>
                            <m:sSup>
                              <m:sSup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8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𝑑𝑧</m:t>
                                </m:r>
                              </m:den>
                            </m:f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𝑑𝑧</m:t>
                                        </m:r>
                                      </m:den>
                                    </m:f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𝑑𝑧</m:t>
                                        </m:r>
                                      </m:den>
                                    </m:f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𝑑𝑧</m:t>
                                        </m:r>
                                      </m:den>
                                    </m:f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𝑑𝑧</m:t>
                                        </m:r>
                                      </m:den>
                                    </m:f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𝑑𝑉</m:t>
                        </m:r>
                      </m:e>
                    </m:nary>
                  </m:oMath>
                </a14:m>
                <a:r>
                  <a:rPr lang="en-US" altLang="ko-KR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−(∗)</m:t>
                    </m:r>
                  </m:oMath>
                </a14:m>
                <a:endParaRPr lang="en-US" sz="1800" dirty="0" smtClean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1. 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8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𝑑𝑧</m:t>
                                </m:r>
                              </m:den>
                            </m:f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 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𝑑𝑧</m:t>
                                        </m:r>
                                      </m:den>
                                    </m:f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𝑑𝑧</m:t>
                                        </m:r>
                                      </m:den>
                                    </m:f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𝑑𝑧</m:t>
                                        </m:r>
                                      </m:den>
                                    </m:f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𝑑𝑧</m:t>
                                        </m:r>
                                      </m:den>
                                    </m:f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𝑑𝑉</m:t>
                        </m:r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𝑑𝑉</m:t>
                        </m:r>
                      </m:e>
                    </m:nary>
                  </m:oMath>
                </a14:m>
                <a:endParaRPr lang="en-US" sz="1800" dirty="0" smtClean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1. 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8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𝑑𝑧</m:t>
                                </m:r>
                              </m:den>
                            </m:f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 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𝑑𝑧</m:t>
                                        </m:r>
                                      </m:den>
                                    </m:f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𝑑𝑧</m:t>
                                        </m:r>
                                      </m:den>
                                    </m:f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𝑑𝑧</m:t>
                                        </m:r>
                                      </m:den>
                                    </m:f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𝑑𝑧</m:t>
                                        </m:r>
                                      </m:den>
                                    </m:f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𝑑𝑉</m:t>
                        </m:r>
                      </m:e>
                    </m:nary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Have: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</m:t>
                        </m:r>
                      </m:den>
                    </m:f>
                  </m:oMath>
                </a14:m>
                <a:endParaRPr lang="en-US" sz="1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𝑙𝑒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1/2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1/2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𝑙𝑒</m:t>
                                        </m:r>
                                      </m:num>
                                      <m:den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+3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12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𝑙𝑒𝐺𝑏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1/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𝑙𝑒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1/2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−1/2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𝑙𝑒</m:t>
                                        </m:r>
                                      </m:num>
                                      <m:den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den>
                                    </m:f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+3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12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𝑙𝑒𝐺𝑏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1/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𝑙𝑒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−1/2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1/2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𝑙𝑒</m:t>
                                        </m:r>
                                      </m:num>
                                      <m:den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den>
                                    </m:f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+3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12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𝑙𝑒𝐺𝑏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𝑙𝑒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−1/2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−1/2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𝑙𝑒</m:t>
                                        </m:r>
                                      </m:num>
                                      <m:den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+3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12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𝑙𝑒𝐺𝑏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1800" dirty="0" smtClean="0"/>
              </a:p>
              <a:p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445" y="324466"/>
                <a:ext cx="11561924" cy="5967278"/>
              </a:xfrm>
              <a:blipFill rotWithShape="0">
                <a:blip r:embed="rId2"/>
                <a:stretch>
                  <a:fillRect l="-422" t="-8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86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1882775"/>
            <a:ext cx="5334000" cy="40005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309" y="188277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9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1650771" y="2342880"/>
            <a:ext cx="8481519" cy="2645784"/>
            <a:chOff x="2959309" y="1948742"/>
            <a:chExt cx="8481519" cy="2645784"/>
          </a:xfrm>
        </p:grpSpPr>
        <p:grpSp>
          <p:nvGrpSpPr>
            <p:cNvPr id="66" name="Group 65"/>
            <p:cNvGrpSpPr/>
            <p:nvPr/>
          </p:nvGrpSpPr>
          <p:grpSpPr>
            <a:xfrm>
              <a:off x="2959309" y="1948742"/>
              <a:ext cx="8481519" cy="2645784"/>
              <a:chOff x="1558212" y="2007736"/>
              <a:chExt cx="8481519" cy="2645784"/>
            </a:xfrm>
          </p:grpSpPr>
          <p:pic>
            <p:nvPicPr>
              <p:cNvPr id="4" name="그림 6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69965" y="2007736"/>
                <a:ext cx="2169766" cy="2645784"/>
              </a:xfrm>
              <a:prstGeom prst="rect">
                <a:avLst/>
              </a:prstGeom>
            </p:spPr>
          </p:pic>
          <p:grpSp>
            <p:nvGrpSpPr>
              <p:cNvPr id="33" name="Group 32"/>
              <p:cNvGrpSpPr/>
              <p:nvPr/>
            </p:nvGrpSpPr>
            <p:grpSpPr>
              <a:xfrm>
                <a:off x="1558212" y="2272158"/>
                <a:ext cx="5716475" cy="2329753"/>
                <a:chOff x="4565159" y="3393036"/>
                <a:chExt cx="7000214" cy="2675369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4565159" y="3393036"/>
                  <a:ext cx="7000214" cy="2675369"/>
                  <a:chOff x="4565159" y="3393036"/>
                  <a:chExt cx="7000214" cy="2675369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4565159" y="3393036"/>
                    <a:ext cx="7000214" cy="2675369"/>
                    <a:chOff x="4708034" y="3494074"/>
                    <a:chExt cx="7000214" cy="2675369"/>
                  </a:xfrm>
                </p:grpSpPr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4840633" y="3497482"/>
                      <a:ext cx="6867615" cy="2671961"/>
                      <a:chOff x="4151086" y="2341648"/>
                      <a:chExt cx="6867615" cy="2671961"/>
                    </a:xfrm>
                  </p:grpSpPr>
                  <p:grpSp>
                    <p:nvGrpSpPr>
                      <p:cNvPr id="42" name="Group 41"/>
                      <p:cNvGrpSpPr/>
                      <p:nvPr/>
                    </p:nvGrpSpPr>
                    <p:grpSpPr>
                      <a:xfrm>
                        <a:off x="4269922" y="2748615"/>
                        <a:ext cx="6748779" cy="2264994"/>
                        <a:chOff x="4269922" y="2748615"/>
                        <a:chExt cx="6748779" cy="2264994"/>
                      </a:xfrm>
                    </p:grpSpPr>
                    <p:grpSp>
                      <p:nvGrpSpPr>
                        <p:cNvPr id="45" name="Group 44"/>
                        <p:cNvGrpSpPr/>
                        <p:nvPr/>
                      </p:nvGrpSpPr>
                      <p:grpSpPr>
                        <a:xfrm>
                          <a:off x="4269922" y="2748615"/>
                          <a:ext cx="6748779" cy="2264994"/>
                          <a:chOff x="3892551" y="2632501"/>
                          <a:chExt cx="6748779" cy="2264994"/>
                        </a:xfrm>
                      </p:grpSpPr>
                      <p:grpSp>
                        <p:nvGrpSpPr>
                          <p:cNvPr id="47" name="Group 46"/>
                          <p:cNvGrpSpPr/>
                          <p:nvPr/>
                        </p:nvGrpSpPr>
                        <p:grpSpPr>
                          <a:xfrm>
                            <a:off x="3892551" y="2632501"/>
                            <a:ext cx="2133224" cy="2264994"/>
                            <a:chOff x="3892551" y="2632501"/>
                            <a:chExt cx="2133224" cy="2264994"/>
                          </a:xfrm>
                        </p:grpSpPr>
                        <p:cxnSp>
                          <p:nvCxnSpPr>
                            <p:cNvPr id="56" name="Straight Connector 55"/>
                            <p:cNvCxnSpPr/>
                            <p:nvPr/>
                          </p:nvCxnSpPr>
                          <p:spPr>
                            <a:xfrm flipV="1">
                              <a:off x="5670550" y="3282950"/>
                              <a:ext cx="0" cy="46990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00B0F0"/>
                              </a:solidFill>
                              <a:headEnd type="none" w="med" len="med"/>
                              <a:tailEnd type="arrow" w="med" len="me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7" name="Straight Connector 56"/>
                            <p:cNvCxnSpPr/>
                            <p:nvPr/>
                          </p:nvCxnSpPr>
                          <p:spPr>
                            <a:xfrm flipV="1">
                              <a:off x="4222750" y="3752850"/>
                              <a:ext cx="0" cy="46990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00B0F0"/>
                              </a:solidFill>
                              <a:headEnd type="arrow" w="med" len="med"/>
                              <a:tailEnd type="none" w="med" len="me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8" name="Straight Connector 57"/>
                            <p:cNvCxnSpPr/>
                            <p:nvPr/>
                          </p:nvCxnSpPr>
                          <p:spPr>
                            <a:xfrm flipH="1" flipV="1">
                              <a:off x="4457700" y="2914650"/>
                              <a:ext cx="476250" cy="635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00B0F0"/>
                              </a:solidFill>
                              <a:headEnd type="none" w="med" len="med"/>
                              <a:tailEnd type="arrow" w="med" len="me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9" name="Straight Connector 58"/>
                            <p:cNvCxnSpPr/>
                            <p:nvPr/>
                          </p:nvCxnSpPr>
                          <p:spPr>
                            <a:xfrm flipH="1" flipV="1">
                              <a:off x="4933950" y="4612945"/>
                              <a:ext cx="476250" cy="635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00B0F0"/>
                              </a:solidFill>
                              <a:headEnd type="arrow" w="med" len="med"/>
                              <a:tailEnd type="none" w="med" len="me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60" name="TextBox 59"/>
                                <p:cNvSpPr txBox="1"/>
                                <p:nvPr/>
                              </p:nvSpPr>
                              <p:spPr>
                                <a:xfrm>
                                  <a:off x="5670550" y="3379400"/>
                                  <a:ext cx="355225" cy="276999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sSub>
                                          <m:sSubPr>
                                            <m:ctrlPr>
                                              <a:rPr lang="en-US" sz="1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oMath>
                                    </m:oMathPara>
                                  </a14:m>
                                  <a:endParaRPr lang="en-US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13" name="TextBox 12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5670550" y="3379400"/>
                                  <a:ext cx="355225" cy="276999"/>
                                </a:xfrm>
                                <a:prstGeom prst="rect">
                                  <a:avLst/>
                                </a:prstGeom>
                                <a:blipFill rotWithShape="0">
                                  <a:blip r:embed="rId4"/>
                                  <a:stretch>
                                    <a:fillRect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en-US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61" name="TextBox 60"/>
                                <p:cNvSpPr txBox="1"/>
                                <p:nvPr/>
                              </p:nvSpPr>
                              <p:spPr>
                                <a:xfrm>
                                  <a:off x="4994462" y="4620496"/>
                                  <a:ext cx="355225" cy="276999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sSub>
                                          <m:sSubPr>
                                            <m:ctrlPr>
                                              <a:rPr lang="en-US" sz="1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oMath>
                                    </m:oMathPara>
                                  </a14:m>
                                  <a:endParaRPr lang="en-US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68" name="TextBox 67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4994462" y="4620496"/>
                                  <a:ext cx="355225" cy="276999"/>
                                </a:xfrm>
                                <a:prstGeom prst="rect">
                                  <a:avLst/>
                                </a:prstGeom>
                                <a:blipFill rotWithShape="0">
                                  <a:blip r:embed="rId5"/>
                                  <a:stretch>
                                    <a:fillRect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en-US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62" name="TextBox 61"/>
                                <p:cNvSpPr txBox="1"/>
                                <p:nvPr/>
                              </p:nvSpPr>
                              <p:spPr>
                                <a:xfrm>
                                  <a:off x="3892551" y="3754050"/>
                                  <a:ext cx="358816" cy="276999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sSub>
                                          <m:sSubPr>
                                            <m:ctrlPr>
                                              <a:rPr lang="en-US" sz="1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oMath>
                                    </m:oMathPara>
                                  </a14:m>
                                  <a:endParaRPr lang="en-US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69" name="TextBox 68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3892551" y="3754050"/>
                                  <a:ext cx="358816" cy="276999"/>
                                </a:xfrm>
                                <a:prstGeom prst="rect">
                                  <a:avLst/>
                                </a:prstGeom>
                                <a:blipFill rotWithShape="0">
                                  <a:blip r:embed="rId6"/>
                                  <a:stretch>
                                    <a:fillRect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en-US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63" name="TextBox 62"/>
                                <p:cNvSpPr txBox="1"/>
                                <p:nvPr/>
                              </p:nvSpPr>
                              <p:spPr>
                                <a:xfrm>
                                  <a:off x="4578725" y="2632501"/>
                                  <a:ext cx="358816" cy="276999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sSub>
                                          <m:sSubPr>
                                            <m:ctrlPr>
                                              <a:rPr lang="en-US" sz="1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oMath>
                                    </m:oMathPara>
                                  </a14:m>
                                  <a:endParaRPr lang="en-US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74" name="TextBox 73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4578725" y="2632501"/>
                                  <a:ext cx="358816" cy="276999"/>
                                </a:xfrm>
                                <a:prstGeom prst="rect">
                                  <a:avLst/>
                                </a:prstGeom>
                                <a:blipFill rotWithShape="0">
                                  <a:blip r:embed="rId7"/>
                                  <a:stretch>
                                    <a:fillRect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en-US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</p:grpSp>
                      <p:cxnSp>
                        <p:nvCxnSpPr>
                          <p:cNvPr id="48" name="Straight Arrow Connector 47"/>
                          <p:cNvCxnSpPr/>
                          <p:nvPr/>
                        </p:nvCxnSpPr>
                        <p:spPr>
                          <a:xfrm>
                            <a:off x="10176510" y="3458368"/>
                            <a:ext cx="464820" cy="0"/>
                          </a:xfrm>
                          <a:prstGeom prst="straightConnector1">
                            <a:avLst/>
                          </a:prstGeom>
                          <a:ln>
                            <a:headEnd type="none" w="med" len="med"/>
                            <a:tailEnd type="arrow" w="med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9" name="Straight Arrow Connector 48"/>
                          <p:cNvCxnSpPr/>
                          <p:nvPr/>
                        </p:nvCxnSpPr>
                        <p:spPr>
                          <a:xfrm>
                            <a:off x="9909810" y="3261518"/>
                            <a:ext cx="464820" cy="0"/>
                          </a:xfrm>
                          <a:prstGeom prst="straightConnector1">
                            <a:avLst/>
                          </a:prstGeom>
                          <a:ln>
                            <a:headEnd type="none" w="med" len="med"/>
                            <a:tailEnd type="arrow" w="med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0" name="Straight Arrow Connector 49"/>
                          <p:cNvCxnSpPr/>
                          <p:nvPr/>
                        </p:nvCxnSpPr>
                        <p:spPr>
                          <a:xfrm>
                            <a:off x="9909810" y="4202112"/>
                            <a:ext cx="464820" cy="0"/>
                          </a:xfrm>
                          <a:prstGeom prst="straightConnector1">
                            <a:avLst/>
                          </a:prstGeom>
                          <a:ln>
                            <a:headEnd type="none" w="med" len="med"/>
                            <a:tailEnd type="arrow" w="med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1" name="Straight Arrow Connector 50"/>
                          <p:cNvCxnSpPr/>
                          <p:nvPr/>
                        </p:nvCxnSpPr>
                        <p:spPr>
                          <a:xfrm>
                            <a:off x="9649301" y="3941762"/>
                            <a:ext cx="464820" cy="0"/>
                          </a:xfrm>
                          <a:prstGeom prst="straightConnector1">
                            <a:avLst/>
                          </a:prstGeom>
                          <a:ln>
                            <a:headEnd type="none" w="med" len="med"/>
                            <a:tailEnd type="arrow" w="med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52" name="TextBox 51"/>
                              <p:cNvSpPr txBox="1"/>
                              <p:nvPr/>
                            </p:nvSpPr>
                            <p:spPr>
                              <a:xfrm>
                                <a:off x="10231307" y="3437619"/>
                                <a:ext cx="355225" cy="276999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US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en-US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80" name="TextBox 79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0231307" y="3437619"/>
                                <a:ext cx="355225" cy="276999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8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53" name="TextBox 52"/>
                              <p:cNvSpPr txBox="1"/>
                              <p:nvPr/>
                            </p:nvSpPr>
                            <p:spPr>
                              <a:xfrm>
                                <a:off x="10114121" y="2974144"/>
                                <a:ext cx="362022" cy="276999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US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en-US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81" name="TextBox 80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0114121" y="2974144"/>
                                <a:ext cx="362022" cy="276999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9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54" name="TextBox 53"/>
                              <p:cNvSpPr txBox="1"/>
                              <p:nvPr/>
                            </p:nvSpPr>
                            <p:spPr>
                              <a:xfrm>
                                <a:off x="10114121" y="3901094"/>
                                <a:ext cx="362022" cy="276999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US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en-US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82" name="TextBox 81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0114121" y="3901094"/>
                                <a:ext cx="362022" cy="276999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10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55" name="TextBox 54"/>
                              <p:cNvSpPr txBox="1"/>
                              <p:nvPr/>
                            </p:nvSpPr>
                            <p:spPr>
                              <a:xfrm>
                                <a:off x="9735502" y="3665364"/>
                                <a:ext cx="362022" cy="276999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US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en-US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83" name="TextBox 82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9735502" y="3665364"/>
                                <a:ext cx="362022" cy="276999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11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46" name="TextBox 45"/>
                            <p:cNvSpPr txBox="1"/>
                            <p:nvPr/>
                          </p:nvSpPr>
                          <p:spPr>
                            <a:xfrm>
                              <a:off x="10148368" y="3086116"/>
                              <a:ext cx="346954" cy="2308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sz="9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oMath>
                                </m:oMathPara>
                              </a14:m>
                              <a:endParaRPr lang="en-US" sz="9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22" name="TextBox 21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10148368" y="3086116"/>
                              <a:ext cx="346954" cy="230832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12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4151086" y="2341648"/>
                        <a:ext cx="449035" cy="630152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" name="Rectangle 43"/>
                      <p:cNvSpPr/>
                      <p:nvPr/>
                    </p:nvSpPr>
                    <p:spPr>
                      <a:xfrm>
                        <a:off x="8234275" y="2722474"/>
                        <a:ext cx="449035" cy="630152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pic>
                  <p:nvPicPr>
                    <p:cNvPr id="41" name="그림 8"/>
                    <p:cNvPicPr>
                      <a:picLocks noChangeAspect="1"/>
                    </p:cNvPicPr>
                    <p:nvPr/>
                  </p:nvPicPr>
                  <p:blipFill>
                    <a:blip r:embed="rId1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708034" y="3494074"/>
                      <a:ext cx="6654016" cy="2387411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8" name="Rectangle 37"/>
                  <p:cNvSpPr/>
                  <p:nvPr/>
                </p:nvSpPr>
                <p:spPr>
                  <a:xfrm>
                    <a:off x="4697758" y="3496281"/>
                    <a:ext cx="449035" cy="530315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8767911" y="3877107"/>
                    <a:ext cx="449035" cy="530315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5682176" y="3393625"/>
                      <a:ext cx="5122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82176" y="3393625"/>
                      <a:ext cx="512256" cy="369332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r="-5797" b="-566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9807577" y="3455841"/>
                      <a:ext cx="5108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07577" y="3455841"/>
                      <a:ext cx="510845" cy="369332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4412" r="-13235" b="-3076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5" name="Rectangle 64"/>
              <p:cNvSpPr/>
              <p:nvPr/>
            </p:nvSpPr>
            <p:spPr>
              <a:xfrm>
                <a:off x="7869965" y="2153265"/>
                <a:ext cx="802087" cy="495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10213039" y="2175524"/>
                  <a:ext cx="50013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3039" y="2175524"/>
                  <a:ext cx="500137" cy="40011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362607" y="280412"/>
                <a:ext cx="10925503" cy="1316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𝑉𝑥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𝒳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𝑏𝑠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1/(2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^2 )−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^2/24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1/(2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^2 )+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^2/24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07" y="280412"/>
                <a:ext cx="10925503" cy="131645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/>
          <p:cNvSpPr/>
          <p:nvPr/>
        </p:nvSpPr>
        <p:spPr>
          <a:xfrm>
            <a:off x="1235334" y="1843171"/>
            <a:ext cx="13276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>
                <a:latin typeface="Cambria Math" panose="02040503050406030204" pitchFamily="18" charset="0"/>
              </a:rPr>
              <a:t>Case1: </a:t>
            </a:r>
            <a:r>
              <a:rPr lang="en-US" i="1" dirty="0" smtClean="0">
                <a:latin typeface="Cambria Math" panose="02040503050406030204" pitchFamily="18" charset="0"/>
              </a:rPr>
              <a:t>3dof</a:t>
            </a:r>
            <a:endParaRPr lang="en-US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7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3458" y="676276"/>
                <a:ext cx="11705078" cy="5414808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𝑉𝑥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𝑉𝑥</m:t>
                              </m:r>
                              <m:r>
                                <m:rPr>
                                  <m:nor/>
                                </m:rPr>
                                <a:rPr lang="en-US" sz="1400" dirty="0"/>
                                <m:t> </m:t>
                              </m:r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𝒳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𝒳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{"/>
                        <m:endChr m:val="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𝑉𝑥</m:t>
                                      </m:r>
                                    </m:sup>
                                  </m:sSup>
                                </m:e>
                              </m:acc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𝑉𝑥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𝒳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acc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𝒳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1=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𝒳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acc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𝒳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1=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𝒳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𝑧𝑧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𝑉𝑥</m:t>
                                  </m:r>
                                </m:e>
                              </m:acc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𝑉𝑥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𝒳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acc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𝒳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p>
                                </m:e>
                              </m:acc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𝑉𝑥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𝑉𝑥</m:t>
                                  </m:r>
                                </m:e>
                              </m:acc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𝒳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𝒳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acc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{"/>
                        <m:endChr m:val="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𝑠𝑠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𝑧𝑧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𝑠𝑧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𝑠𝑧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{"/>
                        <m:endChr m:val="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𝑠𝑠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𝒳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𝑧𝑧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𝒳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1)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𝑠𝑧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d>
                                <m:d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𝑉𝑥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𝑉𝑥</m:t>
                                      </m:r>
                                    </m:e>
                                  </m:acc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)+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𝒳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𝒳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sz="1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𝑑𝑉</m:t>
                        </m:r>
                      </m:e>
                    </m:nary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𝑑𝑉</m:t>
                        </m:r>
                      </m:e>
                    </m:nary>
                  </m:oMath>
                </a14:m>
                <a:endParaRPr lang="en-US" altLang="ko-KR" sz="1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𝜀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𝑠𝑠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𝑧𝑧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𝑠𝑠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𝑧𝑧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. 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𝑠𝑧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𝑑𝑉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−(∗)</m:t>
                    </m:r>
                  </m:oMath>
                </a14:m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𝜓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p>
                                    </m:s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𝒳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1)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𝜓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p>
                                    </m:s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+2.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𝒳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. 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𝑉𝑥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𝑉𝑥</m:t>
                                    </m:r>
                                  </m:e>
                                </m:acc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)+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𝒳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𝒳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ac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𝑑𝑉</m:t>
                        </m:r>
                      </m:e>
                    </m:nary>
                  </m:oMath>
                </a14:m>
                <a:r>
                  <a:rPr lang="en-US" altLang="ko-KR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−(∗)</m:t>
                    </m:r>
                  </m:oMath>
                </a14:m>
                <a:endParaRPr lang="en-US" sz="140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1(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𝒳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𝒳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</m:t>
                            </m:r>
                            <m:acc>
                              <m:accPr>
                                <m:chr m:val="̇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. 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𝑉𝑥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𝑉𝑥</m:t>
                                    </m:r>
                                  </m:e>
                                </m:ac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𝒳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𝒳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acc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𝒳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𝑉𝑥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acc>
                              <m:accPr>
                                <m:chr m:val="̇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𝒳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acc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̇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𝑉𝑥</m:t>
                                </m:r>
                              </m:e>
                            </m:acc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𝑑𝑉</m:t>
                        </m:r>
                      </m:e>
                    </m:nary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−(∗)</m:t>
                    </m:r>
                  </m:oMath>
                </a14:m>
                <a:endParaRPr lang="en-US" sz="140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1(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𝒳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𝒳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</m:t>
                            </m:r>
                            <m:acc>
                              <m:accPr>
                                <m:chr m:val="̇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. 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𝑉𝑥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𝑉𝑥</m:t>
                                    </m:r>
                                  </m:e>
                                </m:acc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𝒳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𝒳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acc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𝑑𝑉</m:t>
                        </m:r>
                      </m:e>
                    </m:nary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−(∗)</m:t>
                    </m:r>
                  </m:oMath>
                </a14:m>
                <a:endParaRPr lang="en-US" sz="140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458" y="676276"/>
                <a:ext cx="11705078" cy="5414808"/>
              </a:xfrm>
              <a:blipFill rotWithShape="0">
                <a:blip r:embed="rId2"/>
                <a:stretch>
                  <a:fillRect l="-938" t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86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9467" y="523874"/>
                <a:ext cx="11673902" cy="576786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𝑉𝑥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𝒳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4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1.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𝒳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1.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𝒳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</m:t>
                            </m:r>
                            <m:acc>
                              <m:accPr>
                                <m:chr m:val="̇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𝑉𝑥</m:t>
                                    </m:r>
                                  </m:e>
                                </m:acc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𝒳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acc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𝑑𝑉</m:t>
                        </m:r>
                      </m:e>
                    </m:nary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−(∗)</m:t>
                    </m:r>
                  </m:oMath>
                </a14:m>
                <a:endParaRPr lang="en-US" sz="1800" dirty="0" smtClean="0">
                  <a:ea typeface="Cambria Math" panose="02040503050406030204" pitchFamily="18" charset="0"/>
                </a:endParaRPr>
              </a:p>
              <a:p>
                <a:endParaRPr lang="en-US" sz="18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𝒳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𝑉𝑥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eqArr>
                                    <m:eqArr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𝒳</m:t>
                                              </m:r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eqAr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̅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acc>
                  </m:oMath>
                </a14:m>
                <a:endParaRPr lang="en-US" sz="18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100" b="0" i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l-G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1. </m:t>
                            </m:r>
                            <m:sSup>
                              <m:s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1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</m:e>
                              <m:sup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f>
                              <m:f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𝑑𝑧</m:t>
                                </m:r>
                              </m:den>
                            </m:f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1. </m:t>
                            </m:r>
                            <m:sSup>
                              <m:sSup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1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𝒳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</m:e>
                              <m:sup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f>
                              <m:f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𝒳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𝑑𝑧</m:t>
                                </m:r>
                              </m:den>
                            </m:f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. 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𝑣𝐸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1. </m:t>
                            </m:r>
                            <m:sSup>
                              <m:sSup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</m:e>
                              <m:sup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f>
                              <m:f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𝒳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𝑑𝑧</m:t>
                                </m:r>
                              </m:den>
                            </m:f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. 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𝑣𝐸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1. </m:t>
                            </m:r>
                            <m:sSup>
                              <m:sSup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1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𝒳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</m:e>
                              <m:sup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f>
                              <m:f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𝑑𝑧</m:t>
                                </m:r>
                              </m:den>
                            </m:f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. 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1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𝑑𝑧</m:t>
                                        </m:r>
                                      </m:den>
                                    </m:f>
                                  </m:e>
                                  <m:sup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𝑑𝑧</m:t>
                                        </m:r>
                                      </m:den>
                                    </m:f>
                                  </m:e>
                                  <m:sup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𝑑𝑧</m:t>
                                        </m:r>
                                      </m:den>
                                    </m:f>
                                  </m:e>
                                  <m:sup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𝑑𝑧</m:t>
                                        </m:r>
                                      </m:den>
                                    </m:f>
                                  </m:e>
                                  <m:sup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𝒳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</m:e>
                              <m:sup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f>
                              <m:f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𝒳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𝑑𝑧</m:t>
                                </m:r>
                              </m:den>
                            </m:f>
                          </m:e>
                        </m:d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𝑑𝑉</m:t>
                        </m:r>
                      </m:e>
                    </m:nary>
                  </m:oMath>
                </a14:m>
                <a:r>
                  <a:rPr lang="en-US" altLang="ko-KR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−(∗)</m:t>
                    </m:r>
                  </m:oMath>
                </a14:m>
                <a:endParaRPr lang="en-US" sz="1100" dirty="0" smtClean="0"/>
              </a:p>
              <a:p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1. </m:t>
                            </m:r>
                            <m:sSup>
                              <m:sSup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</m:e>
                              <m:sup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f>
                              <m:f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𝑑𝑧</m:t>
                                </m:r>
                              </m:den>
                            </m:f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. 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1. </m:t>
                            </m:r>
                            <m:sSup>
                              <m:sSup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𝒳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</m:e>
                              <m:sup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f>
                              <m:f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𝒳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𝑑𝑧</m:t>
                                </m:r>
                              </m:den>
                            </m:f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. 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1. </m:t>
                            </m:r>
                            <m:sSup>
                              <m:sSup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</m:e>
                              <m:sup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f>
                              <m:f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𝒳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𝑑𝑧</m:t>
                                </m:r>
                              </m:den>
                            </m:f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. 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1. </m:t>
                            </m:r>
                            <m:sSup>
                              <m:sSup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𝒳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</m:e>
                              <m:sup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f>
                              <m:f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𝑑𝑧</m:t>
                                </m:r>
                              </m:den>
                            </m:f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. 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. </m:t>
                            </m:r>
                            <m:d>
                              <m:d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𝑑𝑧</m:t>
                                        </m:r>
                                      </m:den>
                                    </m:f>
                                  </m:e>
                                  <m:sup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𝑑𝑧</m:t>
                                        </m:r>
                                      </m:den>
                                    </m:f>
                                  </m:e>
                                  <m:sup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𝑑𝑧</m:t>
                                        </m:r>
                                      </m:den>
                                    </m:f>
                                  </m:e>
                                  <m:sup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𝑑𝑧</m:t>
                                        </m:r>
                                      </m:den>
                                    </m:f>
                                  </m:e>
                                  <m:sup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𝑑𝑁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𝒳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</m:e>
                              <m:sup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f>
                              <m:f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𝒳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𝑑𝑧</m:t>
                                </m:r>
                              </m:den>
                            </m:f>
                          </m:e>
                        </m:d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𝑑𝑉</m:t>
                        </m:r>
                      </m:e>
                    </m:nary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ko-KR" alt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𝒳</m:t>
                                    </m:r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𝑑𝑉</m:t>
                        </m:r>
                      </m:e>
                    </m:nary>
                  </m:oMath>
                </a14:m>
                <a:endParaRPr lang="en-US" sz="1100" dirty="0" smtClean="0"/>
              </a:p>
              <a:p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1. </m:t>
                            </m:r>
                            <m:sSup>
                              <m:sSup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</m:e>
                              <m:sup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f>
                              <m:f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𝑑𝑧</m:t>
                                </m:r>
                              </m:den>
                            </m:f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. 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1. </m:t>
                            </m:r>
                            <m:sSup>
                              <m:sSup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𝒳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</m:e>
                              <m:sup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f>
                              <m:f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𝒳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𝑑𝑧</m:t>
                                </m:r>
                              </m:den>
                            </m:f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. 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1. </m:t>
                            </m:r>
                            <m:sSup>
                              <m:sSup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</m:e>
                              <m:sup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f>
                              <m:f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𝒳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𝑑𝑧</m:t>
                                </m:r>
                              </m:den>
                            </m:f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. 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1. </m:t>
                            </m:r>
                            <m:sSup>
                              <m:sSup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𝒳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</m:e>
                              <m:sup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f>
                              <m:f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𝑑𝑧</m:t>
                                </m:r>
                              </m:den>
                            </m:f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. 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. </m:t>
                            </m:r>
                            <m:d>
                              <m:d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𝑑𝑧</m:t>
                                        </m:r>
                                      </m:den>
                                    </m:f>
                                  </m:e>
                                  <m:sup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𝑑𝑧</m:t>
                                        </m:r>
                                      </m:den>
                                    </m:f>
                                  </m:e>
                                  <m:sup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𝑑𝑧</m:t>
                                        </m:r>
                                      </m:den>
                                    </m:f>
                                  </m:e>
                                  <m:sup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𝑑𝑧</m:t>
                                        </m:r>
                                      </m:den>
                                    </m:f>
                                  </m:e>
                                  <m:sup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𝑑𝑁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𝒳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</m:e>
                              <m:sup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f>
                              <m:f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𝒳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𝑑𝑧</m:t>
                                </m:r>
                              </m:den>
                            </m:f>
                          </m:e>
                        </m:d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nary>
                  </m:oMath>
                </a14:m>
                <a:endParaRPr lang="en-US" sz="1100" dirty="0" smtClean="0"/>
              </a:p>
              <a:p>
                <a:r>
                  <a:rPr lang="en-US" sz="1800" dirty="0" smtClean="0"/>
                  <a:t>Have: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𝒳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8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</m:t>
                        </m:r>
                      </m:den>
                    </m:f>
                  </m:oMath>
                </a14:m>
                <a:endParaRPr lang="en-US" sz="1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800" dirty="0" smtClean="0"/>
              </a:p>
              <a:p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9467" y="523874"/>
                <a:ext cx="11673902" cy="5767869"/>
              </a:xfrm>
              <a:blipFill rotWithShape="0">
                <a:blip r:embed="rId2"/>
                <a:stretch>
                  <a:fillRect l="-783" t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51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6201</TotalTime>
  <Words>51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Cambria Math</vt:lpstr>
      <vt:lpstr>Retrospect</vt:lpstr>
      <vt:lpstr>Weekly report</vt:lpstr>
      <vt:lpstr>Last Week</vt:lpstr>
      <vt:lpstr>This week</vt:lpstr>
      <vt:lpstr>PowerPoint Presentation</vt:lpstr>
      <vt:lpstr>PowerPoint Presentation</vt:lpstr>
      <vt:lpstr>Result</vt:lpstr>
      <vt:lpstr>PowerPoint Presentation</vt:lpstr>
      <vt:lpstr>PowerPoint Presentation</vt:lpstr>
      <vt:lpstr>PowerPoint Presentation</vt:lpstr>
      <vt:lpstr>PowerPoint Presentation</vt:lpstr>
      <vt:lpstr>Next week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hungdoan</dc:creator>
  <cp:lastModifiedBy>hungdoan</cp:lastModifiedBy>
  <cp:revision>179</cp:revision>
  <dcterms:created xsi:type="dcterms:W3CDTF">2014-11-16T06:00:22Z</dcterms:created>
  <dcterms:modified xsi:type="dcterms:W3CDTF">2014-12-03T00:47:47Z</dcterms:modified>
</cp:coreProperties>
</file>